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mp4" ContentType="video/unknown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41" r:id="rId1"/>
  </p:sldMasterIdLst>
  <p:notesMasterIdLst>
    <p:notesMasterId r:id="rId19"/>
  </p:notesMasterIdLst>
  <p:sldIdLst>
    <p:sldId id="382" r:id="rId2"/>
    <p:sldId id="410" r:id="rId3"/>
    <p:sldId id="426" r:id="rId4"/>
    <p:sldId id="415" r:id="rId5"/>
    <p:sldId id="416" r:id="rId6"/>
    <p:sldId id="425" r:id="rId7"/>
    <p:sldId id="422" r:id="rId8"/>
    <p:sldId id="401" r:id="rId9"/>
    <p:sldId id="417" r:id="rId10"/>
    <p:sldId id="427" r:id="rId11"/>
    <p:sldId id="409" r:id="rId12"/>
    <p:sldId id="396" r:id="rId13"/>
    <p:sldId id="411" r:id="rId14"/>
    <p:sldId id="420" r:id="rId15"/>
    <p:sldId id="421" r:id="rId16"/>
    <p:sldId id="423" r:id="rId17"/>
    <p:sldId id="395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C00"/>
    <a:srgbClr val="00E100"/>
    <a:srgbClr val="FF2121"/>
    <a:srgbClr val="DDDCD8"/>
    <a:srgbClr val="042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8" autoAdjust="0"/>
    <p:restoredTop sz="91523" autoAdjust="0"/>
  </p:normalViewPr>
  <p:slideViewPr>
    <p:cSldViewPr snapToGrid="0">
      <p:cViewPr varScale="1">
        <p:scale>
          <a:sx n="104" d="100"/>
          <a:sy n="104" d="100"/>
        </p:scale>
        <p:origin x="-1584" y="-104"/>
      </p:cViewPr>
      <p:guideLst>
        <p:guide orient="horz" pos="251"/>
        <p:guide orient="horz" pos="984"/>
        <p:guide orient="horz" pos="4134"/>
        <p:guide orient="horz" pos="3715"/>
        <p:guide orient="horz" pos="1674"/>
        <p:guide pos="252"/>
        <p:guide pos="2880"/>
        <p:guide pos="55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B58CAA-53E0-4804-BDB0-1CFC701E94D0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E10060-6E1B-4AFC-B36B-E709050DE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84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to edit Master text styles</a:t>
            </a: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53975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717550" marR="0" lvl="3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895350" marR="0" lvl="4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1074738" marR="0" lvl="5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874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to edit Master text styles</a:t>
            </a: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53975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717550" marR="0" lvl="3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895350" marR="0" lvl="4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1074738" marR="0" lvl="5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7995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65977-FC08-EC48-B6FC-80B10899DBD3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E42003-33BE-B54E-B93B-C736F32CD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2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20212_caastro_powerpoint6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7" b="21956" l="1867" r="98267">
                        <a14:foregroundMark x1="97333" y1="18933" x2="97333" y2="18933"/>
                        <a14:backgroundMark x1="96200" y1="18489" x2="96200" y2="18489"/>
                      </a14:backgroundRemoval>
                    </a14:imgEffect>
                  </a14:imgLayer>
                </a14:imgProps>
              </a:ext>
            </a:extLst>
          </a:blip>
          <a:srcRect l="1934" t="4688" r="1890" b="78904"/>
          <a:stretch/>
        </p:blipFill>
        <p:spPr bwMode="auto">
          <a:xfrm>
            <a:off x="192927" y="128600"/>
            <a:ext cx="8794317" cy="112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20212_caastro_powerpoint6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8" b="30844" l="1867" r="98267">
                        <a14:foregroundMark x1="96600" y1="20089" x2="96600" y2="20089"/>
                        <a14:foregroundMark x1="23267" y1="30844" x2="23267" y2="30844"/>
                        <a14:backgroundMark x1="96200" y1="19200" x2="96200" y2="19200"/>
                      </a14:backgroundRemoval>
                    </a14:imgEffect>
                  </a14:imgLayer>
                </a14:imgProps>
              </a:ext>
            </a:extLst>
          </a:blip>
          <a:srcRect l="3080" t="4134" r="73535" b="82224"/>
          <a:stretch/>
        </p:blipFill>
        <p:spPr bwMode="auto">
          <a:xfrm>
            <a:off x="306447" y="133350"/>
            <a:ext cx="2138290" cy="93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626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hf hdr="0" ftr="0" dt="0"/>
  <p:txStyles>
    <p:titleStyle>
      <a:lvl1pPr algn="ctr" defTabSz="914400" rtl="0" eaLnBrk="1" latinLnBrk="0" hangingPunct="1">
        <a:lnSpc>
          <a:spcPts val="2500"/>
        </a:lnSpc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›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415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•"/>
        <a:defRPr lang="en-AU" sz="20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emf"/><Relationship Id="rId5" Type="http://schemas.openxmlformats.org/officeDocument/2006/relationships/image" Target="../media/image39.png"/><Relationship Id="rId6" Type="http://schemas.openxmlformats.org/officeDocument/2006/relationships/image" Target="../media/image41.png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9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9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7-04 at 11.26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8" y="1170472"/>
            <a:ext cx="8946973" cy="4657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8563" y="1568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creen Shot 2012-07-04 at 11.2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02" y="4946518"/>
            <a:ext cx="2239012" cy="849996"/>
          </a:xfrm>
          <a:prstGeom prst="rect">
            <a:avLst/>
          </a:prstGeom>
        </p:spPr>
      </p:pic>
      <p:pic>
        <p:nvPicPr>
          <p:cNvPr id="9" name="Picture 8" descr="Screen Shot 2012-05-09 at 1.01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7" y="4778162"/>
            <a:ext cx="1619570" cy="10025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7091" y="350210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Low frequency transients and variables with the MWA.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7290" y="5829905"/>
            <a:ext cx="8532899" cy="2432845"/>
          </a:xfrm>
        </p:spPr>
        <p:txBody>
          <a:bodyPr/>
          <a:lstStyle/>
          <a:p>
            <a:pPr marL="0" indent="0">
              <a:lnSpc>
                <a:spcPct val="70000"/>
              </a:lnSpc>
              <a:buNone/>
            </a:pPr>
            <a:r>
              <a:rPr lang="en-GB" b="1" dirty="0" smtClean="0">
                <a:latin typeface="Times New Roman" charset="0"/>
              </a:rPr>
              <a:t>Martin </a:t>
            </a:r>
            <a:r>
              <a:rPr lang="en-GB" b="1" smtClean="0">
                <a:latin typeface="Times New Roman" charset="0"/>
              </a:rPr>
              <a:t>Bell</a:t>
            </a:r>
            <a:r>
              <a:rPr lang="en-GB" b="1">
                <a:latin typeface="Times New Roman" charset="0"/>
              </a:rPr>
              <a:t>, Paul </a:t>
            </a:r>
            <a:r>
              <a:rPr lang="en-GB" b="1" smtClean="0">
                <a:latin typeface="Times New Roman" charset="0"/>
              </a:rPr>
              <a:t>Hancock, </a:t>
            </a:r>
            <a:r>
              <a:rPr lang="en-GB" b="1" dirty="0" smtClean="0">
                <a:latin typeface="Times New Roman" charset="0"/>
              </a:rPr>
              <a:t>Tara Murphy</a:t>
            </a:r>
            <a:r>
              <a:rPr lang="en-GB" b="1" dirty="0">
                <a:latin typeface="Times New Roman" charset="0"/>
              </a:rPr>
              <a:t>, David </a:t>
            </a:r>
            <a:r>
              <a:rPr lang="en-GB" b="1" dirty="0" smtClean="0">
                <a:latin typeface="Times New Roman" charset="0"/>
              </a:rPr>
              <a:t>Kaplan, Simon </a:t>
            </a:r>
            <a:r>
              <a:rPr lang="en-GB" b="1" smtClean="0">
                <a:latin typeface="Times New Roman" charset="0"/>
              </a:rPr>
              <a:t>Johnston,, </a:t>
            </a:r>
            <a:r>
              <a:rPr lang="en-GB" b="1" dirty="0" smtClean="0">
                <a:latin typeface="Times New Roman" charset="0"/>
              </a:rPr>
              <a:t>Randall </a:t>
            </a:r>
            <a:r>
              <a:rPr lang="en-GB" b="1" dirty="0" err="1" smtClean="0">
                <a:latin typeface="Times New Roman" charset="0"/>
              </a:rPr>
              <a:t>Wayth</a:t>
            </a:r>
            <a:r>
              <a:rPr lang="en-GB" b="1" dirty="0" smtClean="0">
                <a:latin typeface="Times New Roman" charset="0"/>
              </a:rPr>
              <a:t>, Natasha Hurley-Walker, Joe </a:t>
            </a:r>
            <a:r>
              <a:rPr lang="en-GB" b="1" dirty="0" err="1" smtClean="0">
                <a:latin typeface="Times New Roman" charset="0"/>
              </a:rPr>
              <a:t>Callingham</a:t>
            </a:r>
            <a:r>
              <a:rPr lang="en-GB" b="1" dirty="0" smtClean="0">
                <a:latin typeface="Times New Roman" charset="0"/>
              </a:rPr>
              <a:t>, Antonia </a:t>
            </a:r>
            <a:r>
              <a:rPr lang="en-GB" b="1" dirty="0" err="1" smtClean="0">
                <a:latin typeface="Times New Roman" charset="0"/>
              </a:rPr>
              <a:t>Rowlinson</a:t>
            </a:r>
            <a:r>
              <a:rPr lang="en-GB" b="1" dirty="0" smtClean="0">
                <a:latin typeface="Times New Roman" charset="0"/>
              </a:rPr>
              <a:t> </a:t>
            </a:r>
            <a:r>
              <a:rPr lang="en-GB" dirty="0" smtClean="0">
                <a:latin typeface="Times New Roman" charset="0"/>
              </a:rPr>
              <a:t>with </a:t>
            </a:r>
            <a:r>
              <a:rPr lang="en-GB" dirty="0">
                <a:latin typeface="Times New Roman" charset="0"/>
              </a:rPr>
              <a:t>t</a:t>
            </a:r>
            <a:r>
              <a:rPr lang="en-GB" dirty="0" smtClean="0">
                <a:latin typeface="Times New Roman" charset="0"/>
              </a:rPr>
              <a:t>he Variables and Slow Transients (VAST) science </a:t>
            </a:r>
            <a:r>
              <a:rPr lang="en-GB" dirty="0">
                <a:latin typeface="Times New Roman" charset="0"/>
              </a:rPr>
              <a:t>p</a:t>
            </a:r>
            <a:r>
              <a:rPr lang="en-GB" dirty="0" smtClean="0">
                <a:latin typeface="Times New Roman" charset="0"/>
              </a:rPr>
              <a:t>roject and MWA science team.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478563" y="1568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799" y="4825999"/>
            <a:ext cx="999067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0595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4065" y="287496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We have found transients!	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5304" y="1515454"/>
            <a:ext cx="80690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3200" dirty="0" smtClean="0"/>
              <a:t>Pulsars are the most dynamic and transient objects we have found - </a:t>
            </a:r>
            <a:r>
              <a:rPr lang="en-US" sz="3200" i="1" dirty="0" smtClean="0"/>
              <a:t>so far – </a:t>
            </a:r>
            <a:r>
              <a:rPr lang="en-US" sz="3200" dirty="0" smtClean="0"/>
              <a:t>in this survey. </a:t>
            </a:r>
            <a:endParaRPr lang="en-US" sz="3200" dirty="0"/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285750" indent="-285750">
              <a:buFontTx/>
              <a:buChar char="•"/>
            </a:pPr>
            <a:endParaRPr lang="en-US" dirty="0" smtClean="0"/>
          </a:p>
          <a:p>
            <a:pPr marL="285750" indent="-285750">
              <a:buFontTx/>
              <a:buChar char="•"/>
            </a:pPr>
            <a:endParaRPr lang="en-US" dirty="0" smtClean="0"/>
          </a:p>
          <a:p>
            <a:pPr marL="285750" indent="-285750">
              <a:buFontTx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32" y="93132"/>
            <a:ext cx="999067" cy="9990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48" y="3119282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3298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50020" y="287496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J0953+0755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1188536"/>
            <a:ext cx="31019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Pulsar J0953+0755.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Spectacular variability.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DM = 2.96.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Diffractive scintillation.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132" y="93132"/>
            <a:ext cx="999067" cy="999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1646865" y="5700066"/>
            <a:ext cx="180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 et al (2016)</a:t>
            </a:r>
            <a:endParaRPr lang="en-US" dirty="0"/>
          </a:p>
        </p:txBody>
      </p:sp>
      <p:pic>
        <p:nvPicPr>
          <p:cNvPr id="2" name="J095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3802" y="0"/>
            <a:ext cx="6172200" cy="6858000"/>
          </a:xfrm>
          <a:prstGeom prst="rect">
            <a:avLst/>
          </a:prstGeom>
        </p:spPr>
      </p:pic>
      <p:pic>
        <p:nvPicPr>
          <p:cNvPr id="7" name="Picture 6" descr="Screen Shot 2015-09-14 at 8.29.01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65999" b="55029"/>
          <a:stretch/>
        </p:blipFill>
        <p:spPr>
          <a:xfrm>
            <a:off x="0" y="2488464"/>
            <a:ext cx="2921097" cy="259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458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50020" y="287496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Pulsar dynamic spectra and light-curves</a:t>
            </a:r>
            <a:endParaRPr lang="en-US" sz="2400" dirty="0"/>
          </a:p>
        </p:txBody>
      </p:sp>
      <p:pic>
        <p:nvPicPr>
          <p:cNvPr id="9" name="Picture 8" descr="Screen Shot 2015-09-14 at 8.29.0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3" b="55029"/>
          <a:stretch/>
        </p:blipFill>
        <p:spPr>
          <a:xfrm>
            <a:off x="274745" y="1536108"/>
            <a:ext cx="8587619" cy="2591404"/>
          </a:xfrm>
          <a:prstGeom prst="rect">
            <a:avLst/>
          </a:prstGeom>
        </p:spPr>
      </p:pic>
      <p:pic>
        <p:nvPicPr>
          <p:cNvPr id="5" name="Picture 4" descr="Screen Shot 2015-09-14 at 8.56.2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8" b="49418"/>
          <a:stretch/>
        </p:blipFill>
        <p:spPr>
          <a:xfrm>
            <a:off x="370522" y="4260458"/>
            <a:ext cx="2661970" cy="1410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496" y="6398380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Diffractive scintillation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3925" y="6404001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Diffractive scintillation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4728" y="6401077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Refractive scintillation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5488" y="5540049"/>
            <a:ext cx="503590" cy="262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51474" y="5615808"/>
            <a:ext cx="503590" cy="262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196705" y="1127717"/>
            <a:ext cx="21895" cy="5730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5-09-14 at 8.56.2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5" r="35356" b="49418"/>
          <a:stretch/>
        </p:blipFill>
        <p:spPr>
          <a:xfrm>
            <a:off x="3262391" y="4259576"/>
            <a:ext cx="2452267" cy="141097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5998430" y="1127717"/>
            <a:ext cx="21895" cy="5730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15-09-14 at 8.56.2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2" r="3947" b="49418"/>
          <a:stretch/>
        </p:blipFill>
        <p:spPr>
          <a:xfrm>
            <a:off x="6091315" y="4233325"/>
            <a:ext cx="2235092" cy="14109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05998" y="5472914"/>
            <a:ext cx="292203" cy="26971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02529" y="1517132"/>
            <a:ext cx="1202530" cy="314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95998" y="1523437"/>
            <a:ext cx="1202530" cy="314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70783" y="1523437"/>
            <a:ext cx="1202530" cy="314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4224" y="1348562"/>
            <a:ext cx="214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PSR J0953+0755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30066" y="1343630"/>
            <a:ext cx="193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PSR J0437-4715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322388" y="1361174"/>
            <a:ext cx="193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PSR J0630-2834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41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1992" y="279196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about intermittent pulsars?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132" y="93132"/>
            <a:ext cx="999067" cy="999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8706" y="5999238"/>
            <a:ext cx="159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J0828-3417</a:t>
            </a:r>
          </a:p>
        </p:txBody>
      </p:sp>
      <p:pic>
        <p:nvPicPr>
          <p:cNvPr id="2" name="J0828-3417_al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6397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755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"/>
          <p:cNvSpPr txBox="1">
            <a:spLocks/>
          </p:cNvSpPr>
          <p:nvPr/>
        </p:nvSpPr>
        <p:spPr>
          <a:xfrm>
            <a:off x="1851992" y="279196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Low Frequency Variables </a:t>
            </a:r>
            <a:endParaRPr lang="en-US" sz="2400" dirty="0"/>
          </a:p>
        </p:txBody>
      </p:sp>
      <p:pic>
        <p:nvPicPr>
          <p:cNvPr id="4" name="Picture 3" descr="Screen Shot 2016-11-28 at 8.23.3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9045" r="19724" b="2492"/>
          <a:stretch/>
        </p:blipFill>
        <p:spPr>
          <a:xfrm>
            <a:off x="3386958" y="4020092"/>
            <a:ext cx="2528901" cy="2837908"/>
          </a:xfrm>
          <a:prstGeom prst="rect">
            <a:avLst/>
          </a:prstGeom>
        </p:spPr>
      </p:pic>
      <p:pic>
        <p:nvPicPr>
          <p:cNvPr id="7" name="Picture 6" descr="Screen Shot 2016-12-02 at 10.12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6" y="3992039"/>
            <a:ext cx="2890761" cy="2745008"/>
          </a:xfrm>
          <a:prstGeom prst="rect">
            <a:avLst/>
          </a:prstGeom>
        </p:spPr>
      </p:pic>
      <p:pic>
        <p:nvPicPr>
          <p:cNvPr id="8" name="Picture 7" descr="Screen Shot 2016-12-02 at 10.26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15" y="4066607"/>
            <a:ext cx="2177827" cy="2791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737" y="1481801"/>
            <a:ext cx="8566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Generate light-curves for all </a:t>
            </a:r>
            <a:r>
              <a:rPr lang="en-US" dirty="0" smtClean="0">
                <a:solidFill>
                  <a:srgbClr val="FF0000"/>
                </a:solidFill>
              </a:rPr>
              <a:t>point sources &gt; 4 </a:t>
            </a:r>
            <a:r>
              <a:rPr lang="en-US" dirty="0" err="1" smtClean="0">
                <a:solidFill>
                  <a:srgbClr val="FF0000"/>
                </a:solidFill>
              </a:rPr>
              <a:t>Jy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0"/>
              <a:buChar char="Ø"/>
            </a:pPr>
            <a:endParaRPr lang="en-US" dirty="0" smtClean="0"/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Generate light-curves for all </a:t>
            </a:r>
            <a:r>
              <a:rPr lang="en-US" dirty="0" smtClean="0">
                <a:solidFill>
                  <a:srgbClr val="FF0000"/>
                </a:solidFill>
              </a:rPr>
              <a:t>flat spectrum </a:t>
            </a:r>
            <a:r>
              <a:rPr lang="en-US" dirty="0" smtClean="0"/>
              <a:t>sources.</a:t>
            </a:r>
          </a:p>
          <a:p>
            <a:pPr marL="285750" indent="-285750">
              <a:buFont typeface="Wingdings" charset="0"/>
              <a:buChar char="Ø"/>
            </a:pPr>
            <a:endParaRPr lang="en-US" dirty="0"/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Refractive scintillation is a proxy for compactness, as is spectral index.</a:t>
            </a:r>
          </a:p>
          <a:p>
            <a:pPr marL="285750" indent="-285750">
              <a:buFont typeface="Wingdings" charset="0"/>
              <a:buChar char="Ø"/>
            </a:pPr>
            <a:endParaRPr lang="en-US" dirty="0"/>
          </a:p>
          <a:p>
            <a:pPr marL="285750" indent="-285750">
              <a:buFont typeface="Wingdings" charset="0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We can access sub-</a:t>
            </a:r>
            <a:r>
              <a:rPr lang="en-US" b="1" dirty="0" err="1" smtClean="0">
                <a:solidFill>
                  <a:srgbClr val="FF0000"/>
                </a:solidFill>
              </a:rPr>
              <a:t>arcsec</a:t>
            </a:r>
            <a:r>
              <a:rPr lang="en-US" b="1" dirty="0" smtClean="0">
                <a:solidFill>
                  <a:srgbClr val="FF0000"/>
                </a:solidFill>
              </a:rPr>
              <a:t> resolutions with MWA using the time and spectral domains.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9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"/>
          <p:cNvSpPr txBox="1">
            <a:spLocks/>
          </p:cNvSpPr>
          <p:nvPr/>
        </p:nvSpPr>
        <p:spPr>
          <a:xfrm>
            <a:off x="1851992" y="279196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Low Frequency Variables </a:t>
            </a:r>
            <a:endParaRPr lang="en-US" sz="2400" dirty="0"/>
          </a:p>
        </p:txBody>
      </p:sp>
      <p:pic>
        <p:nvPicPr>
          <p:cNvPr id="4" name="Picture 3" descr="Screen Shot 2016-11-28 at 8.23.3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9045" r="19724" b="2492"/>
          <a:stretch/>
        </p:blipFill>
        <p:spPr>
          <a:xfrm>
            <a:off x="3386958" y="4020092"/>
            <a:ext cx="2528901" cy="2837908"/>
          </a:xfrm>
          <a:prstGeom prst="rect">
            <a:avLst/>
          </a:prstGeom>
        </p:spPr>
      </p:pic>
      <p:pic>
        <p:nvPicPr>
          <p:cNvPr id="7" name="Picture 6" descr="Screen Shot 2016-12-02 at 10.12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6" y="3992039"/>
            <a:ext cx="2890761" cy="2745008"/>
          </a:xfrm>
          <a:prstGeom prst="rect">
            <a:avLst/>
          </a:prstGeom>
        </p:spPr>
      </p:pic>
      <p:pic>
        <p:nvPicPr>
          <p:cNvPr id="5" name="Picture 4" descr="GLEAM_J142049+04275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2" y="1206793"/>
            <a:ext cx="2665616" cy="2842381"/>
          </a:xfrm>
          <a:prstGeom prst="rect">
            <a:avLst/>
          </a:prstGeom>
        </p:spPr>
      </p:pic>
      <p:pic>
        <p:nvPicPr>
          <p:cNvPr id="8" name="Picture 7" descr="Screen Shot 2016-12-02 at 10.26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15" y="4066607"/>
            <a:ext cx="2177827" cy="2791394"/>
          </a:xfrm>
          <a:prstGeom prst="rect">
            <a:avLst/>
          </a:prstGeom>
        </p:spPr>
      </p:pic>
      <p:pic>
        <p:nvPicPr>
          <p:cNvPr id="10" name="Picture 9" descr="GLEAM J232917-4730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15" y="1226756"/>
            <a:ext cx="3438144" cy="2578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6697" y="3088123"/>
            <a:ext cx="197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SEDs courtesy of Joe </a:t>
            </a:r>
            <a:r>
              <a:rPr lang="en-US" dirty="0" err="1" smtClean="0">
                <a:solidFill>
                  <a:srgbClr val="FF0000"/>
                </a:solidFill>
              </a:rPr>
              <a:t>Callingham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GLEAM_J115421-350525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96" y="1232759"/>
            <a:ext cx="2511005" cy="26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7327" y="279196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SS433 Galactic </a:t>
            </a:r>
            <a:r>
              <a:rPr lang="en-US" sz="2400" dirty="0" err="1" smtClean="0"/>
              <a:t>microquaser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32" y="93132"/>
            <a:ext cx="999067" cy="999067"/>
          </a:xfrm>
          <a:prstGeom prst="rect">
            <a:avLst/>
          </a:prstGeom>
        </p:spPr>
      </p:pic>
      <p:pic>
        <p:nvPicPr>
          <p:cNvPr id="3" name="Picture 2" descr="Screen Shot 2016-12-02 at 3.1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5" y="1574346"/>
            <a:ext cx="3525219" cy="4384763"/>
          </a:xfrm>
          <a:prstGeom prst="rect">
            <a:avLst/>
          </a:prstGeom>
        </p:spPr>
      </p:pic>
      <p:pic>
        <p:nvPicPr>
          <p:cNvPr id="8" name="Picture 7" descr="SS433_Stokes_V_vs_I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9"/>
          <a:stretch/>
        </p:blipFill>
        <p:spPr>
          <a:xfrm>
            <a:off x="4061059" y="1611553"/>
            <a:ext cx="4553811" cy="381491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81048" y="2491619"/>
            <a:ext cx="2818190" cy="1088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68319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4065" y="287496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Conclusions	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5304" y="1515454"/>
            <a:ext cx="80690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Measuring the variability of </a:t>
            </a:r>
            <a:r>
              <a:rPr lang="en-US" i="1" dirty="0" smtClean="0">
                <a:solidFill>
                  <a:srgbClr val="FF0000"/>
                </a:solidFill>
              </a:rPr>
              <a:t>all</a:t>
            </a:r>
            <a:r>
              <a:rPr lang="en-US" dirty="0" smtClean="0"/>
              <a:t> GLEAM sources (&gt;350k) now a reality.</a:t>
            </a:r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The currently the GLEAM catalog is only extragalactic. MWATS is both galactic and extragalactic. </a:t>
            </a:r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Refractive scintillation allows us to find and probe sub-</a:t>
            </a:r>
            <a:r>
              <a:rPr lang="en-US" dirty="0" err="1" smtClean="0"/>
              <a:t>arcsec</a:t>
            </a:r>
            <a:r>
              <a:rPr lang="en-US" dirty="0" smtClean="0"/>
              <a:t> structure with the MWA. </a:t>
            </a:r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Full transients analysis is underway. Watch this space! </a:t>
            </a:r>
            <a:endParaRPr lang="en-US" dirty="0"/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285750" indent="-285750">
              <a:buFontTx/>
              <a:buChar char="•"/>
            </a:pPr>
            <a:endParaRPr lang="en-US" dirty="0" smtClean="0"/>
          </a:p>
          <a:p>
            <a:pPr marL="285750" indent="-285750">
              <a:buFontTx/>
              <a:buChar char="•"/>
            </a:pPr>
            <a:endParaRPr lang="en-US" dirty="0" smtClean="0"/>
          </a:p>
          <a:p>
            <a:pPr marL="285750" indent="-285750">
              <a:buFontTx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32" y="93132"/>
            <a:ext cx="999067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6317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0372" y="279196"/>
            <a:ext cx="5090643" cy="633417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Murchison </a:t>
            </a:r>
            <a:r>
              <a:rPr lang="en-US" sz="2000" dirty="0" err="1" smtClean="0"/>
              <a:t>Widefield</a:t>
            </a:r>
            <a:r>
              <a:rPr lang="en-US" sz="2000" dirty="0" smtClean="0"/>
              <a:t> Array Transients Survey (MWATS)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32" y="93132"/>
            <a:ext cx="999067" cy="999067"/>
          </a:xfrm>
          <a:prstGeom prst="rect">
            <a:avLst/>
          </a:prstGeom>
        </p:spPr>
      </p:pic>
      <p:pic>
        <p:nvPicPr>
          <p:cNvPr id="3" name="Picture 2" descr="MWAT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4127" r="4232" b="50609"/>
          <a:stretch/>
        </p:blipFill>
        <p:spPr>
          <a:xfrm>
            <a:off x="157963" y="3650861"/>
            <a:ext cx="8986037" cy="3012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98" y="1225168"/>
            <a:ext cx="86766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Frequency: </a:t>
            </a:r>
            <a:r>
              <a:rPr lang="en-US" dirty="0" smtClean="0"/>
              <a:t>154 </a:t>
            </a:r>
            <a:r>
              <a:rPr lang="en-US" dirty="0" err="1" smtClean="0"/>
              <a:t>MHz.</a:t>
            </a:r>
            <a:endParaRPr lang="en-US" dirty="0" smtClean="0"/>
          </a:p>
          <a:p>
            <a:r>
              <a:rPr lang="en-US" b="1" dirty="0" smtClean="0"/>
              <a:t>Method: </a:t>
            </a:r>
            <a:r>
              <a:rPr lang="en-US" dirty="0" smtClean="0"/>
              <a:t>Drift scans at +1.6, -26 and -55</a:t>
            </a:r>
          </a:p>
          <a:p>
            <a:r>
              <a:rPr lang="en-US" b="1" dirty="0" smtClean="0"/>
              <a:t>Survey area: </a:t>
            </a:r>
            <a:r>
              <a:rPr lang="en-US" i="1" dirty="0" smtClean="0"/>
              <a:t>Entire Southern hemisphere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Cadence: </a:t>
            </a:r>
            <a:r>
              <a:rPr lang="en-US" dirty="0" smtClean="0"/>
              <a:t>One night per month. </a:t>
            </a:r>
          </a:p>
          <a:p>
            <a:r>
              <a:rPr lang="en-US" b="1" dirty="0" smtClean="0"/>
              <a:t>Integration time: </a:t>
            </a:r>
            <a:r>
              <a:rPr lang="en-US" dirty="0"/>
              <a:t>T</a:t>
            </a:r>
            <a:r>
              <a:rPr lang="en-US" dirty="0" smtClean="0"/>
              <a:t>wo minutes per snapshot. </a:t>
            </a:r>
          </a:p>
          <a:p>
            <a:r>
              <a:rPr lang="en-US" b="1" dirty="0" smtClean="0"/>
              <a:t>Survey length: </a:t>
            </a:r>
            <a:r>
              <a:rPr lang="en-US" dirty="0" smtClean="0"/>
              <a:t>3.5 years. </a:t>
            </a:r>
          </a:p>
          <a:p>
            <a:r>
              <a:rPr lang="en-US" b="1" dirty="0" smtClean="0"/>
              <a:t>Total images: </a:t>
            </a:r>
            <a:r>
              <a:rPr lang="en-US" dirty="0"/>
              <a:t>8</a:t>
            </a:r>
            <a:r>
              <a:rPr lang="en-US" dirty="0" smtClean="0"/>
              <a:t>k </a:t>
            </a:r>
          </a:p>
          <a:p>
            <a:r>
              <a:rPr lang="en-US" b="1" dirty="0" err="1" smtClean="0"/>
              <a:t>FoV</a:t>
            </a:r>
            <a:r>
              <a:rPr lang="en-US" b="1" dirty="0" smtClean="0"/>
              <a:t>: </a:t>
            </a:r>
            <a:r>
              <a:rPr lang="en-US" dirty="0" smtClean="0"/>
              <a:t>1000 square degrees per image.</a:t>
            </a:r>
            <a:endParaRPr lang="en-US" dirty="0" smtClean="0"/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405" y="1220630"/>
            <a:ext cx="2663867" cy="19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2426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0372" y="279196"/>
            <a:ext cx="5090643" cy="633417"/>
          </a:xfrm>
        </p:spPr>
        <p:txBody>
          <a:bodyPr>
            <a:noAutofit/>
          </a:bodyPr>
          <a:lstStyle/>
          <a:p>
            <a:r>
              <a:rPr lang="en-US" sz="2000" dirty="0" smtClean="0"/>
              <a:t>Science goals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32" y="93132"/>
            <a:ext cx="999067" cy="999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98" y="1225168"/>
            <a:ext cx="86766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1.) </a:t>
            </a:r>
            <a:r>
              <a:rPr lang="en-US" b="1" dirty="0" smtClean="0">
                <a:solidFill>
                  <a:srgbClr val="FF0000"/>
                </a:solidFill>
              </a:rPr>
              <a:t>A time-domain compendium to GLEAM</a:t>
            </a:r>
            <a:r>
              <a:rPr lang="en-US" dirty="0" smtClean="0"/>
              <a:t>: </a:t>
            </a:r>
            <a:r>
              <a:rPr lang="en-US" dirty="0"/>
              <a:t>M</a:t>
            </a:r>
            <a:r>
              <a:rPr lang="en-US" dirty="0" smtClean="0"/>
              <a:t>easure the variability of every object currently detectable in Southern hemisphere at low frequencies (&gt;500k objects), probing both intrinsic and extrinsic variability. 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b="1" dirty="0" smtClean="0"/>
              <a:t>2.) </a:t>
            </a:r>
            <a:r>
              <a:rPr lang="en-US" b="1" dirty="0" smtClean="0">
                <a:solidFill>
                  <a:srgbClr val="FF0000"/>
                </a:solidFill>
              </a:rPr>
              <a:t>The unknown</a:t>
            </a:r>
            <a:r>
              <a:rPr lang="en-US" dirty="0" smtClean="0"/>
              <a:t>: Discover new </a:t>
            </a:r>
            <a:r>
              <a:rPr lang="en-US" dirty="0"/>
              <a:t>classes of low frequency radio transients that previously remained undetected and obscured from multi-wavelength discovery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3.) </a:t>
            </a:r>
            <a:r>
              <a:rPr lang="en-US" b="1" dirty="0" smtClean="0">
                <a:solidFill>
                  <a:srgbClr val="FF0000"/>
                </a:solidFill>
              </a:rPr>
              <a:t>The future: </a:t>
            </a:r>
            <a:r>
              <a:rPr lang="en-US" dirty="0"/>
              <a:t>To place rigorous statistics on the occurrence of both transients and variables prior to </a:t>
            </a:r>
            <a:r>
              <a:rPr lang="en-US" dirty="0" smtClean="0"/>
              <a:t>the </a:t>
            </a:r>
            <a:r>
              <a:rPr lang="en-US" dirty="0"/>
              <a:t>SKA era </a:t>
            </a:r>
          </a:p>
          <a:p>
            <a:endParaRPr lang="en-US" dirty="0" smtClean="0"/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26393" y="1608056"/>
            <a:ext cx="1021130" cy="320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9363" b="28331"/>
          <a:stretch/>
        </p:blipFill>
        <p:spPr>
          <a:xfrm rot="16200000">
            <a:off x="-197073" y="2820740"/>
            <a:ext cx="981364" cy="415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50" y="4425369"/>
            <a:ext cx="2070906" cy="118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8657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9382"/>
            <a:ext cx="9144000" cy="1372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6200000">
            <a:off x="-2705825" y="3111213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The sky as observed by the MWA (zenith)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Off_zenith_drift_rad=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715" y="0"/>
            <a:ext cx="737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0831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29130"/>
          <a:stretch/>
        </p:blipFill>
        <p:spPr>
          <a:xfrm>
            <a:off x="5245101" y="1232759"/>
            <a:ext cx="1208809" cy="856677"/>
          </a:xfrm>
          <a:prstGeom prst="rect">
            <a:avLst/>
          </a:prstGeom>
        </p:spPr>
      </p:pic>
      <p:pic>
        <p:nvPicPr>
          <p:cNvPr id="21" name="Picture 20" descr="Screen Shot 2014-03-11 at 15.18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6" b="31889"/>
          <a:stretch/>
        </p:blipFill>
        <p:spPr>
          <a:xfrm>
            <a:off x="1837943" y="1791063"/>
            <a:ext cx="1741649" cy="10491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13325" y="1755164"/>
            <a:ext cx="8850466" cy="287414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5861" b="26764"/>
          <a:stretch/>
        </p:blipFill>
        <p:spPr>
          <a:xfrm rot="16200000">
            <a:off x="-214014" y="2753672"/>
            <a:ext cx="1413661" cy="58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206575" y="2836273"/>
            <a:ext cx="2014054" cy="632112"/>
          </a:xfrm>
          <a:prstGeom prst="rect">
            <a:avLst/>
          </a:prstGeom>
        </p:spPr>
      </p:pic>
      <p:pic>
        <p:nvPicPr>
          <p:cNvPr id="19" name="Picture 18" descr="Screen Shot 2014-03-11 at 15.18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6" b="31889"/>
          <a:stretch/>
        </p:blipFill>
        <p:spPr>
          <a:xfrm>
            <a:off x="1348329" y="2588765"/>
            <a:ext cx="1741649" cy="1049131"/>
          </a:xfrm>
          <a:prstGeom prst="rect">
            <a:avLst/>
          </a:prstGeom>
        </p:spPr>
      </p:pic>
      <p:pic>
        <p:nvPicPr>
          <p:cNvPr id="18" name="Picture 17" descr="Screen Shot 2014-03-11 at 15.18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6" b="31889"/>
          <a:stretch/>
        </p:blipFill>
        <p:spPr>
          <a:xfrm>
            <a:off x="915584" y="3424771"/>
            <a:ext cx="1741649" cy="10491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66969" y="3049196"/>
            <a:ext cx="671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26382" y="3049196"/>
            <a:ext cx="671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29658" y="3049196"/>
            <a:ext cx="671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726" y="1795955"/>
            <a:ext cx="1082261" cy="10822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822" y="3049196"/>
            <a:ext cx="1339600" cy="10047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13378" y="4005467"/>
            <a:ext cx="1192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Position</a:t>
            </a:r>
            <a:endParaRPr lang="en-US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540422" y="3049196"/>
            <a:ext cx="671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520" y="2436473"/>
            <a:ext cx="1705960" cy="1279470"/>
          </a:xfrm>
          <a:prstGeom prst="rect">
            <a:avLst/>
          </a:prstGeom>
        </p:spPr>
      </p:pic>
      <p:sp>
        <p:nvSpPr>
          <p:cNvPr id="37" name="Title 3"/>
          <p:cNvSpPr txBox="1">
            <a:spLocks/>
          </p:cNvSpPr>
          <p:nvPr/>
        </p:nvSpPr>
        <p:spPr>
          <a:xfrm>
            <a:off x="1851992" y="279196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Our pipeline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47524" y="4934857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350k objects.</a:t>
            </a:r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8000 images.</a:t>
            </a:r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Both Galactic and extragalactic.</a:t>
            </a:r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Point sources only.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2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29130"/>
          <a:stretch/>
        </p:blipFill>
        <p:spPr>
          <a:xfrm>
            <a:off x="5245101" y="1232759"/>
            <a:ext cx="1208809" cy="856677"/>
          </a:xfrm>
          <a:prstGeom prst="rect">
            <a:avLst/>
          </a:prstGeom>
        </p:spPr>
      </p:pic>
      <p:pic>
        <p:nvPicPr>
          <p:cNvPr id="21" name="Picture 20" descr="Screen Shot 2014-03-11 at 15.18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6" b="31889"/>
          <a:stretch/>
        </p:blipFill>
        <p:spPr>
          <a:xfrm>
            <a:off x="1837943" y="1791063"/>
            <a:ext cx="1741649" cy="10491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13325" y="1755164"/>
            <a:ext cx="8850466" cy="287414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5861" b="26764"/>
          <a:stretch/>
        </p:blipFill>
        <p:spPr>
          <a:xfrm rot="16200000">
            <a:off x="-214014" y="2753672"/>
            <a:ext cx="1413661" cy="58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206575" y="2836273"/>
            <a:ext cx="2014054" cy="632112"/>
          </a:xfrm>
          <a:prstGeom prst="rect">
            <a:avLst/>
          </a:prstGeom>
        </p:spPr>
      </p:pic>
      <p:pic>
        <p:nvPicPr>
          <p:cNvPr id="19" name="Picture 18" descr="Screen Shot 2014-03-11 at 15.18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6" b="31889"/>
          <a:stretch/>
        </p:blipFill>
        <p:spPr>
          <a:xfrm>
            <a:off x="1348329" y="2588765"/>
            <a:ext cx="1741649" cy="1049131"/>
          </a:xfrm>
          <a:prstGeom prst="rect">
            <a:avLst/>
          </a:prstGeom>
        </p:spPr>
      </p:pic>
      <p:pic>
        <p:nvPicPr>
          <p:cNvPr id="18" name="Picture 17" descr="Screen Shot 2014-03-11 at 15.18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6" b="31889"/>
          <a:stretch/>
        </p:blipFill>
        <p:spPr>
          <a:xfrm>
            <a:off x="915584" y="3424771"/>
            <a:ext cx="1741649" cy="10491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66969" y="3049196"/>
            <a:ext cx="671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26382" y="3049196"/>
            <a:ext cx="671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29658" y="3049196"/>
            <a:ext cx="671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726" y="1795955"/>
            <a:ext cx="1082261" cy="10822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822" y="3049196"/>
            <a:ext cx="1339600" cy="10047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13378" y="4005467"/>
            <a:ext cx="1192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Position</a:t>
            </a:r>
            <a:endParaRPr lang="en-US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540422" y="3049196"/>
            <a:ext cx="671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520" y="2436473"/>
            <a:ext cx="1705960" cy="1279470"/>
          </a:xfrm>
          <a:prstGeom prst="rect">
            <a:avLst/>
          </a:prstGeom>
        </p:spPr>
      </p:pic>
      <p:sp>
        <p:nvSpPr>
          <p:cNvPr id="37" name="Title 3"/>
          <p:cNvSpPr txBox="1">
            <a:spLocks/>
          </p:cNvSpPr>
          <p:nvPr/>
        </p:nvSpPr>
        <p:spPr>
          <a:xfrm>
            <a:off x="1851992" y="279196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Our pipeline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54428" y="5166866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350k objects.</a:t>
            </a:r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8000 images.</a:t>
            </a:r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Both Galactic and extragalactic.</a:t>
            </a:r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Point sources only.</a:t>
            </a:r>
            <a:endParaRPr lang="en-US" dirty="0"/>
          </a:p>
        </p:txBody>
      </p:sp>
      <p:pic>
        <p:nvPicPr>
          <p:cNvPr id="20" name="Picture 19" descr="Screen Shot 2016-12-06 at 12.13.21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3737" r="2871" b="63550"/>
          <a:stretch/>
        </p:blipFill>
        <p:spPr>
          <a:xfrm>
            <a:off x="4176626" y="4878936"/>
            <a:ext cx="4836091" cy="17027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857691" y="3980784"/>
            <a:ext cx="1538756" cy="989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3517158" y="5641480"/>
            <a:ext cx="99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sources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124249" y="6550223"/>
            <a:ext cx="68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979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"/>
          <p:cNvSpPr txBox="1">
            <a:spLocks/>
          </p:cNvSpPr>
          <p:nvPr/>
        </p:nvSpPr>
        <p:spPr>
          <a:xfrm>
            <a:off x="1353936" y="291648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Curation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47" y="1224926"/>
            <a:ext cx="7558002" cy="5633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06631" y="5495114"/>
            <a:ext cx="3660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…..is </a:t>
            </a:r>
            <a:r>
              <a:rPr lang="en-US" b="1" dirty="0"/>
              <a:t>the selection, preservation, maintenance, collection and archiving of digital </a:t>
            </a:r>
            <a:r>
              <a:rPr lang="en-US" b="1" dirty="0" smtClean="0"/>
              <a:t>assets.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21015" y="4520117"/>
            <a:ext cx="2838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350k</a:t>
            </a:r>
            <a:r>
              <a:rPr lang="en-US" dirty="0" smtClean="0"/>
              <a:t> radio sources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times</a:t>
            </a:r>
          </a:p>
          <a:p>
            <a:r>
              <a:rPr lang="en-US" dirty="0" smtClean="0"/>
              <a:t>200 data points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over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8000 images.</a:t>
            </a:r>
          </a:p>
          <a:p>
            <a:endParaRPr lang="en-US" dirty="0" smtClean="0"/>
          </a:p>
          <a:p>
            <a:r>
              <a:rPr lang="en-US" dirty="0" smtClean="0"/>
              <a:t>…covering the entire southern hemisphere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76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756" y="5272265"/>
            <a:ext cx="1744518" cy="13432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1992" y="279196"/>
            <a:ext cx="6471433" cy="633417"/>
          </a:xfrm>
        </p:spPr>
        <p:txBody>
          <a:bodyPr>
            <a:noAutofit/>
          </a:bodyPr>
          <a:lstStyle/>
          <a:p>
            <a:r>
              <a:rPr lang="en-US" sz="2400" dirty="0" smtClean="0"/>
              <a:t>Some MWATS </a:t>
            </a:r>
            <a:r>
              <a:rPr lang="en-US" sz="2400" dirty="0"/>
              <a:t>s</a:t>
            </a:r>
            <a:r>
              <a:rPr lang="en-US" sz="2400" dirty="0" smtClean="0"/>
              <a:t>cience highlights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132" y="93132"/>
            <a:ext cx="999067" cy="999067"/>
          </a:xfrm>
          <a:prstGeom prst="rect">
            <a:avLst/>
          </a:prstGeom>
        </p:spPr>
      </p:pic>
      <p:pic>
        <p:nvPicPr>
          <p:cNvPr id="8" name="Picture 7" descr="Screen Shot 2015-12-03 at 3.41.54 pm (2)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9" t="3117" b="12111"/>
          <a:stretch/>
        </p:blipFill>
        <p:spPr>
          <a:xfrm>
            <a:off x="2681229" y="1213386"/>
            <a:ext cx="1775317" cy="29754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4344" y="1149040"/>
            <a:ext cx="1896202" cy="366464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15455" y="1190835"/>
            <a:ext cx="2563090" cy="238825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579317" y="248381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Ionospheric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8855" y="2977188"/>
            <a:ext cx="2048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Exoplanets</a:t>
            </a:r>
            <a:endParaRPr lang="en-US" b="1" dirty="0" smtClean="0"/>
          </a:p>
          <a:p>
            <a:r>
              <a:rPr lang="en-US" sz="1200" i="1" dirty="0" smtClean="0"/>
              <a:t>Murphy et al. (2015)</a:t>
            </a:r>
            <a:endParaRPr lang="en-US" sz="1200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100389" y="3693043"/>
            <a:ext cx="2635883" cy="230377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9043" y="3780243"/>
            <a:ext cx="2048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Pulsars</a:t>
            </a:r>
          </a:p>
          <a:p>
            <a:r>
              <a:rPr lang="en-US" sz="1200" i="1" dirty="0" smtClean="0"/>
              <a:t>Bell et al. (2016).</a:t>
            </a:r>
            <a:endParaRPr lang="en-US" sz="1200" i="1" dirty="0"/>
          </a:p>
        </p:txBody>
      </p:sp>
      <p:sp>
        <p:nvSpPr>
          <p:cNvPr id="19" name="Rounded Rectangle 18"/>
          <p:cNvSpPr/>
          <p:nvPr/>
        </p:nvSpPr>
        <p:spPr>
          <a:xfrm>
            <a:off x="2811729" y="4844044"/>
            <a:ext cx="2533818" cy="188713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25277" y="4782759"/>
            <a:ext cx="2048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FRBS</a:t>
            </a:r>
          </a:p>
          <a:p>
            <a:r>
              <a:rPr lang="en-US" sz="1200" i="1" dirty="0" err="1" smtClean="0"/>
              <a:t>Rowlinson</a:t>
            </a:r>
            <a:r>
              <a:rPr lang="en-US" sz="1200" i="1" dirty="0" smtClean="0"/>
              <a:t> et al. (2016)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4168613" y="5543918"/>
            <a:ext cx="1718380" cy="47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MWATS data reduction pipeline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044966" y="4039271"/>
            <a:ext cx="144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Loi</a:t>
            </a:r>
            <a:r>
              <a:rPr lang="en-US" sz="1200" dirty="0" smtClean="0"/>
              <a:t> et al. 2015 (a)</a:t>
            </a:r>
          </a:p>
          <a:p>
            <a:r>
              <a:rPr lang="en-US" sz="1200" dirty="0" err="1" smtClean="0"/>
              <a:t>Loi</a:t>
            </a:r>
            <a:r>
              <a:rPr lang="en-US" sz="1200" dirty="0" smtClean="0"/>
              <a:t> et al. 2015 (b) </a:t>
            </a:r>
          </a:p>
          <a:p>
            <a:r>
              <a:rPr lang="en-US" sz="1200" dirty="0" err="1" smtClean="0"/>
              <a:t>Loi</a:t>
            </a:r>
            <a:r>
              <a:rPr lang="en-US" sz="1200" dirty="0" smtClean="0"/>
              <a:t> et al. 2016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08951" y="1272759"/>
            <a:ext cx="2507868" cy="188713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29419" y="1362115"/>
            <a:ext cx="204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Low Frequency Variables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28" y="1334656"/>
            <a:ext cx="2277842" cy="1597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92" y="4309766"/>
            <a:ext cx="2295236" cy="15218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7363" y="6142182"/>
            <a:ext cx="1454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DONE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507182" y="1143000"/>
            <a:ext cx="69273" cy="571500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5113358" y="1768769"/>
            <a:ext cx="1454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TODO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Screen Shot 2016-11-28 at 8.23.33 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9045" r="19724" b="48293"/>
          <a:stretch/>
        </p:blipFill>
        <p:spPr>
          <a:xfrm>
            <a:off x="6513834" y="2106751"/>
            <a:ext cx="1751619" cy="94794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61319" y="3431779"/>
            <a:ext cx="2507868" cy="324255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69336" y="3521136"/>
            <a:ext cx="204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Full source based transients analysis.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3581" y="5534266"/>
            <a:ext cx="1339180" cy="1003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221" y="4470307"/>
            <a:ext cx="1421537" cy="9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2550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"/>
          <p:cNvSpPr txBox="1">
            <a:spLocks/>
          </p:cNvSpPr>
          <p:nvPr/>
        </p:nvSpPr>
        <p:spPr>
          <a:xfrm>
            <a:off x="1873722" y="299987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Data quality</a:t>
            </a:r>
            <a:endParaRPr lang="en-US" sz="2400" dirty="0"/>
          </a:p>
        </p:txBody>
      </p:sp>
      <p:pic>
        <p:nvPicPr>
          <p:cNvPr id="2" name="Picture 1" descr="Screen Shot 2016-11-29 at 11.23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0787"/>
            <a:ext cx="3006291" cy="2998776"/>
          </a:xfrm>
          <a:prstGeom prst="rect">
            <a:avLst/>
          </a:prstGeom>
        </p:spPr>
      </p:pic>
      <p:pic>
        <p:nvPicPr>
          <p:cNvPr id="4" name="Picture 3" descr="Screen Shot 2016-11-29 at 11.26.3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/>
          <a:stretch/>
        </p:blipFill>
        <p:spPr>
          <a:xfrm>
            <a:off x="2914261" y="1182461"/>
            <a:ext cx="2450073" cy="2946910"/>
          </a:xfrm>
          <a:prstGeom prst="rect">
            <a:avLst/>
          </a:prstGeom>
        </p:spPr>
      </p:pic>
      <p:pic>
        <p:nvPicPr>
          <p:cNvPr id="5" name="Picture 4" descr="Screen Shot 2016-11-29 at 11.27.0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5"/>
          <a:stretch/>
        </p:blipFill>
        <p:spPr>
          <a:xfrm>
            <a:off x="5646590" y="1270051"/>
            <a:ext cx="2336961" cy="2672039"/>
          </a:xfrm>
          <a:prstGeom prst="rect">
            <a:avLst/>
          </a:prstGeom>
        </p:spPr>
      </p:pic>
      <p:pic>
        <p:nvPicPr>
          <p:cNvPr id="6" name="Picture 5" descr="Screen Shot 2016-11-29 at 11.26.55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" b="4965"/>
          <a:stretch/>
        </p:blipFill>
        <p:spPr>
          <a:xfrm>
            <a:off x="161451" y="4051024"/>
            <a:ext cx="2500832" cy="2726229"/>
          </a:xfrm>
          <a:prstGeom prst="rect">
            <a:avLst/>
          </a:prstGeom>
        </p:spPr>
      </p:pic>
      <p:pic>
        <p:nvPicPr>
          <p:cNvPr id="7" name="Picture 6" descr="Screen Shot 2016-11-29 at 11.31.35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" b="4250"/>
          <a:stretch/>
        </p:blipFill>
        <p:spPr>
          <a:xfrm>
            <a:off x="2938220" y="3996279"/>
            <a:ext cx="2563019" cy="2861721"/>
          </a:xfrm>
          <a:prstGeom prst="rect">
            <a:avLst/>
          </a:prstGeom>
        </p:spPr>
      </p:pic>
      <p:pic>
        <p:nvPicPr>
          <p:cNvPr id="8" name="Picture 7" descr="Screen Shot 2016-11-29 at 11.33.4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01" y="3974387"/>
            <a:ext cx="2654494" cy="279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992634" y="3909963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Modulation indices &lt; 5%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7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UNIS Master">
  <a:themeElements>
    <a:clrScheme name="Custom 1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8025</TotalTime>
  <Words>572</Words>
  <Application>Microsoft Macintosh PowerPoint</Application>
  <PresentationFormat>On-screen Show (4:3)</PresentationFormat>
  <Paragraphs>101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1_UNIS Master</vt:lpstr>
      <vt:lpstr>Low frequency transients and variables with the MWA. </vt:lpstr>
      <vt:lpstr>The Murchison Widefield Array Transients Survey (MWATS)</vt:lpstr>
      <vt:lpstr>Science goals</vt:lpstr>
      <vt:lpstr>The sky as observed by the MWA (zenith)</vt:lpstr>
      <vt:lpstr>PowerPoint Presentation</vt:lpstr>
      <vt:lpstr>PowerPoint Presentation</vt:lpstr>
      <vt:lpstr>PowerPoint Presentation</vt:lpstr>
      <vt:lpstr>Some MWATS science highlights</vt:lpstr>
      <vt:lpstr>PowerPoint Presentation</vt:lpstr>
      <vt:lpstr>We have found transients! </vt:lpstr>
      <vt:lpstr>J0953+0755</vt:lpstr>
      <vt:lpstr>Pulsar dynamic spectra and light-curves</vt:lpstr>
      <vt:lpstr>What about intermittent pulsars?</vt:lpstr>
      <vt:lpstr>PowerPoint Presentation</vt:lpstr>
      <vt:lpstr>PowerPoint Presentation</vt:lpstr>
      <vt:lpstr>SS433 Galactic microquaser</vt:lpstr>
      <vt:lpstr>Conclusions 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Prue Dwyer</dc:creator>
  <cp:lastModifiedBy>Martin Bell</cp:lastModifiedBy>
  <cp:revision>486</cp:revision>
  <dcterms:created xsi:type="dcterms:W3CDTF">2011-05-23T00:56:05Z</dcterms:created>
  <dcterms:modified xsi:type="dcterms:W3CDTF">2016-12-09T16:36:53Z</dcterms:modified>
</cp:coreProperties>
</file>