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Default Extension="jpeg" ContentType="image/jpeg"/>
  <Override PartName="/ppt/notesSlides/notesSlide12.xml" ContentType="application/vnd.openxmlformats-officedocument.presentationml.notes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firstSlideNum="0" showSpecialPlsOnTitleSld="0" saveSubsetFonts="1" autoCompressPictures="0">
  <p:sldMasterIdLst>
    <p:sldMasterId id="2147483729" r:id="rId1"/>
  </p:sldMasterIdLst>
  <p:notesMasterIdLst>
    <p:notesMasterId r:id="rId27"/>
  </p:notesMasterIdLst>
  <p:handoutMasterIdLst>
    <p:handoutMasterId r:id="rId28"/>
  </p:handoutMasterIdLst>
  <p:sldIdLst>
    <p:sldId id="281" r:id="rId2"/>
    <p:sldId id="258" r:id="rId3"/>
    <p:sldId id="289" r:id="rId4"/>
    <p:sldId id="259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2" r:id="rId14"/>
    <p:sldId id="273" r:id="rId15"/>
    <p:sldId id="270" r:id="rId16"/>
    <p:sldId id="274" r:id="rId17"/>
    <p:sldId id="275" r:id="rId18"/>
    <p:sldId id="276" r:id="rId19"/>
    <p:sldId id="277" r:id="rId20"/>
    <p:sldId id="271" r:id="rId21"/>
    <p:sldId id="279" r:id="rId22"/>
    <p:sldId id="288" r:id="rId23"/>
    <p:sldId id="280" r:id="rId24"/>
    <p:sldId id="286" r:id="rId25"/>
    <p:sldId id="287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943C5D"/>
    <a:srgbClr val="89FFFF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597"/>
    <p:restoredTop sz="81169" autoAdjust="0"/>
  </p:normalViewPr>
  <p:slideViewPr>
    <p:cSldViewPr snapToGrid="0">
      <p:cViewPr>
        <p:scale>
          <a:sx n="85" d="100"/>
          <a:sy n="85" d="100"/>
        </p:scale>
        <p:origin x="-1992" y="-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4F29FE-C9BF-9345-B07B-190A4ABB133F}" type="datetimeFigureOut">
              <a:rPr lang="en-US" smtClean="0"/>
              <a:pPr/>
              <a:t>12/21/16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425032-53BB-3B42-B6AC-F4B998188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981861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8D08C-CFCA-C846-A768-02DAADB2C621}" type="datetimeFigureOut">
              <a:rPr lang="en-US" smtClean="0"/>
              <a:pPr/>
              <a:t>12/21/16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0BFC37-454B-5D40-BC5E-5491D0CB15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6711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BFC37-454B-5D40-BC5E-5491D0CB1561}" type="slidenum">
              <a:rPr lang="en-US" smtClean="0"/>
              <a:pPr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76415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406B2-8915-C848-9DD7-EE5255AC8CA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84579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5F14-5E80-6449-8EFF-DEA14E8D3D0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65322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5F14-5E80-6449-8EFF-DEA14E8D3D0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23760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5F14-5E80-6449-8EFF-DEA14E8D3D0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774896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BFC37-454B-5D40-BC5E-5491D0CB156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152885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5F14-5E80-6449-8EFF-DEA14E8D3D0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090256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406B2-8915-C848-9DD7-EE5255AC8CA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79243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BFC37-454B-5D40-BC5E-5491D0CB156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08452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BFC37-454B-5D40-BC5E-5491D0CB156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22681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BFC37-454B-5D40-BC5E-5491D0CB156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9466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5F14-5E80-6449-8EFF-DEA14E8D3D0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13025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BFC37-454B-5D40-BC5E-5491D0CB156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406B2-8915-C848-9DD7-EE5255AC8CA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97608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406B2-8915-C848-9DD7-EE5255AC8CA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00057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5F14-5E80-6449-8EFF-DEA14E8D3D0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76796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">
    <p:bg>
      <p:bgPr>
        <a:blipFill rotWithShape="1">
          <a:blip r:embed="rId2">
            <a:alphaModFix amt="8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08000"/>
            <a:ext cx="7772400" cy="14700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463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A95326-244F-D54D-8429-FE614EE32301}" type="datetimeFigureOut">
              <a:rPr lang="en-US" smtClean="0"/>
              <a:pPr/>
              <a:t>12/21/16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6DDCA12-9D0C-B44C-96FA-C791171DB2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3911600"/>
            <a:ext cx="7772400" cy="1295400"/>
          </a:xfrm>
        </p:spPr>
        <p:txBody>
          <a:bodyPr/>
          <a:lstStyle>
            <a:lvl1pPr algn="ctr">
              <a:buNone/>
              <a:defRPr sz="2400" baseline="0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sub-subtitle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5326-244F-D54D-8429-FE614EE32301}" type="datetimeFigureOut">
              <a:rPr lang="en-US" smtClean="0"/>
              <a:pPr/>
              <a:t>12/21/16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DCA12-9D0C-B44C-96FA-C791171DB2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5326-244F-D54D-8429-FE614EE32301}" type="datetimeFigureOut">
              <a:rPr lang="en-US" smtClean="0"/>
              <a:pPr/>
              <a:t>12/21/16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DCA12-9D0C-B44C-96FA-C791171DB2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5326-244F-D54D-8429-FE614EE32301}" type="datetimeFigureOut">
              <a:rPr lang="en-US" smtClean="0"/>
              <a:pPr/>
              <a:t>12/21/16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DCA12-9D0C-B44C-96FA-C791171DB2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5326-244F-D54D-8429-FE614EE32301}" type="datetimeFigureOut">
              <a:rPr lang="en-US" smtClean="0"/>
              <a:pPr/>
              <a:t>12/21/16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DCA12-9D0C-B44C-96FA-C791171DB2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bg>
      <p:bgPr>
        <a:gradFill flip="none" rotWithShape="1">
          <a:gsLst>
            <a:gs pos="66000">
              <a:srgbClr val="364467"/>
            </a:gs>
            <a:gs pos="96000">
              <a:srgbClr val="A9B0BD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7000" y="126999"/>
            <a:ext cx="8869680" cy="658368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229600" cy="665162"/>
          </a:xfrm>
        </p:spPr>
        <p:txBody>
          <a:bodyPr/>
          <a:lstStyle>
            <a:lvl1pPr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7900"/>
            <a:ext cx="8229600" cy="5249863"/>
          </a:xfrm>
        </p:spPr>
        <p:txBody>
          <a:bodyPr/>
          <a:lstStyle>
            <a:lvl1pPr>
              <a:defRPr sz="20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65979" y="6310453"/>
            <a:ext cx="5892499" cy="384927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92673" y="6392621"/>
            <a:ext cx="2133600" cy="365125"/>
          </a:xfrm>
        </p:spPr>
        <p:txBody>
          <a:bodyPr/>
          <a:lstStyle/>
          <a:p>
            <a:fld id="{06DDCA12-9D0C-B44C-96FA-C791171DB2D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1295400" y="6279153"/>
            <a:ext cx="6540500" cy="1588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95400" y="877888"/>
            <a:ext cx="6540500" cy="1588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568556" y="6436443"/>
            <a:ext cx="441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/ 24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1_Title and Content">
    <p:bg>
      <p:bgPr>
        <a:gradFill flip="none" rotWithShape="1">
          <a:gsLst>
            <a:gs pos="66000">
              <a:srgbClr val="364467"/>
            </a:gs>
            <a:gs pos="96000">
              <a:srgbClr val="A9B0BD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7000" y="126999"/>
            <a:ext cx="8869680" cy="658368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229600" cy="665162"/>
          </a:xfrm>
        </p:spPr>
        <p:txBody>
          <a:bodyPr/>
          <a:lstStyle>
            <a:lvl1pPr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7900"/>
            <a:ext cx="8229600" cy="5249863"/>
          </a:xfrm>
        </p:spPr>
        <p:txBody>
          <a:bodyPr/>
          <a:lstStyle>
            <a:lvl1pPr>
              <a:defRPr sz="20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65979" y="6310453"/>
            <a:ext cx="5892499" cy="384927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92673" y="6392621"/>
            <a:ext cx="2133600" cy="365125"/>
          </a:xfrm>
        </p:spPr>
        <p:txBody>
          <a:bodyPr/>
          <a:lstStyle/>
          <a:p>
            <a:fld id="{06DDCA12-9D0C-B44C-96FA-C791171DB2D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1295400" y="6279153"/>
            <a:ext cx="6540500" cy="1588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568556" y="6436443"/>
            <a:ext cx="441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/ 24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2_Title and Content">
    <p:bg>
      <p:bgPr>
        <a:gradFill flip="none" rotWithShape="1">
          <a:gsLst>
            <a:gs pos="66000">
              <a:srgbClr val="364467"/>
            </a:gs>
            <a:gs pos="96000">
              <a:srgbClr val="A9B0BD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7000" y="126999"/>
            <a:ext cx="8869680" cy="658368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65979" y="6310453"/>
            <a:ext cx="5892499" cy="384927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92673" y="6392621"/>
            <a:ext cx="2133600" cy="365125"/>
          </a:xfrm>
        </p:spPr>
        <p:txBody>
          <a:bodyPr/>
          <a:lstStyle/>
          <a:p>
            <a:fld id="{06DDCA12-9D0C-B44C-96FA-C791171DB2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568556" y="6436443"/>
            <a:ext cx="441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/ 24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5326-244F-D54D-8429-FE614EE32301}" type="datetimeFigureOut">
              <a:rPr lang="en-US" smtClean="0"/>
              <a:pPr/>
              <a:t>12/21/16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DCA12-9D0C-B44C-96FA-C791171DB2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5326-244F-D54D-8429-FE614EE32301}" type="datetimeFigureOut">
              <a:rPr lang="en-US" smtClean="0"/>
              <a:pPr/>
              <a:t>12/21/16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DCA12-9D0C-B44C-96FA-C791171DB2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5326-244F-D54D-8429-FE614EE32301}" type="datetimeFigureOut">
              <a:rPr lang="en-US" smtClean="0"/>
              <a:pPr/>
              <a:t>12/21/16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DCA12-9D0C-B44C-96FA-C791171DB2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5326-244F-D54D-8429-FE614EE32301}" type="datetimeFigureOut">
              <a:rPr lang="en-US" smtClean="0"/>
              <a:pPr/>
              <a:t>12/21/16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DCA12-9D0C-B44C-96FA-C791171DB2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EAA95326-244F-D54D-8429-FE614EE32301}" type="datetimeFigureOut">
              <a:rPr lang="en-US" smtClean="0"/>
              <a:pPr/>
              <a:t>12/21/16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06DDCA12-9D0C-B44C-96FA-C791171DB2D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4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file://localhost/Users/mmanders/Desktop/Day3/I/02_Anderson/galaxyup_100hourrun_2ndhalf.mp4" TargetMode="External"/><Relationship Id="rId4" Type="http://schemas.openxmlformats.org/officeDocument/2006/relationships/image" Target="../media/image16.png"/><Relationship Id="rId5" Type="http://schemas.openxmlformats.org/officeDocument/2006/relationships/image" Target="../media/image17.jpeg"/><Relationship Id="rId1" Type="http://schemas.openxmlformats.org/officeDocument/2006/relationships/video" Target="file://localhost/Users/mmanders/Desktop/Day3/I/02_Anderson/galaxyup_100hourrun_2ndhalf.mp4" TargetMode="External"/><Relationship Id="rId2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microsoft.com/office/2007/relationships/media" Target="file://localhost/Users/mmanders/Desktop/Day3/I/02_Anderson/WhtDwrfCollid_MPG4_720x486.mp4" TargetMode="External"/><Relationship Id="rId5" Type="http://schemas.openxmlformats.org/officeDocument/2006/relationships/image" Target="../media/image26.png"/><Relationship Id="rId6" Type="http://schemas.openxmlformats.org/officeDocument/2006/relationships/image" Target="../media/image27.jpeg"/><Relationship Id="rId1" Type="http://schemas.openxmlformats.org/officeDocument/2006/relationships/video" Target="file://localhost/Users/mmanders/Desktop/Day3/I/02_Anderson/WhtDwrfCollid_MPG4_720x486.mp4" TargetMode="Externa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530547"/>
            <a:ext cx="9144000" cy="1065391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02174"/>
            <a:ext cx="9144000" cy="1470025"/>
          </a:xfrm>
          <a:solidFill>
            <a:schemeClr val="tx1">
              <a:alpha val="30000"/>
            </a:schemeClr>
          </a:solidFill>
        </p:spPr>
        <p:txBody>
          <a:bodyPr/>
          <a:lstStyle/>
          <a:p>
            <a:r>
              <a:rPr lang="en-US" b="1" dirty="0" smtClean="0"/>
              <a:t>All-sky transient monitoring with the </a:t>
            </a:r>
            <a:r>
              <a:rPr lang="en-US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OVRO-LWA</a:t>
            </a:r>
            <a:endParaRPr lang="en-US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114462"/>
            <a:ext cx="3264408" cy="365125"/>
          </a:xfrm>
        </p:spPr>
        <p:txBody>
          <a:bodyPr/>
          <a:lstStyle/>
          <a:p>
            <a:r>
              <a:rPr lang="en-US" sz="1500" dirty="0" smtClean="0">
                <a:solidFill>
                  <a:srgbClr val="FFFFFF"/>
                </a:solidFill>
              </a:rPr>
              <a:t>Science at Low Frequencies III</a:t>
            </a:r>
          </a:p>
          <a:p>
            <a:r>
              <a:rPr lang="en-US" sz="1500" dirty="0" smtClean="0">
                <a:solidFill>
                  <a:srgbClr val="FFFFFF"/>
                </a:solidFill>
              </a:rPr>
              <a:t>December 9, 2016</a:t>
            </a:r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85800" y="2460272"/>
            <a:ext cx="7772400" cy="1295400"/>
          </a:xfrm>
        </p:spPr>
        <p:txBody>
          <a:bodyPr/>
          <a:lstStyle/>
          <a:p>
            <a:r>
              <a:rPr lang="en-US" dirty="0" smtClean="0"/>
              <a:t>Marin M. Anderson (Caltech)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590315" y="3772435"/>
            <a:ext cx="4285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Compact object mergers</a:t>
            </a:r>
            <a:endParaRPr lang="en-US" sz="24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7236" y="3772435"/>
            <a:ext cx="41962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Extrasolar space weather</a:t>
            </a:r>
            <a:endParaRPr lang="en-US" sz="24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low frequency (&lt;100 MHz) sky is the ideal place to monitor for stellar flares and </a:t>
            </a:r>
            <a:r>
              <a:rPr lang="en-US" dirty="0" err="1" smtClean="0"/>
              <a:t>CMEs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55029-C2EC-0C48-9541-E7A4EA8DC7F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4" name="Picture 23" descr="20051114_GBSRBS_RSTN_merged.gif"/>
          <p:cNvPicPr>
            <a:picLocks noChangeAspect="1"/>
          </p:cNvPicPr>
          <p:nvPr/>
        </p:nvPicPr>
        <p:blipFill>
          <a:blip r:embed="rId3"/>
          <a:srcRect b="-2981"/>
          <a:stretch>
            <a:fillRect/>
          </a:stretch>
        </p:blipFill>
        <p:spPr>
          <a:xfrm>
            <a:off x="1881009" y="897298"/>
            <a:ext cx="5329769" cy="531935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/>
          <p:cNvSpPr txBox="1"/>
          <p:nvPr/>
        </p:nvSpPr>
        <p:spPr>
          <a:xfrm>
            <a:off x="4708089" y="1190980"/>
            <a:ext cx="23006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Solar ‘Type II’ burst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870699" y="3105015"/>
            <a:ext cx="24090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Frequency [MHz]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2015068" y="4900790"/>
            <a:ext cx="52700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200</a:t>
            </a:r>
            <a:endParaRPr lang="en-US" sz="16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1913468" y="1003301"/>
            <a:ext cx="64112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1000</a:t>
            </a:r>
            <a:endParaRPr lang="en-US" sz="16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588499" y="5848215"/>
            <a:ext cx="24090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Time [UT]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28640" y="5726289"/>
            <a:ext cx="4916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Stephen White</a:t>
            </a:r>
          </a:p>
          <a:p>
            <a:r>
              <a:rPr lang="en-US" sz="1400" dirty="0" smtClean="0"/>
              <a:t>Green Bank Solar Radio Burst Spectrometer</a:t>
            </a:r>
            <a:endParaRPr lang="en-US" sz="1400" dirty="0"/>
          </a:p>
        </p:txBody>
      </p:sp>
      <p:sp>
        <p:nvSpPr>
          <p:cNvPr id="29" name="Right Arrow 28"/>
          <p:cNvSpPr/>
          <p:nvPr/>
        </p:nvSpPr>
        <p:spPr>
          <a:xfrm rot="2343138">
            <a:off x="4406900" y="3683001"/>
            <a:ext cx="1193800" cy="355600"/>
          </a:xfrm>
          <a:prstGeom prst="rightArrow">
            <a:avLst/>
          </a:prstGeom>
          <a:solidFill>
            <a:srgbClr val="A41F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Screen shot 2015-12-03 at 10.41.57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0651" y="3225800"/>
            <a:ext cx="1174750" cy="499894"/>
          </a:xfrm>
          <a:prstGeom prst="rect">
            <a:avLst/>
          </a:prstGeom>
        </p:spPr>
      </p:pic>
      <p:pic>
        <p:nvPicPr>
          <p:cNvPr id="13" name="Picture 12" descr="Screen Shot 2016-12-08 at 10.54.16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3539" y="901090"/>
            <a:ext cx="4302416" cy="55659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34730" y="1021703"/>
            <a:ext cx="100570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196 MHz</a:t>
            </a:r>
            <a:endParaRPr lang="en-US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848999" y="2428081"/>
            <a:ext cx="100570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318 MHz</a:t>
            </a:r>
            <a:endParaRPr lang="en-US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280674" y="3740812"/>
            <a:ext cx="11336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Wolf 424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95866" y="2006588"/>
            <a:ext cx="3284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Radio flare, reaching ~5 </a:t>
            </a:r>
            <a:r>
              <a:rPr lang="en-US" b="1" dirty="0" err="1" smtClean="0"/>
              <a:t>Jy</a:t>
            </a:r>
            <a:r>
              <a:rPr lang="en-US" b="1" dirty="0" smtClean="0"/>
              <a:t> at 196 MHz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121595" y="4374940"/>
            <a:ext cx="151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Optical flare</a:t>
            </a:r>
            <a:endParaRPr lang="en-US" b="1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842616" y="4584918"/>
            <a:ext cx="937615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832324" y="2261783"/>
            <a:ext cx="1572655" cy="2232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163012" y="6389497"/>
            <a:ext cx="2117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Spangler &amp; Moffett 1976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  <p:bldP spid="26" grpId="0" animBg="1"/>
      <p:bldP spid="27" grpId="0" animBg="1"/>
      <p:bldP spid="16" grpId="0"/>
      <p:bldP spid="29" grpId="0" animBg="1"/>
      <p:bldP spid="14" grpId="0" animBg="1"/>
      <p:bldP spid="15" grpId="0" animBg="1"/>
      <p:bldP spid="17" grpId="0" animBg="1"/>
      <p:bldP spid="18" grpId="0"/>
      <p:bldP spid="19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Owens Valley Radio Observatory </a:t>
            </a:r>
            <a:br>
              <a:rPr lang="en-US" dirty="0" smtClean="0"/>
            </a:br>
            <a:r>
              <a:rPr lang="en-US" dirty="0" smtClean="0"/>
              <a:t>Long Wavelength Array (OVRO-LWA)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2C32A-6B94-DF47-A119-1DB5BBBE59C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 descr="lwadaytim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453753"/>
            <a:ext cx="8686800" cy="3735110"/>
          </a:xfrm>
          <a:prstGeom prst="rect">
            <a:avLst/>
          </a:prstGeom>
        </p:spPr>
      </p:pic>
      <p:pic>
        <p:nvPicPr>
          <p:cNvPr id="14" name="Picture 6" descr="wideband-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640" y="2767590"/>
            <a:ext cx="2950825" cy="295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8"/>
          <p:cNvGrpSpPr/>
          <p:nvPr/>
        </p:nvGrpSpPr>
        <p:grpSpPr>
          <a:xfrm>
            <a:off x="336754" y="1330325"/>
            <a:ext cx="360814" cy="390696"/>
            <a:chOff x="682627" y="1415189"/>
            <a:chExt cx="360814" cy="390696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682627" y="1445071"/>
              <a:ext cx="360814" cy="36081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97568" y="1415189"/>
              <a:ext cx="313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1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Content Placeholder 6"/>
          <p:cNvSpPr txBox="1">
            <a:spLocks/>
          </p:cNvSpPr>
          <p:nvPr/>
        </p:nvSpPr>
        <p:spPr>
          <a:xfrm>
            <a:off x="824568" y="1153854"/>
            <a:ext cx="2439332" cy="964606"/>
          </a:xfrm>
          <a:prstGeom prst="rect">
            <a:avLst/>
          </a:prstGeom>
        </p:spPr>
        <p:txBody>
          <a:bodyPr vert="horz" lIns="0" tIns="45720" rIns="91440" bIns="45720" numCol="1" rtlCol="0">
            <a:noAutofit/>
          </a:bodyPr>
          <a:lstStyle/>
          <a:p>
            <a:pPr marL="347472" marR="0" lvl="0" indent="-27432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/>
              <a:t>256 crossed-dipoles</a:t>
            </a:r>
          </a:p>
          <a:p>
            <a:pPr marL="347472" marR="0" lvl="0" indent="-27432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Spread out across 200-m </a:t>
            </a:r>
            <a:r>
              <a:rPr lang="en-US" sz="1600" dirty="0" smtClean="0"/>
              <a:t>diameter core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199" y="3900890"/>
            <a:ext cx="10461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Image with</a:t>
            </a:r>
          </a:p>
          <a:p>
            <a:r>
              <a:rPr lang="en-US" sz="1300" b="1" dirty="0" smtClean="0">
                <a:solidFill>
                  <a:schemeClr val="bg1"/>
                </a:solidFill>
              </a:rPr>
              <a:t>the core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Owens Valley Radio Observatory </a:t>
            </a:r>
            <a:br>
              <a:rPr lang="en-US" dirty="0" smtClean="0"/>
            </a:br>
            <a:r>
              <a:rPr lang="en-US" dirty="0" smtClean="0"/>
              <a:t>Long Wavelength Array (OVRO-LWA)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2C32A-6B94-DF47-A119-1DB5BBBE59C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 descr="lwadayti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453753"/>
            <a:ext cx="8686800" cy="3735110"/>
          </a:xfrm>
          <a:prstGeom prst="rect">
            <a:avLst/>
          </a:prstGeom>
        </p:spPr>
      </p:pic>
      <p:grpSp>
        <p:nvGrpSpPr>
          <p:cNvPr id="3" name="Group 8"/>
          <p:cNvGrpSpPr/>
          <p:nvPr/>
        </p:nvGrpSpPr>
        <p:grpSpPr>
          <a:xfrm>
            <a:off x="336754" y="1330325"/>
            <a:ext cx="360814" cy="390696"/>
            <a:chOff x="682627" y="1415189"/>
            <a:chExt cx="360814" cy="390696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682627" y="1445071"/>
              <a:ext cx="360814" cy="36081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97568" y="1415189"/>
              <a:ext cx="313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1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Content Placeholder 6"/>
          <p:cNvSpPr txBox="1">
            <a:spLocks/>
          </p:cNvSpPr>
          <p:nvPr/>
        </p:nvSpPr>
        <p:spPr>
          <a:xfrm>
            <a:off x="824568" y="1153854"/>
            <a:ext cx="2439332" cy="964606"/>
          </a:xfrm>
          <a:prstGeom prst="rect">
            <a:avLst/>
          </a:prstGeom>
        </p:spPr>
        <p:txBody>
          <a:bodyPr vert="horz" lIns="0" tIns="45720" rIns="91440" bIns="45720" numCol="1" rtlCol="0">
            <a:noAutofit/>
          </a:bodyPr>
          <a:lstStyle/>
          <a:p>
            <a:pPr marL="347472" marR="0" lvl="0" indent="-27432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/>
              <a:t>256 crossed-dipoles</a:t>
            </a:r>
          </a:p>
          <a:p>
            <a:pPr marL="347472" marR="0" lvl="0" indent="-27432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Spread out across 200-m </a:t>
            </a:r>
            <a:r>
              <a:rPr lang="en-US" sz="1600" dirty="0" smtClean="0"/>
              <a:t>diameter core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6" name="Group 8"/>
          <p:cNvGrpSpPr/>
          <p:nvPr/>
        </p:nvGrpSpPr>
        <p:grpSpPr>
          <a:xfrm>
            <a:off x="3396171" y="1330325"/>
            <a:ext cx="360814" cy="390696"/>
            <a:chOff x="682627" y="1415189"/>
            <a:chExt cx="360814" cy="390696"/>
          </a:xfrm>
        </p:grpSpPr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682627" y="1445071"/>
              <a:ext cx="360814" cy="36081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97568" y="1415189"/>
              <a:ext cx="313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2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3" name="Content Placeholder 6"/>
          <p:cNvSpPr txBox="1">
            <a:spLocks/>
          </p:cNvSpPr>
          <p:nvPr/>
        </p:nvSpPr>
        <p:spPr>
          <a:xfrm>
            <a:off x="3883984" y="1039554"/>
            <a:ext cx="2605715" cy="964606"/>
          </a:xfrm>
          <a:prstGeom prst="rect">
            <a:avLst/>
          </a:prstGeom>
        </p:spPr>
        <p:txBody>
          <a:bodyPr vert="horz" lIns="0" tIns="45720" rIns="91440" bIns="45720" numCol="1" rtlCol="0">
            <a:noAutofit/>
          </a:bodyPr>
          <a:lstStyle/>
          <a:p>
            <a:pPr marL="347472" marR="0" lvl="0" indent="-27432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/>
              <a:t>Added 32 additional dipoles</a:t>
            </a:r>
          </a:p>
          <a:p>
            <a:pPr marL="347472" marR="0" lvl="0" indent="-27432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Increased maximum baseline out to ~1.5-km</a:t>
            </a:r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239" t="5446" r="40084" b="26299"/>
          <a:stretch>
            <a:fillRect/>
          </a:stretch>
        </p:blipFill>
        <p:spPr bwMode="auto">
          <a:xfrm>
            <a:off x="2427655" y="2711279"/>
            <a:ext cx="4265244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24"/>
          <p:cNvGrpSpPr/>
          <p:nvPr/>
        </p:nvGrpSpPr>
        <p:grpSpPr>
          <a:xfrm>
            <a:off x="279400" y="2997199"/>
            <a:ext cx="3962400" cy="3128722"/>
            <a:chOff x="279400" y="2997199"/>
            <a:chExt cx="3962400" cy="3128722"/>
          </a:xfrm>
        </p:grpSpPr>
        <p:pic>
          <p:nvPicPr>
            <p:cNvPr id="15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400" y="3668471"/>
              <a:ext cx="3524250" cy="245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7" name="Straight Connector 16"/>
            <p:cNvCxnSpPr/>
            <p:nvPr/>
          </p:nvCxnSpPr>
          <p:spPr>
            <a:xfrm rot="10800000" flipV="1">
              <a:off x="279400" y="2997199"/>
              <a:ext cx="3962400" cy="671271"/>
            </a:xfrm>
            <a:prstGeom prst="line">
              <a:avLst/>
            </a:prstGeom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3687089" y="3113760"/>
              <a:ext cx="671272" cy="438150"/>
            </a:xfrm>
            <a:prstGeom prst="line">
              <a:avLst/>
            </a:prstGeom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458364" y="4342485"/>
              <a:ext cx="3128722" cy="438150"/>
            </a:xfrm>
            <a:prstGeom prst="line">
              <a:avLst/>
            </a:prstGeom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OVRO-LWA – purpose-built to be a radio transient machine!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55029-C2EC-0C48-9541-E7A4EA8DC7FB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3" name="Group 31"/>
          <p:cNvGrpSpPr/>
          <p:nvPr/>
        </p:nvGrpSpPr>
        <p:grpSpPr>
          <a:xfrm>
            <a:off x="1142965" y="1403893"/>
            <a:ext cx="2088409" cy="869408"/>
            <a:chOff x="1142965" y="1137193"/>
            <a:chExt cx="2088409" cy="869408"/>
          </a:xfrm>
        </p:grpSpPr>
        <p:sp>
          <p:nvSpPr>
            <p:cNvPr id="15" name="Pentagon 14"/>
            <p:cNvSpPr>
              <a:spLocks noChangeAspect="1"/>
            </p:cNvSpPr>
            <p:nvPr/>
          </p:nvSpPr>
          <p:spPr>
            <a:xfrm>
              <a:off x="1142965" y="1137193"/>
              <a:ext cx="2079065" cy="869408"/>
            </a:xfrm>
            <a:prstGeom prst="homePlat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175" cmpd="sng">
              <a:solidFill>
                <a:srgbClr val="E7BAB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326409" y="1358406"/>
              <a:ext cx="190496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-457200"/>
              <a:r>
                <a:rPr lang="en-US" b="1" dirty="0" smtClean="0"/>
                <a:t>All-sky FOV</a:t>
              </a:r>
              <a:endParaRPr lang="en-US" dirty="0"/>
            </a:p>
          </p:txBody>
        </p:sp>
      </p:grpSp>
      <p:sp>
        <p:nvSpPr>
          <p:cNvPr id="21" name="Content Placeholder 6"/>
          <p:cNvSpPr txBox="1">
            <a:spLocks/>
          </p:cNvSpPr>
          <p:nvPr/>
        </p:nvSpPr>
        <p:spPr>
          <a:xfrm>
            <a:off x="3327400" y="1314993"/>
            <a:ext cx="5384800" cy="1034508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vert="horz" lIns="91440" tIns="45720" rIns="91440" bIns="45720" numCol="1" rtlCol="0" anchor="ctr">
            <a:noAutofit/>
          </a:bodyPr>
          <a:lstStyle/>
          <a:p>
            <a:pPr marL="621792" marR="0" lvl="0" indent="-27432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Simultaneously monitor thousands of sources</a:t>
            </a:r>
          </a:p>
          <a:p>
            <a:pPr marL="621792" marR="0" lvl="0" indent="-27432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Sensitive to rare and serendipitous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events</a:t>
            </a:r>
            <a:r>
              <a:rPr lang="en-US" sz="1600" dirty="0" smtClean="0">
                <a:solidFill>
                  <a:srgbClr val="000000"/>
                </a:solidFill>
              </a:rPr>
              <a:t>	</a:t>
            </a:r>
            <a:endParaRPr kumimoji="0" lang="en-US" sz="1600" b="0" i="0" u="none" strike="noStrike" kern="120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11"/>
          <p:cNvGrpSpPr/>
          <p:nvPr/>
        </p:nvGrpSpPr>
        <p:grpSpPr>
          <a:xfrm>
            <a:off x="501854" y="1622425"/>
            <a:ext cx="360814" cy="390696"/>
            <a:chOff x="682627" y="1415189"/>
            <a:chExt cx="360814" cy="390696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682627" y="1445071"/>
              <a:ext cx="360814" cy="36081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10268" y="1415189"/>
              <a:ext cx="313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1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6" name="Group 21"/>
          <p:cNvGrpSpPr/>
          <p:nvPr/>
        </p:nvGrpSpPr>
        <p:grpSpPr>
          <a:xfrm>
            <a:off x="501854" y="2663824"/>
            <a:ext cx="360814" cy="390696"/>
            <a:chOff x="682627" y="1415189"/>
            <a:chExt cx="360814" cy="390696"/>
          </a:xfrm>
        </p:grpSpPr>
        <p:sp>
          <p:nvSpPr>
            <p:cNvPr id="23" name="Oval 22"/>
            <p:cNvSpPr>
              <a:spLocks noChangeAspect="1"/>
            </p:cNvSpPr>
            <p:nvPr/>
          </p:nvSpPr>
          <p:spPr>
            <a:xfrm>
              <a:off x="682627" y="1445071"/>
              <a:ext cx="360814" cy="36081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10268" y="1415189"/>
              <a:ext cx="313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2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Group 24"/>
          <p:cNvGrpSpPr/>
          <p:nvPr/>
        </p:nvGrpSpPr>
        <p:grpSpPr>
          <a:xfrm>
            <a:off x="501854" y="3743697"/>
            <a:ext cx="360814" cy="390696"/>
            <a:chOff x="682627" y="1415189"/>
            <a:chExt cx="360814" cy="390696"/>
          </a:xfrm>
        </p:grpSpPr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682627" y="1445071"/>
              <a:ext cx="360814" cy="36081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10268" y="1415189"/>
              <a:ext cx="313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3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8" name="Group 27"/>
          <p:cNvGrpSpPr/>
          <p:nvPr/>
        </p:nvGrpSpPr>
        <p:grpSpPr>
          <a:xfrm>
            <a:off x="501854" y="4804142"/>
            <a:ext cx="360814" cy="390696"/>
            <a:chOff x="682627" y="1415189"/>
            <a:chExt cx="360814" cy="390696"/>
          </a:xfrm>
        </p:grpSpPr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682627" y="1445071"/>
              <a:ext cx="360814" cy="36081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10268" y="1415189"/>
              <a:ext cx="313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4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9" name="Group 32"/>
          <p:cNvGrpSpPr/>
          <p:nvPr/>
        </p:nvGrpSpPr>
        <p:grpSpPr>
          <a:xfrm>
            <a:off x="1142965" y="3525925"/>
            <a:ext cx="2088409" cy="869408"/>
            <a:chOff x="1142965" y="1137193"/>
            <a:chExt cx="2088409" cy="869408"/>
          </a:xfrm>
        </p:grpSpPr>
        <p:sp>
          <p:nvSpPr>
            <p:cNvPr id="34" name="Pentagon 33"/>
            <p:cNvSpPr>
              <a:spLocks noChangeAspect="1"/>
            </p:cNvSpPr>
            <p:nvPr/>
          </p:nvSpPr>
          <p:spPr>
            <a:xfrm>
              <a:off x="1142965" y="1137193"/>
              <a:ext cx="2079065" cy="869408"/>
            </a:xfrm>
            <a:prstGeom prst="homePlat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175" cmpd="sng">
              <a:solidFill>
                <a:srgbClr val="E7BAB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326409" y="1358406"/>
              <a:ext cx="190496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-457200"/>
              <a:r>
                <a:rPr lang="en-US" b="1" dirty="0" smtClean="0"/>
                <a:t>Large BW</a:t>
              </a:r>
              <a:endParaRPr lang="en-US" dirty="0"/>
            </a:p>
          </p:txBody>
        </p:sp>
      </p:grpSp>
      <p:grpSp>
        <p:nvGrpSpPr>
          <p:cNvPr id="10" name="Group 35"/>
          <p:cNvGrpSpPr/>
          <p:nvPr/>
        </p:nvGrpSpPr>
        <p:grpSpPr>
          <a:xfrm>
            <a:off x="1142965" y="4586370"/>
            <a:ext cx="2088409" cy="869408"/>
            <a:chOff x="1142965" y="1137193"/>
            <a:chExt cx="2088409" cy="869408"/>
          </a:xfrm>
        </p:grpSpPr>
        <p:sp>
          <p:nvSpPr>
            <p:cNvPr id="37" name="Pentagon 36"/>
            <p:cNvSpPr>
              <a:spLocks noChangeAspect="1"/>
            </p:cNvSpPr>
            <p:nvPr/>
          </p:nvSpPr>
          <p:spPr>
            <a:xfrm>
              <a:off x="1142965" y="1137193"/>
              <a:ext cx="2079065" cy="869408"/>
            </a:xfrm>
            <a:prstGeom prst="homePlat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175" cmpd="sng">
              <a:solidFill>
                <a:srgbClr val="E7BAB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326409" y="1358406"/>
              <a:ext cx="190496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-457200"/>
              <a:r>
                <a:rPr lang="en-US" b="1" dirty="0" smtClean="0"/>
                <a:t>Stokes V</a:t>
              </a:r>
              <a:endParaRPr lang="en-US" dirty="0"/>
            </a:p>
          </p:txBody>
        </p:sp>
      </p:grpSp>
      <p:grpSp>
        <p:nvGrpSpPr>
          <p:cNvPr id="11" name="Group 38"/>
          <p:cNvGrpSpPr/>
          <p:nvPr/>
        </p:nvGrpSpPr>
        <p:grpSpPr>
          <a:xfrm>
            <a:off x="1133621" y="2463801"/>
            <a:ext cx="2088409" cy="869408"/>
            <a:chOff x="1142965" y="1137193"/>
            <a:chExt cx="2088409" cy="869408"/>
          </a:xfrm>
        </p:grpSpPr>
        <p:sp>
          <p:nvSpPr>
            <p:cNvPr id="40" name="Pentagon 39"/>
            <p:cNvSpPr>
              <a:spLocks noChangeAspect="1"/>
            </p:cNvSpPr>
            <p:nvPr/>
          </p:nvSpPr>
          <p:spPr>
            <a:xfrm>
              <a:off x="1142965" y="1137193"/>
              <a:ext cx="2079065" cy="869408"/>
            </a:xfrm>
            <a:prstGeom prst="homePlat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175" cmpd="sng">
              <a:solidFill>
                <a:srgbClr val="E7BAB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326409" y="1358406"/>
              <a:ext cx="190496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-457200"/>
              <a:r>
                <a:rPr lang="en-US" b="1" dirty="0" err="1" smtClean="0"/>
                <a:t>Obs</a:t>
              </a:r>
              <a:r>
                <a:rPr lang="en-US" b="1" dirty="0" smtClean="0"/>
                <a:t> time</a:t>
              </a:r>
              <a:endParaRPr lang="en-US" dirty="0"/>
            </a:p>
          </p:txBody>
        </p:sp>
      </p:grpSp>
      <p:sp>
        <p:nvSpPr>
          <p:cNvPr id="45" name="Content Placeholder 6"/>
          <p:cNvSpPr txBox="1">
            <a:spLocks/>
          </p:cNvSpPr>
          <p:nvPr/>
        </p:nvSpPr>
        <p:spPr>
          <a:xfrm>
            <a:off x="3327400" y="2374901"/>
            <a:ext cx="5384800" cy="1034508"/>
          </a:xfrm>
          <a:prstGeom prst="rect">
            <a:avLst/>
          </a:prstGeom>
          <a:noFill/>
        </p:spPr>
        <p:txBody>
          <a:bodyPr vert="horz" lIns="91440" tIns="45720" rIns="91440" bIns="45720" numCol="1" rtlCol="0" anchor="ctr">
            <a:noAutofit/>
          </a:bodyPr>
          <a:lstStyle/>
          <a:p>
            <a:pPr marL="73152" marR="0" lvl="0" algn="l" defTabSz="4572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Continuously monitor sources with high time-resolution</a:t>
            </a:r>
            <a:endParaRPr kumimoji="0" lang="en-US" sz="1600" b="0" i="0" u="none" strike="noStrike" kern="120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6" name="Content Placeholder 6"/>
          <p:cNvSpPr txBox="1">
            <a:spLocks/>
          </p:cNvSpPr>
          <p:nvPr/>
        </p:nvSpPr>
        <p:spPr>
          <a:xfrm>
            <a:off x="3341472" y="3447509"/>
            <a:ext cx="5384800" cy="1034508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vert="horz" lIns="91440" tIns="45720" rIns="91440" bIns="45720" numCol="1" rtlCol="0" anchor="ctr">
            <a:noAutofit/>
          </a:bodyPr>
          <a:lstStyle/>
          <a:p>
            <a:pPr marL="621792" marR="0" lvl="0" indent="-27432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Better sensitivity + at the right frequencies</a:t>
            </a:r>
          </a:p>
          <a:p>
            <a:pPr marL="621792" marR="0" lvl="0" indent="-27432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Able to characterize sources spectrally	</a:t>
            </a:r>
            <a:endParaRPr kumimoji="0" lang="en-US" sz="1600" b="0" i="0" u="none" strike="noStrike" kern="120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7" name="Content Placeholder 6"/>
          <p:cNvSpPr txBox="1">
            <a:spLocks/>
          </p:cNvSpPr>
          <p:nvPr/>
        </p:nvSpPr>
        <p:spPr>
          <a:xfrm>
            <a:off x="3341472" y="4472070"/>
            <a:ext cx="5384800" cy="1034508"/>
          </a:xfrm>
          <a:prstGeom prst="rect">
            <a:avLst/>
          </a:prstGeom>
          <a:noFill/>
        </p:spPr>
        <p:txBody>
          <a:bodyPr vert="horz" lIns="91440" tIns="45720" rIns="91440" bIns="45720" numCol="1" rtlCol="0" anchor="ctr">
            <a:noAutofit/>
          </a:bodyPr>
          <a:lstStyle/>
          <a:p>
            <a:pPr marL="73152" marR="0" lvl="0" algn="l" defTabSz="4572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Get down below confusion noise…</a:t>
            </a:r>
            <a:endParaRPr kumimoji="0" lang="en-US" sz="1600" b="0" i="0" u="none" strike="noStrike" kern="120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OVRO-LWA 100-Hour Survey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55029-C2EC-0C48-9541-E7A4EA8DC7F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4" name="Content Placeholder 6"/>
          <p:cNvSpPr txBox="1">
            <a:spLocks/>
          </p:cNvSpPr>
          <p:nvPr/>
        </p:nvSpPr>
        <p:spPr>
          <a:xfrm>
            <a:off x="3162300" y="3410493"/>
            <a:ext cx="5384800" cy="202527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/>
          <a:p>
            <a:pPr marL="621792" marR="0" lvl="0" indent="-27432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" name="Group 32"/>
          <p:cNvGrpSpPr/>
          <p:nvPr/>
        </p:nvGrpSpPr>
        <p:grpSpPr>
          <a:xfrm>
            <a:off x="381000" y="1129119"/>
            <a:ext cx="2336835" cy="1110195"/>
            <a:chOff x="381000" y="1129119"/>
            <a:chExt cx="2336835" cy="1110195"/>
          </a:xfrm>
        </p:grpSpPr>
        <p:sp>
          <p:nvSpPr>
            <p:cNvPr id="24" name="Pentagon 23"/>
            <p:cNvSpPr>
              <a:spLocks noChangeAspect="1"/>
            </p:cNvSpPr>
            <p:nvPr/>
          </p:nvSpPr>
          <p:spPr>
            <a:xfrm>
              <a:off x="381000" y="1129119"/>
              <a:ext cx="2079065" cy="1110195"/>
            </a:xfrm>
            <a:prstGeom prst="homePlat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175" cmpd="sng">
              <a:solidFill>
                <a:srgbClr val="E7BAB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58800" y="1490890"/>
              <a:ext cx="215903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-457200"/>
              <a:r>
                <a:rPr lang="en-US" sz="1600" b="1" dirty="0" smtClean="0"/>
                <a:t>25-pc catalog</a:t>
              </a:r>
              <a:endParaRPr lang="en-US" sz="1600" dirty="0"/>
            </a:p>
          </p:txBody>
        </p:sp>
      </p:grpSp>
      <p:pic>
        <p:nvPicPr>
          <p:cNvPr id="23" name="Picture 22" descr="25p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265" y="1104900"/>
            <a:ext cx="6109026" cy="488722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 rot="16200000">
            <a:off x="2027229" y="3287488"/>
            <a:ext cx="164820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/>
              <a:t>Number of objects</a:t>
            </a:r>
            <a:endParaRPr lang="en-US" sz="13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5156200" y="5687033"/>
            <a:ext cx="1265610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00" b="1" dirty="0" smtClean="0"/>
              <a:t>Spectral Type</a:t>
            </a:r>
            <a:endParaRPr lang="en-US" sz="1300" b="1" dirty="0"/>
          </a:p>
        </p:txBody>
      </p:sp>
      <p:sp>
        <p:nvSpPr>
          <p:cNvPr id="26" name="Content Placeholder 6"/>
          <p:cNvSpPr txBox="1">
            <a:spLocks/>
          </p:cNvSpPr>
          <p:nvPr/>
        </p:nvSpPr>
        <p:spPr>
          <a:xfrm>
            <a:off x="3429000" y="1867494"/>
            <a:ext cx="3644900" cy="2263289"/>
          </a:xfrm>
          <a:prstGeom prst="rect">
            <a:avLst/>
          </a:prstGeom>
        </p:spPr>
        <p:txBody>
          <a:bodyPr vert="horz" lIns="0" tIns="45720" rIns="91440" bIns="45720" numCol="1" rtlCol="0">
            <a:noAutofit/>
          </a:bodyPr>
          <a:lstStyle/>
          <a:p>
            <a:pPr marL="347472" marR="0" lvl="0" indent="-27432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/>
              <a:t>Monitor ~4000 objects out to 25 pc</a:t>
            </a:r>
          </a:p>
          <a:p>
            <a:pPr marL="347472" marR="0" lvl="0" indent="-27432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/>
              <a:t>Both Stokes I and V</a:t>
            </a:r>
          </a:p>
          <a:p>
            <a:pPr marL="347472" marR="0" lvl="0" indent="-27432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/>
              <a:t>Continuously, for the duration of the 100-hour run, at 13-second cadence</a:t>
            </a:r>
          </a:p>
          <a:p>
            <a:pPr marL="347472" marR="0" lvl="0" indent="-27432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/>
              <a:t>Between 25-82 MHz with </a:t>
            </a:r>
            <a:br>
              <a:rPr lang="en-US" sz="1600" dirty="0" smtClean="0"/>
            </a:br>
            <a:r>
              <a:rPr lang="en-US" sz="1600" dirty="0" smtClean="0"/>
              <a:t>2.6 kHz resolution</a:t>
            </a:r>
          </a:p>
          <a:p>
            <a:pPr marL="347472" marR="0" lvl="0" indent="-27432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439186" y="5366967"/>
            <a:ext cx="619933" cy="408192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941426" y="5368187"/>
            <a:ext cx="619933" cy="408192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92863"/>
            <a:ext cx="2133600" cy="365125"/>
          </a:xfrm>
        </p:spPr>
        <p:txBody>
          <a:bodyPr/>
          <a:lstStyle/>
          <a:p>
            <a:fld id="{5E72C32A-6B94-DF47-A119-1DB5BBBE59C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galaxyup_100hourrun_2ndhalf.mp4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7" name="Picture 6" descr="int00182-image_mask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Polarization calibration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2C32A-6B94-DF47-A119-1DB5BBBE59CC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 descr="cocx.png"/>
          <p:cNvPicPr>
            <a:picLocks noChangeAspect="1"/>
          </p:cNvPicPr>
          <p:nvPr/>
        </p:nvPicPr>
        <p:blipFill>
          <a:blip r:embed="rId3"/>
          <a:srcRect l="-11794" t="-2018"/>
          <a:stretch>
            <a:fillRect/>
          </a:stretch>
        </p:blipFill>
        <p:spPr>
          <a:xfrm>
            <a:off x="419100" y="962511"/>
            <a:ext cx="3852333" cy="527318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4826001" y="1544935"/>
            <a:ext cx="3924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 pattern in Ludwig’s 3</a:t>
            </a:r>
            <a:r>
              <a:rPr lang="en-US" baseline="30000" dirty="0" smtClean="0"/>
              <a:t>rd</a:t>
            </a:r>
            <a:r>
              <a:rPr lang="en-US" dirty="0" smtClean="0"/>
              <a:t> polarization coordinate system</a:t>
            </a:r>
            <a:endParaRPr lang="en-US" dirty="0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 rot="16200000">
            <a:off x="5114951" y="3064542"/>
            <a:ext cx="1189038" cy="417444"/>
          </a:xfrm>
          <a:prstGeom prst="leftArrow">
            <a:avLst>
              <a:gd name="adj1" fmla="val 50000"/>
              <a:gd name="adj2" fmla="val 54119"/>
            </a:avLst>
          </a:prstGeom>
          <a:solidFill>
            <a:srgbClr val="FDDDC2"/>
          </a:solidFill>
          <a:ln w="18360" cap="flat">
            <a:solidFill>
              <a:srgbClr val="333333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996918" y="3066534"/>
            <a:ext cx="88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</a:t>
            </a:r>
            <a:r>
              <a:rPr lang="en-US" baseline="-25000" dirty="0" err="1" smtClean="0"/>
              <a:t>beam</a:t>
            </a:r>
            <a:r>
              <a:rPr lang="en-US" dirty="0" smtClean="0"/>
              <a:t> =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033281" y="2881868"/>
            <a:ext cx="47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589225" y="3263900"/>
            <a:ext cx="650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</a:t>
            </a:r>
            <a:r>
              <a:rPr lang="en-US" baseline="-25000" dirty="0" smtClean="0"/>
              <a:t>90</a:t>
            </a:r>
            <a:endParaRPr lang="en-US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7576525" y="288186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Cx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033281" y="3263900"/>
            <a:ext cx="714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-Cx</a:t>
            </a:r>
            <a:r>
              <a:rPr lang="en-US" baseline="-25000" dirty="0" smtClean="0"/>
              <a:t>90</a:t>
            </a:r>
            <a:endParaRPr lang="en-US" baseline="-25000" dirty="0"/>
          </a:p>
        </p:txBody>
      </p:sp>
      <p:sp>
        <p:nvSpPr>
          <p:cNvPr id="15" name="Left Bracket 14"/>
          <p:cNvSpPr/>
          <p:nvPr/>
        </p:nvSpPr>
        <p:spPr>
          <a:xfrm>
            <a:off x="7033281" y="2881868"/>
            <a:ext cx="45719" cy="751364"/>
          </a:xfrm>
          <a:prstGeom prst="leftBracke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Bracket 15"/>
          <p:cNvSpPr/>
          <p:nvPr/>
        </p:nvSpPr>
        <p:spPr>
          <a:xfrm flipH="1">
            <a:off x="8194420" y="2881868"/>
            <a:ext cx="45719" cy="751364"/>
          </a:xfrm>
          <a:prstGeom prst="leftBracke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827373" y="4232870"/>
            <a:ext cx="3924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 pattern for two crossed-dipoles in all four Stokes parameters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06400" y="911711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LWA dipole far-field complex voltage pattern, from D. Woody’s simulation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OVRO-LWA Polarized Beam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2C32A-6B94-DF47-A119-1DB5BBBE59C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 descr="beam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91" y="1041400"/>
            <a:ext cx="8089900" cy="4853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in Stokes V removes the haystack </a:t>
            </a:r>
            <a:br>
              <a:rPr lang="en-US" dirty="0" smtClean="0"/>
            </a:br>
            <a:r>
              <a:rPr lang="en-US" dirty="0" smtClean="0"/>
              <a:t>from the needle.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2C32A-6B94-DF47-A119-1DB5BBBE59CC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 descr="galaxydown-I_withmask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00" y="1460322"/>
            <a:ext cx="4161536" cy="4161536"/>
          </a:xfrm>
          <a:prstGeom prst="rect">
            <a:avLst/>
          </a:prstGeom>
        </p:spPr>
      </p:pic>
      <p:pic>
        <p:nvPicPr>
          <p:cNvPr id="7" name="Picture 6" descr="galaxyup-I_withmask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64" y="1460322"/>
            <a:ext cx="4161536" cy="4161536"/>
          </a:xfrm>
          <a:prstGeom prst="rect">
            <a:avLst/>
          </a:prstGeom>
        </p:spPr>
      </p:pic>
      <p:grpSp>
        <p:nvGrpSpPr>
          <p:cNvPr id="3" name="Group 8"/>
          <p:cNvGrpSpPr/>
          <p:nvPr/>
        </p:nvGrpSpPr>
        <p:grpSpPr>
          <a:xfrm>
            <a:off x="346964" y="1460322"/>
            <a:ext cx="8450072" cy="4161536"/>
            <a:chOff x="346964" y="1460322"/>
            <a:chExt cx="8450072" cy="4161536"/>
          </a:xfrm>
        </p:grpSpPr>
        <p:pic>
          <p:nvPicPr>
            <p:cNvPr id="6" name="Picture 5" descr="galaxydown-V-robust_beamapplied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5500" y="1460322"/>
              <a:ext cx="4161536" cy="4161536"/>
            </a:xfrm>
            <a:prstGeom prst="rect">
              <a:avLst/>
            </a:prstGeom>
          </p:spPr>
        </p:pic>
        <p:pic>
          <p:nvPicPr>
            <p:cNvPr id="8" name="Picture 7" descr="galaxyup-V-robust_beamapplied.jpe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6964" y="1460322"/>
              <a:ext cx="4161536" cy="416153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Polarization calibration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2C32A-6B94-DF47-A119-1DB5BBBE59CC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 descr="griessmeier+2011fig2edit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528" y="1134514"/>
            <a:ext cx="5661272" cy="49536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39900" y="5819425"/>
            <a:ext cx="20073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Grießmeier</a:t>
            </a:r>
            <a:r>
              <a:rPr lang="en-US" sz="1400" dirty="0" smtClean="0"/>
              <a:t> et al. 2011</a:t>
            </a:r>
            <a:endParaRPr lang="en-US" sz="1400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>
            <a:off x="4970558" y="1744920"/>
            <a:ext cx="823598" cy="401508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721880" y="1273381"/>
            <a:ext cx="249299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/>
              <a:t>Target sensitivity in Stokes V</a:t>
            </a:r>
            <a:endParaRPr lang="en-US" sz="13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Both stellar magnetic activity, and planetary magnetic fields, are critical for defining habitability.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2C32A-6B94-DF47-A119-1DB5BBBE59CC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Content Placeholder 6"/>
          <p:cNvSpPr txBox="1">
            <a:spLocks/>
          </p:cNvSpPr>
          <p:nvPr/>
        </p:nvSpPr>
        <p:spPr>
          <a:xfrm>
            <a:off x="3327400" y="1137192"/>
            <a:ext cx="5384800" cy="202527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/>
          <a:p>
            <a:pPr marL="621792" marR="0" lvl="0" indent="-27432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Stellar flares and </a:t>
            </a:r>
            <a:r>
              <a:rPr lang="en-US" dirty="0" err="1" smtClean="0"/>
              <a:t>CMEs</a:t>
            </a:r>
            <a:endParaRPr lang="en-US" dirty="0" smtClean="0"/>
          </a:p>
          <a:p>
            <a:pPr marL="621792" marR="0" lvl="0" indent="-27432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Exoplanet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magnetospheric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emission</a:t>
            </a:r>
            <a:endParaRPr kumimoji="0" lang="en-US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7472" marR="0" lvl="0" indent="-27432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aseline="0" dirty="0" smtClean="0"/>
              <a:t>…events indicative</a:t>
            </a:r>
            <a:r>
              <a:rPr lang="en-US" dirty="0" smtClean="0"/>
              <a:t> of stellar magnetic activity and their impact on planetary companions.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Pentagon 7"/>
          <p:cNvSpPr>
            <a:spLocks noChangeAspect="1"/>
          </p:cNvSpPr>
          <p:nvPr/>
        </p:nvSpPr>
        <p:spPr>
          <a:xfrm>
            <a:off x="1142965" y="1137192"/>
            <a:ext cx="2079065" cy="1110195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 w="3175" cmpd="sng">
            <a:solidFill>
              <a:srgbClr val="E7BAB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99409" y="1333006"/>
            <a:ext cx="19049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/>
            <a:r>
              <a:rPr lang="en-US" b="1" dirty="0" smtClean="0"/>
              <a:t>Extrasolar space weather</a:t>
            </a:r>
            <a:endParaRPr lang="en-US" dirty="0"/>
          </a:p>
        </p:txBody>
      </p:sp>
      <p:sp>
        <p:nvSpPr>
          <p:cNvPr id="12" name="Footer Placeholder 4"/>
          <p:cNvSpPr txBox="1">
            <a:spLocks/>
          </p:cNvSpPr>
          <p:nvPr/>
        </p:nvSpPr>
        <p:spPr>
          <a:xfrm>
            <a:off x="1313743" y="5736330"/>
            <a:ext cx="308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Image: C. Carter and G.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Hallinan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 descr="ExoPlanetary_MagField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651" y="2852631"/>
            <a:ext cx="6413500" cy="28836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Owens Valley Radio Observatory </a:t>
            </a:r>
            <a:br>
              <a:rPr lang="en-US" dirty="0" smtClean="0"/>
            </a:br>
            <a:r>
              <a:rPr lang="en-US" dirty="0" smtClean="0"/>
              <a:t>Long Wavelength Array (OVRO-LWA)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2C32A-6B94-DF47-A119-1DB5BBBE59CC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 descr="lwadayti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453753"/>
            <a:ext cx="8686800" cy="3735110"/>
          </a:xfrm>
          <a:prstGeom prst="rect">
            <a:avLst/>
          </a:prstGeom>
        </p:spPr>
      </p:pic>
      <p:grpSp>
        <p:nvGrpSpPr>
          <p:cNvPr id="3" name="Group 8"/>
          <p:cNvGrpSpPr/>
          <p:nvPr/>
        </p:nvGrpSpPr>
        <p:grpSpPr>
          <a:xfrm>
            <a:off x="336754" y="1330325"/>
            <a:ext cx="360814" cy="390696"/>
            <a:chOff x="682627" y="1415189"/>
            <a:chExt cx="360814" cy="390696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682627" y="1445071"/>
              <a:ext cx="360814" cy="36081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97568" y="1415189"/>
              <a:ext cx="313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1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Content Placeholder 6"/>
          <p:cNvSpPr txBox="1">
            <a:spLocks/>
          </p:cNvSpPr>
          <p:nvPr/>
        </p:nvSpPr>
        <p:spPr>
          <a:xfrm>
            <a:off x="824568" y="1153854"/>
            <a:ext cx="2439332" cy="964606"/>
          </a:xfrm>
          <a:prstGeom prst="rect">
            <a:avLst/>
          </a:prstGeom>
        </p:spPr>
        <p:txBody>
          <a:bodyPr vert="horz" lIns="0" tIns="45720" rIns="91440" bIns="45720" numCol="1" rtlCol="0">
            <a:noAutofit/>
          </a:bodyPr>
          <a:lstStyle/>
          <a:p>
            <a:pPr marL="347472" marR="0" lvl="0" indent="-27432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/>
              <a:t>256 crossed-dipoles</a:t>
            </a:r>
          </a:p>
          <a:p>
            <a:pPr marL="347472" marR="0" lvl="0" indent="-27432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Spread out across 200-m </a:t>
            </a:r>
            <a:r>
              <a:rPr lang="en-US" sz="1600" dirty="0" smtClean="0"/>
              <a:t>diameter core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6" name="Group 8"/>
          <p:cNvGrpSpPr/>
          <p:nvPr/>
        </p:nvGrpSpPr>
        <p:grpSpPr>
          <a:xfrm>
            <a:off x="3396171" y="1330325"/>
            <a:ext cx="360814" cy="390696"/>
            <a:chOff x="682627" y="1415189"/>
            <a:chExt cx="360814" cy="390696"/>
          </a:xfrm>
        </p:grpSpPr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682627" y="1445071"/>
              <a:ext cx="360814" cy="36081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97568" y="1415189"/>
              <a:ext cx="313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2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3" name="Content Placeholder 6"/>
          <p:cNvSpPr txBox="1">
            <a:spLocks/>
          </p:cNvSpPr>
          <p:nvPr/>
        </p:nvSpPr>
        <p:spPr>
          <a:xfrm>
            <a:off x="3883984" y="1039554"/>
            <a:ext cx="2605715" cy="964606"/>
          </a:xfrm>
          <a:prstGeom prst="rect">
            <a:avLst/>
          </a:prstGeom>
        </p:spPr>
        <p:txBody>
          <a:bodyPr vert="horz" lIns="0" tIns="45720" rIns="91440" bIns="45720" numCol="1" rtlCol="0">
            <a:noAutofit/>
          </a:bodyPr>
          <a:lstStyle/>
          <a:p>
            <a:pPr marL="347472" marR="0" lvl="0" indent="-27432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/>
              <a:t>Added 32 additional dipoles</a:t>
            </a:r>
          </a:p>
          <a:p>
            <a:pPr marL="347472" marR="0" lvl="0" indent="-27432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Increased maximum baseline out to ~1.5-km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464299" y="1330325"/>
            <a:ext cx="360814" cy="390696"/>
            <a:chOff x="682627" y="1415189"/>
            <a:chExt cx="360814" cy="390696"/>
          </a:xfrm>
        </p:grpSpPr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682627" y="1445071"/>
              <a:ext cx="360814" cy="36081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97568" y="1415189"/>
              <a:ext cx="313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3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8" name="Content Placeholder 6"/>
          <p:cNvSpPr txBox="1">
            <a:spLocks/>
          </p:cNvSpPr>
          <p:nvPr/>
        </p:nvSpPr>
        <p:spPr>
          <a:xfrm>
            <a:off x="6952113" y="1039554"/>
            <a:ext cx="2191888" cy="964606"/>
          </a:xfrm>
          <a:prstGeom prst="rect">
            <a:avLst/>
          </a:prstGeom>
        </p:spPr>
        <p:txBody>
          <a:bodyPr vert="horz" lIns="0" tIns="45720" rIns="91440" bIns="45720" numCol="1" rtlCol="0">
            <a:noAutofit/>
          </a:bodyPr>
          <a:lstStyle/>
          <a:p>
            <a:pPr marL="347472" marR="0" lvl="0" indent="-27432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/>
              <a:t>Final array of 352 antennas</a:t>
            </a:r>
          </a:p>
          <a:p>
            <a:pPr marL="347472" marR="0" lvl="0" indent="-27432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New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correlator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for 704 inputs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 with the full, Stage III array will use simultaneous radio and optical observations.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55029-C2EC-0C48-9541-E7A4EA8DC7F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4" name="Content Placeholder 6"/>
          <p:cNvSpPr txBox="1">
            <a:spLocks/>
          </p:cNvSpPr>
          <p:nvPr/>
        </p:nvSpPr>
        <p:spPr>
          <a:xfrm>
            <a:off x="3162300" y="3410493"/>
            <a:ext cx="5384800" cy="202527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/>
          <a:p>
            <a:pPr marL="621792" marR="0" lvl="0" indent="-27432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lwa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1657414"/>
            <a:ext cx="3773140" cy="2518911"/>
          </a:xfrm>
          <a:prstGeom prst="rect">
            <a:avLst/>
          </a:prstGeom>
        </p:spPr>
      </p:pic>
      <p:pic>
        <p:nvPicPr>
          <p:cNvPr id="10" name="Picture 9" descr="evryscope_installation-1024x68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0541" y="1674425"/>
            <a:ext cx="3770059" cy="2514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8800" y="1288082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LWA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843016" y="1292393"/>
            <a:ext cx="1352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Evryscope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771243" y="4189025"/>
            <a:ext cx="1454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All-sky radio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103055" y="4189025"/>
            <a:ext cx="1608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All-sky optical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622688" y="1345521"/>
            <a:ext cx="2122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Nicholas Law et al.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676294" y="5079726"/>
            <a:ext cx="3943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Will form Stage III 1000-Hour Survey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Binary neutron star mergers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78600" y="6392621"/>
            <a:ext cx="2133600" cy="365125"/>
          </a:xfrm>
        </p:spPr>
        <p:txBody>
          <a:bodyPr/>
          <a:lstStyle/>
          <a:p>
            <a:fld id="{27455029-C2EC-0C48-9541-E7A4EA8DC7FB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9" name="WhtDwrfCollid_MPG4_720x486.mp4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01343" y="1143000"/>
            <a:ext cx="4813300" cy="3248978"/>
          </a:xfrm>
          <a:prstGeom prst="rect">
            <a:avLst/>
          </a:prstGeom>
        </p:spPr>
      </p:pic>
      <p:pic>
        <p:nvPicPr>
          <p:cNvPr id="10" name="Picture 9" descr="HiResLivingston_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700" y="3792649"/>
            <a:ext cx="3374035" cy="2266439"/>
          </a:xfrm>
          <a:prstGeom prst="rect">
            <a:avLst/>
          </a:prstGeom>
        </p:spPr>
      </p:pic>
      <p:sp>
        <p:nvSpPr>
          <p:cNvPr id="11" name="Content Placeholder 6"/>
          <p:cNvSpPr>
            <a:spLocks noGrp="1"/>
          </p:cNvSpPr>
          <p:nvPr>
            <p:ph idx="1"/>
          </p:nvPr>
        </p:nvSpPr>
        <p:spPr>
          <a:xfrm>
            <a:off x="457200" y="2070100"/>
            <a:ext cx="3244143" cy="2649649"/>
          </a:xfrm>
        </p:spPr>
        <p:txBody>
          <a:bodyPr numCol="1"/>
          <a:lstStyle/>
          <a:p>
            <a:pPr indent="0">
              <a:buNone/>
            </a:pPr>
            <a:r>
              <a:rPr lang="en-US" sz="1800" dirty="0" smtClean="0"/>
              <a:t>Prompt, coherent low frequency radio emission detectable following GW or GRB trigger.</a:t>
            </a: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3625743" y="4869158"/>
            <a:ext cx="5384800" cy="142762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/>
          <a:p>
            <a:pPr marL="34290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Theoretically predicted (but highly speculative),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coherent low frequency counterpart to GW </a:t>
            </a:r>
            <a:r>
              <a:rPr lang="en-US" dirty="0" smtClean="0"/>
              <a:t>event.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frequency counterparts to high-energy and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 err="1" smtClean="0"/>
              <a:t>aLIGO</a:t>
            </a:r>
            <a:r>
              <a:rPr lang="en-US" dirty="0" smtClean="0"/>
              <a:t> triggers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2C32A-6B94-DF47-A119-1DB5BBBE59CC}" type="slidenum">
              <a:rPr lang="en-US" smtClean="0"/>
              <a:pPr/>
              <a:t>22</a:t>
            </a:fld>
            <a:endParaRPr lang="en-US"/>
          </a:p>
        </p:txBody>
      </p:sp>
      <p:grpSp>
        <p:nvGrpSpPr>
          <p:cNvPr id="3" name="Group 5"/>
          <p:cNvGrpSpPr/>
          <p:nvPr/>
        </p:nvGrpSpPr>
        <p:grpSpPr>
          <a:xfrm>
            <a:off x="776312" y="1231900"/>
            <a:ext cx="2079065" cy="869408"/>
            <a:chOff x="1142965" y="1137193"/>
            <a:chExt cx="2079065" cy="869408"/>
          </a:xfrm>
        </p:grpSpPr>
        <p:sp>
          <p:nvSpPr>
            <p:cNvPr id="7" name="Pentagon 6"/>
            <p:cNvSpPr>
              <a:spLocks noChangeAspect="1"/>
            </p:cNvSpPr>
            <p:nvPr/>
          </p:nvSpPr>
          <p:spPr>
            <a:xfrm>
              <a:off x="1142965" y="1137193"/>
              <a:ext cx="2079065" cy="869408"/>
            </a:xfrm>
            <a:prstGeom prst="homePlat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175" cmpd="sng">
              <a:solidFill>
                <a:srgbClr val="E7BAB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301009" y="1231406"/>
              <a:ext cx="190496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-457200"/>
              <a:r>
                <a:rPr lang="en-US" b="1" dirty="0" smtClean="0"/>
                <a:t>OVRO-LWA</a:t>
              </a:r>
            </a:p>
            <a:p>
              <a:pPr indent="-457200"/>
              <a:r>
                <a:rPr lang="en-US" b="1" dirty="0" smtClean="0"/>
                <a:t>Buffer mode</a:t>
              </a:r>
              <a:endParaRPr lang="en-US" dirty="0"/>
            </a:p>
          </p:txBody>
        </p:sp>
      </p:grpSp>
      <p:sp>
        <p:nvSpPr>
          <p:cNvPr id="10" name="Content Placeholder 6"/>
          <p:cNvSpPr txBox="1">
            <a:spLocks/>
          </p:cNvSpPr>
          <p:nvPr/>
        </p:nvSpPr>
        <p:spPr>
          <a:xfrm>
            <a:off x="3086100" y="1130300"/>
            <a:ext cx="5384800" cy="1034508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vert="horz" lIns="91440" tIns="45720" rIns="91440" bIns="45720" numCol="1" rtlCol="0" anchor="ctr">
            <a:noAutofit/>
          </a:bodyPr>
          <a:lstStyle/>
          <a:p>
            <a:pPr marL="621792" marR="0" lvl="0" indent="-27432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Currently conducting continuous observations with 2-day buffer</a:t>
            </a:r>
          </a:p>
          <a:p>
            <a:pPr marL="621792" marR="0" lvl="0" indent="-27432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Enables response to GRB and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aLIGO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1600" noProof="0" dirty="0" smtClean="0">
                <a:solidFill>
                  <a:srgbClr val="000000"/>
                </a:solidFill>
              </a:rPr>
              <a:t>triggers</a:t>
            </a:r>
            <a:r>
              <a:rPr lang="en-US" sz="1600" dirty="0" smtClean="0">
                <a:solidFill>
                  <a:srgbClr val="000000"/>
                </a:solidFill>
              </a:rPr>
              <a:t>	</a:t>
            </a:r>
            <a:endParaRPr kumimoji="0" lang="en-US" sz="1600" b="0" i="0" u="none" strike="noStrike" kern="120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5" name="Group 10"/>
          <p:cNvGrpSpPr/>
          <p:nvPr/>
        </p:nvGrpSpPr>
        <p:grpSpPr>
          <a:xfrm>
            <a:off x="776312" y="2529517"/>
            <a:ext cx="2079065" cy="869408"/>
            <a:chOff x="1142965" y="1137193"/>
            <a:chExt cx="2079065" cy="869408"/>
          </a:xfrm>
        </p:grpSpPr>
        <p:sp>
          <p:nvSpPr>
            <p:cNvPr id="12" name="Pentagon 11"/>
            <p:cNvSpPr>
              <a:spLocks noChangeAspect="1"/>
            </p:cNvSpPr>
            <p:nvPr/>
          </p:nvSpPr>
          <p:spPr>
            <a:xfrm>
              <a:off x="1142965" y="1137193"/>
              <a:ext cx="2079065" cy="869408"/>
            </a:xfrm>
            <a:prstGeom prst="homePlat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175" cmpd="sng">
              <a:solidFill>
                <a:srgbClr val="E7BAB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161309" y="1244106"/>
              <a:ext cx="190496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-457200"/>
              <a:r>
                <a:rPr lang="en-US" b="1" dirty="0" smtClean="0"/>
                <a:t>Compact object mergers</a:t>
              </a:r>
              <a:endParaRPr lang="en-US" dirty="0"/>
            </a:p>
          </p:txBody>
        </p:sp>
      </p:grpSp>
      <p:sp>
        <p:nvSpPr>
          <p:cNvPr id="14" name="Content Placeholder 6"/>
          <p:cNvSpPr txBox="1">
            <a:spLocks/>
          </p:cNvSpPr>
          <p:nvPr/>
        </p:nvSpPr>
        <p:spPr>
          <a:xfrm>
            <a:off x="3076419" y="2438400"/>
            <a:ext cx="5384800" cy="1244599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vert="horz" lIns="91440" tIns="45720" rIns="91440" bIns="45720" numCol="1" rtlCol="0" anchor="ctr">
            <a:noAutofit/>
          </a:bodyPr>
          <a:lstStyle/>
          <a:p>
            <a:pPr marL="621792" marR="0" lvl="0" indent="-27432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Detection by OVRO-LWA provides temporal + spatial localization	</a:t>
            </a:r>
          </a:p>
          <a:p>
            <a:pPr marL="621792" marR="0" lvl="0" indent="-27432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Buffer mode enables response to </a:t>
            </a:r>
            <a:r>
              <a:rPr lang="en-US" sz="1600" i="1" dirty="0" smtClean="0">
                <a:solidFill>
                  <a:srgbClr val="000000"/>
                </a:solidFill>
              </a:rPr>
              <a:t>all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</a:rPr>
              <a:t>Swift</a:t>
            </a:r>
            <a:r>
              <a:rPr lang="en-US" sz="1600" dirty="0" smtClean="0">
                <a:solidFill>
                  <a:srgbClr val="000000"/>
                </a:solidFill>
              </a:rPr>
              <a:t> triggers.</a:t>
            </a:r>
            <a:endParaRPr kumimoji="0" lang="en-US" sz="1600" b="0" i="0" u="none" strike="noStrike" kern="120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4" descr="degeneracy.pdf"/>
          <p:cNvPicPr>
            <a:picLocks noChangeAspect="1"/>
          </p:cNvPicPr>
          <p:nvPr/>
        </p:nvPicPr>
        <p:blipFill>
          <a:blip r:embed="rId2"/>
          <a:srcRect l="6522" t="8933" r="7337" b="8184"/>
          <a:stretch>
            <a:fillRect/>
          </a:stretch>
        </p:blipFill>
        <p:spPr>
          <a:xfrm>
            <a:off x="2222500" y="3733799"/>
            <a:ext cx="4709484" cy="248102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31900" y="5946425"/>
            <a:ext cx="15920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Singer et al. 2014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2C32A-6B94-DF47-A119-1DB5BBBE59CC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8" name="Picture 17" descr="20161202a_fullban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5115" y="618046"/>
            <a:ext cx="8217290" cy="6299923"/>
          </a:xfrm>
          <a:prstGeom prst="rect">
            <a:avLst/>
          </a:prstGeom>
        </p:spPr>
      </p:pic>
      <p:pic>
        <p:nvPicPr>
          <p:cNvPr id="19" name="Picture 18" descr="20161202a_zoo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976" y="629726"/>
            <a:ext cx="3443746" cy="3443746"/>
          </a:xfrm>
          <a:prstGeom prst="rect">
            <a:avLst/>
          </a:prstGeom>
          <a:ln w="19050">
            <a:solidFill>
              <a:schemeClr val="tx1"/>
            </a:solidFill>
            <a:prstDash val="solid"/>
          </a:ln>
        </p:spPr>
      </p:pic>
      <p:cxnSp>
        <p:nvCxnSpPr>
          <p:cNvPr id="23" name="Straight Connector 22"/>
          <p:cNvCxnSpPr/>
          <p:nvPr/>
        </p:nvCxnSpPr>
        <p:spPr>
          <a:xfrm flipV="1">
            <a:off x="892098" y="602956"/>
            <a:ext cx="4203442" cy="317482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079500" y="3959410"/>
            <a:ext cx="5981700" cy="1524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43645" y="313766"/>
            <a:ext cx="4811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ourier"/>
                <a:cs typeface="Courier"/>
              </a:rPr>
              <a:t>Long GRB 161202A detected by Swift</a:t>
            </a:r>
            <a:endParaRPr lang="en-US" sz="2400" b="1" dirty="0">
              <a:latin typeface="Courier"/>
              <a:cs typeface="Couri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92673" y="6392621"/>
            <a:ext cx="2133600" cy="365125"/>
          </a:xfrm>
        </p:spPr>
        <p:txBody>
          <a:bodyPr/>
          <a:lstStyle/>
          <a:p>
            <a:fld id="{5E72C32A-6B94-DF47-A119-1DB5BBBE59CC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9" name="Content Placeholder 8" descr="int00068-image_mask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8379" r="-28379"/>
          <a:stretch>
            <a:fillRect/>
          </a:stretch>
        </p:blipFill>
        <p:spPr>
          <a:xfrm>
            <a:off x="185040" y="872074"/>
            <a:ext cx="8686800" cy="5541522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977900"/>
            <a:ext cx="8229600" cy="5249863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OVRO-LWA 100-Hour Survey: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Monitoring nearly 4000 systems out to 25 pc for extrasolar space weather events. Exciting times…watch this space!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OVRO-LWA Buffer Mode of Operation: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2-day long buffer allows us to respond to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Swift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aLIGO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O2 triggers to look for low frequency counterparts coincident with,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 well as preceding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NS-NS mergers.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Both stellar magnetic activity, and planetary magnetic fields, are critical for defining habitability.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2C32A-6B94-DF47-A119-1DB5BBBE59C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Content Placeholder 6"/>
          <p:cNvSpPr txBox="1">
            <a:spLocks/>
          </p:cNvSpPr>
          <p:nvPr/>
        </p:nvSpPr>
        <p:spPr>
          <a:xfrm>
            <a:off x="3327400" y="1137192"/>
            <a:ext cx="5384800" cy="202527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/>
          <a:p>
            <a:pPr marL="621792" marR="0" lvl="0" indent="-27432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Stellar flares and </a:t>
            </a:r>
            <a:r>
              <a:rPr lang="en-US" dirty="0" err="1" smtClean="0"/>
              <a:t>CMEs</a:t>
            </a:r>
            <a:endParaRPr lang="en-US" dirty="0" smtClean="0"/>
          </a:p>
          <a:p>
            <a:pPr marL="621792" marR="0" lvl="0" indent="-27432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Exoplanet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magnetospheric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emission</a:t>
            </a:r>
            <a:endParaRPr kumimoji="0" lang="en-US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7472" marR="0" lvl="0" indent="-27432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aseline="0" dirty="0" smtClean="0"/>
              <a:t>…events indicative</a:t>
            </a:r>
            <a:r>
              <a:rPr lang="en-US" dirty="0" smtClean="0"/>
              <a:t> of stellar magnetic activity and their impact on planetary companions.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Pentagon 7"/>
          <p:cNvSpPr>
            <a:spLocks noChangeAspect="1"/>
          </p:cNvSpPr>
          <p:nvPr/>
        </p:nvSpPr>
        <p:spPr>
          <a:xfrm>
            <a:off x="1142965" y="1137192"/>
            <a:ext cx="2079065" cy="1110195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 w="3175" cmpd="sng">
            <a:solidFill>
              <a:srgbClr val="E7BAB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99409" y="1333006"/>
            <a:ext cx="19049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/>
            <a:r>
              <a:rPr lang="en-US" b="1" dirty="0" smtClean="0"/>
              <a:t>Extrasolar space weather</a:t>
            </a:r>
            <a:endParaRPr lang="en-US" dirty="0"/>
          </a:p>
        </p:txBody>
      </p:sp>
      <p:sp>
        <p:nvSpPr>
          <p:cNvPr id="12" name="Footer Placeholder 4"/>
          <p:cNvSpPr txBox="1">
            <a:spLocks/>
          </p:cNvSpPr>
          <p:nvPr/>
        </p:nvSpPr>
        <p:spPr>
          <a:xfrm>
            <a:off x="1313743" y="5736330"/>
            <a:ext cx="308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Image: C. Carter and G.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Hallinan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 descr="ExoPlanetary_MagField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651" y="2852631"/>
            <a:ext cx="6413500" cy="2883699"/>
          </a:xfrm>
          <a:prstGeom prst="rect">
            <a:avLst/>
          </a:prstGeom>
        </p:spPr>
      </p:pic>
      <p:pic>
        <p:nvPicPr>
          <p:cNvPr id="10" name="Picture 9" descr="vlcsnap-2015-12-04-02h47m57s2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808" y="1319080"/>
            <a:ext cx="7797800" cy="438626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6647" y="1005342"/>
            <a:ext cx="8883149" cy="5248974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6"/>
          <p:cNvSpPr txBox="1">
            <a:spLocks/>
          </p:cNvSpPr>
          <p:nvPr/>
        </p:nvSpPr>
        <p:spPr>
          <a:xfrm>
            <a:off x="169333" y="2892857"/>
            <a:ext cx="8805334" cy="1269921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vert="horz" lIns="91440" tIns="45720" rIns="91440" bIns="45720" numCol="1" rtlCol="0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600"/>
              </a:spcAft>
            </a:pPr>
            <a:r>
              <a:rPr lang="en-US" sz="2500" noProof="0" dirty="0" smtClean="0">
                <a:solidFill>
                  <a:srgbClr val="A41F1F"/>
                </a:solidFill>
              </a:rPr>
              <a:t>We want to understand the implications of stellar activity and planetary magnetic fields on exoplanet atmospheres and habitability.</a:t>
            </a:r>
            <a:endParaRPr kumimoji="0" lang="en-US" sz="2500" i="0" u="none" strike="noStrike" kern="1200" cap="none" spc="0" normalizeH="0" noProof="0" dirty="0" smtClean="0">
              <a:ln>
                <a:noFill/>
              </a:ln>
              <a:solidFill>
                <a:srgbClr val="A41F1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Both stellar magnetic activity, and planetary magnetic fields, are critical for defining habitability.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2C32A-6B94-DF47-A119-1DB5BBBE59C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Content Placeholder 6"/>
          <p:cNvSpPr txBox="1">
            <a:spLocks/>
          </p:cNvSpPr>
          <p:nvPr/>
        </p:nvSpPr>
        <p:spPr>
          <a:xfrm>
            <a:off x="3327400" y="1137192"/>
            <a:ext cx="5384800" cy="202527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/>
          <a:p>
            <a:pPr marL="621792" marR="0" lvl="0" indent="-27432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Stellar flares and </a:t>
            </a:r>
            <a:r>
              <a:rPr lang="en-US" dirty="0" err="1" smtClean="0"/>
              <a:t>CMEs</a:t>
            </a:r>
            <a:endParaRPr lang="en-US" dirty="0" smtClean="0"/>
          </a:p>
          <a:p>
            <a:pPr marL="621792" marR="0" lvl="0" indent="-27432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Exoplanet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magnetospheric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emission</a:t>
            </a:r>
            <a:endParaRPr kumimoji="0" lang="en-US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7472" marR="0" lvl="0" indent="-27432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aseline="0" dirty="0" smtClean="0"/>
              <a:t>…events indicative</a:t>
            </a:r>
            <a:r>
              <a:rPr lang="en-US" dirty="0" smtClean="0"/>
              <a:t> of stellar magnetic activity and their impact on planetary companions.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Pentagon 7"/>
          <p:cNvSpPr>
            <a:spLocks noChangeAspect="1"/>
          </p:cNvSpPr>
          <p:nvPr/>
        </p:nvSpPr>
        <p:spPr>
          <a:xfrm>
            <a:off x="1142965" y="1137192"/>
            <a:ext cx="2079065" cy="1110195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 w="3175" cmpd="sng">
            <a:solidFill>
              <a:srgbClr val="E7BAB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99409" y="1333006"/>
            <a:ext cx="19049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/>
            <a:r>
              <a:rPr lang="en-US" b="1" dirty="0" smtClean="0"/>
              <a:t>Extrasolar space weather</a:t>
            </a:r>
            <a:endParaRPr lang="en-US" dirty="0"/>
          </a:p>
        </p:txBody>
      </p:sp>
      <p:sp>
        <p:nvSpPr>
          <p:cNvPr id="12" name="Footer Placeholder 4"/>
          <p:cNvSpPr txBox="1">
            <a:spLocks/>
          </p:cNvSpPr>
          <p:nvPr/>
        </p:nvSpPr>
        <p:spPr>
          <a:xfrm>
            <a:off x="1313743" y="5736330"/>
            <a:ext cx="308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Image: C. Carter and G.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Hallinan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 descr="ExoPlanetary_MagField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651" y="2852631"/>
            <a:ext cx="6413500" cy="2883699"/>
          </a:xfrm>
          <a:prstGeom prst="rect">
            <a:avLst/>
          </a:prstGeom>
        </p:spPr>
      </p:pic>
      <p:pic>
        <p:nvPicPr>
          <p:cNvPr id="14" name="Picture 2" descr="http://static.ddmcdn.com/gif/blogs/dnews-files-2013-09-rico-NZ-jp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525" y="947738"/>
            <a:ext cx="8372475" cy="518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zarka+2007fig1_simplifi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694" y="904339"/>
            <a:ext cx="5277260" cy="53382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interaction between Solar wind and planetary magnetosphere is observable through </a:t>
            </a:r>
            <a:r>
              <a:rPr lang="en-US" dirty="0" err="1" smtClean="0"/>
              <a:t>auroral</a:t>
            </a:r>
            <a:r>
              <a:rPr lang="en-US" dirty="0" smtClean="0"/>
              <a:t> emission.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2C32A-6B94-DF47-A119-1DB5BBBE59C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6200000">
            <a:off x="960370" y="3278502"/>
            <a:ext cx="2407931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00" b="1" dirty="0" smtClean="0"/>
              <a:t>Flux Density from Earth (</a:t>
            </a:r>
            <a:r>
              <a:rPr lang="en-US" sz="1300" b="1" dirty="0" err="1" smtClean="0"/>
              <a:t>Jy</a:t>
            </a:r>
            <a:r>
              <a:rPr lang="en-US" sz="1300" b="1" dirty="0" smtClean="0"/>
              <a:t>)</a:t>
            </a:r>
            <a:endParaRPr lang="en-US" sz="13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822700" y="5860574"/>
            <a:ext cx="1527726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00" b="1" dirty="0" smtClean="0"/>
              <a:t>Frequency (MHz)</a:t>
            </a:r>
            <a:endParaRPr lang="en-US" sz="1300" b="1" dirty="0"/>
          </a:p>
        </p:txBody>
      </p:sp>
      <p:sp>
        <p:nvSpPr>
          <p:cNvPr id="22" name="TextBox 21"/>
          <p:cNvSpPr txBox="1"/>
          <p:nvPr/>
        </p:nvSpPr>
        <p:spPr>
          <a:xfrm rot="21220189">
            <a:off x="2603500" y="1341879"/>
            <a:ext cx="787395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dirty="0" smtClean="0"/>
              <a:t>Solar Type III</a:t>
            </a:r>
            <a:endParaRPr lang="en-US" sz="800" dirty="0"/>
          </a:p>
        </p:txBody>
      </p:sp>
      <p:sp>
        <p:nvSpPr>
          <p:cNvPr id="24" name="TextBox 23"/>
          <p:cNvSpPr txBox="1"/>
          <p:nvPr/>
        </p:nvSpPr>
        <p:spPr>
          <a:xfrm rot="20666986">
            <a:off x="3307921" y="1660639"/>
            <a:ext cx="877163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dirty="0" smtClean="0"/>
              <a:t>Jupiter (bursts)</a:t>
            </a:r>
            <a:endParaRPr lang="en-US" sz="800" dirty="0"/>
          </a:p>
        </p:txBody>
      </p:sp>
      <p:sp>
        <p:nvSpPr>
          <p:cNvPr id="25" name="TextBox 24"/>
          <p:cNvSpPr txBox="1"/>
          <p:nvPr/>
        </p:nvSpPr>
        <p:spPr>
          <a:xfrm rot="936524">
            <a:off x="3796536" y="2287033"/>
            <a:ext cx="492593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dirty="0" smtClean="0"/>
              <a:t>Jupiter</a:t>
            </a:r>
            <a:endParaRPr lang="en-US" sz="800" dirty="0"/>
          </a:p>
        </p:txBody>
      </p:sp>
      <p:sp>
        <p:nvSpPr>
          <p:cNvPr id="10" name="Rectangle 9"/>
          <p:cNvSpPr/>
          <p:nvPr/>
        </p:nvSpPr>
        <p:spPr>
          <a:xfrm>
            <a:off x="2565400" y="1155700"/>
            <a:ext cx="1790700" cy="4495800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15"/>
          <p:cNvGrpSpPr/>
          <p:nvPr/>
        </p:nvGrpSpPr>
        <p:grpSpPr>
          <a:xfrm>
            <a:off x="4838700" y="1717561"/>
            <a:ext cx="1886382" cy="835139"/>
            <a:chOff x="4838700" y="1717561"/>
            <a:chExt cx="1886382" cy="835139"/>
          </a:xfrm>
        </p:grpSpPr>
        <p:sp>
          <p:nvSpPr>
            <p:cNvPr id="11" name="TextBox 10"/>
            <p:cNvSpPr txBox="1"/>
            <p:nvPr/>
          </p:nvSpPr>
          <p:spPr>
            <a:xfrm>
              <a:off x="5270500" y="1717561"/>
              <a:ext cx="1454582" cy="369332"/>
            </a:xfrm>
            <a:prstGeom prst="rect">
              <a:avLst/>
            </a:prstGeom>
            <a:solidFill>
              <a:schemeClr val="tx1">
                <a:alpha val="1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Jupiter DAM</a:t>
              </a:r>
              <a:endParaRPr lang="en-US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rot="10800000" flipV="1">
              <a:off x="4838700" y="1902227"/>
              <a:ext cx="431800" cy="18466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>
              <a:off x="4729363" y="2011563"/>
              <a:ext cx="650474" cy="431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16"/>
          <p:cNvGrpSpPr/>
          <p:nvPr/>
        </p:nvGrpSpPr>
        <p:grpSpPr>
          <a:xfrm>
            <a:off x="4838700" y="4112026"/>
            <a:ext cx="1976439" cy="835139"/>
            <a:chOff x="4838700" y="1717561"/>
            <a:chExt cx="1976439" cy="835139"/>
          </a:xfrm>
        </p:grpSpPr>
        <p:sp>
          <p:nvSpPr>
            <p:cNvPr id="18" name="TextBox 17"/>
            <p:cNvSpPr txBox="1"/>
            <p:nvPr/>
          </p:nvSpPr>
          <p:spPr>
            <a:xfrm>
              <a:off x="5270500" y="1717561"/>
              <a:ext cx="1544639" cy="369332"/>
            </a:xfrm>
            <a:prstGeom prst="rect">
              <a:avLst/>
            </a:prstGeom>
            <a:solidFill>
              <a:schemeClr val="tx1">
                <a:alpha val="1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Hot Jupiters?</a:t>
              </a:r>
              <a:endParaRPr lang="en-US" dirty="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rot="10800000" flipV="1">
              <a:off x="4838700" y="1902227"/>
              <a:ext cx="431800" cy="18466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5400000">
              <a:off x="4729363" y="2011563"/>
              <a:ext cx="650474" cy="431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1879600" y="5946425"/>
            <a:ext cx="1092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Zarka</a:t>
            </a:r>
            <a:r>
              <a:rPr lang="en-US" sz="1400" dirty="0" smtClean="0"/>
              <a:t> 2007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 rot="19785580">
            <a:off x="5049015" y="2252677"/>
            <a:ext cx="640921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dirty="0" smtClean="0"/>
              <a:t>Quiet Sun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searches for </a:t>
            </a:r>
            <a:r>
              <a:rPr lang="en-US" dirty="0" err="1" smtClean="0"/>
              <a:t>exoplanetary</a:t>
            </a:r>
            <a:r>
              <a:rPr lang="en-US" dirty="0" smtClean="0"/>
              <a:t> radio emission have resulted in non-detections.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2C32A-6B94-DF47-A119-1DB5BBBE59C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Pentagon 4"/>
          <p:cNvSpPr>
            <a:spLocks/>
          </p:cNvSpPr>
          <p:nvPr/>
        </p:nvSpPr>
        <p:spPr>
          <a:xfrm>
            <a:off x="1103205" y="1165385"/>
            <a:ext cx="2183018" cy="995269"/>
          </a:xfrm>
          <a:prstGeom prst="homePlate">
            <a:avLst/>
          </a:prstGeom>
          <a:solidFill>
            <a:srgbClr val="F8D5B5"/>
          </a:solidFill>
          <a:ln w="3175" cmpd="sng">
            <a:solidFill>
              <a:srgbClr val="E7BAB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39311" y="1316211"/>
            <a:ext cx="215903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/>
            <a:r>
              <a:rPr lang="en-US" sz="1600" b="1" dirty="0" smtClean="0"/>
              <a:t>Restricted to </a:t>
            </a:r>
          </a:p>
          <a:p>
            <a:pPr indent="-457200"/>
            <a:r>
              <a:rPr lang="en-US" sz="1600" b="1" dirty="0" err="1" smtClean="0">
                <a:latin typeface="Symbol" charset="2"/>
                <a:cs typeface="Symbol" charset="2"/>
              </a:rPr>
              <a:t>ν</a:t>
            </a:r>
            <a:r>
              <a:rPr lang="en-US" sz="1600" b="1" dirty="0" smtClean="0"/>
              <a:t> &gt;100 MHz</a:t>
            </a:r>
            <a:endParaRPr lang="en-US" sz="1600" dirty="0"/>
          </a:p>
        </p:txBody>
      </p:sp>
      <p:sp>
        <p:nvSpPr>
          <p:cNvPr id="7" name="Content Placeholder 6"/>
          <p:cNvSpPr txBox="1">
            <a:spLocks/>
          </p:cNvSpPr>
          <p:nvPr/>
        </p:nvSpPr>
        <p:spPr>
          <a:xfrm>
            <a:off x="3603378" y="1149895"/>
            <a:ext cx="5329619" cy="241546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/>
          <a:p>
            <a:pPr marL="438912" marR="0" lvl="0" indent="-27432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/>
              <a:t>Maximum frequency of ECM emission given by         </a:t>
            </a:r>
            <a:r>
              <a:rPr lang="en-US" sz="1600" i="1" dirty="0" err="1" smtClean="0"/>
              <a:t>f</a:t>
            </a:r>
            <a:r>
              <a:rPr lang="en-US" sz="1600" baseline="-25000" dirty="0" err="1" smtClean="0"/>
              <a:t>ce</a:t>
            </a:r>
            <a:r>
              <a:rPr lang="en-US" sz="1600" dirty="0" smtClean="0"/>
              <a:t> [MHz] = 2.8 </a:t>
            </a:r>
            <a:r>
              <a:rPr lang="en-US" sz="1600" i="1" dirty="0" smtClean="0"/>
              <a:t>B</a:t>
            </a:r>
            <a:r>
              <a:rPr lang="en-US" sz="1600" dirty="0" smtClean="0"/>
              <a:t> [G]</a:t>
            </a:r>
          </a:p>
          <a:p>
            <a:pPr marL="438912" marR="0" lvl="0" indent="-27432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Jupiter DAM, this corresponds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</a:t>
            </a:r>
            <a:r>
              <a:rPr lang="en-US" sz="1600" dirty="0" smtClean="0"/>
              <a:t>a strict emission cut-off at ~35 MHz</a:t>
            </a:r>
            <a:endParaRPr kumimoji="0" lang="en-US" sz="16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" name="Group 8"/>
          <p:cNvGrpSpPr/>
          <p:nvPr/>
        </p:nvGrpSpPr>
        <p:grpSpPr>
          <a:xfrm>
            <a:off x="678891" y="1415409"/>
            <a:ext cx="360814" cy="390696"/>
            <a:chOff x="682627" y="1415189"/>
            <a:chExt cx="360814" cy="390696"/>
          </a:xfrm>
        </p:grpSpPr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682627" y="1445071"/>
              <a:ext cx="360814" cy="36081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7568" y="1415189"/>
              <a:ext cx="313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1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pic>
        <p:nvPicPr>
          <p:cNvPr id="20" name="Picture 19" descr="griessmeier+2011fig2edit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478" y="2480714"/>
            <a:ext cx="4254500" cy="372268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31978" y="5921025"/>
            <a:ext cx="20073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Grießmeier</a:t>
            </a:r>
            <a:r>
              <a:rPr lang="en-US" sz="1400" dirty="0" smtClean="0"/>
              <a:t> et al. 2011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searches for </a:t>
            </a:r>
            <a:r>
              <a:rPr lang="en-US" dirty="0" err="1" smtClean="0"/>
              <a:t>exoplanetary</a:t>
            </a:r>
            <a:r>
              <a:rPr lang="en-US" dirty="0" smtClean="0"/>
              <a:t> radio emission have resulted in non-detections. Why?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2C32A-6B94-DF47-A119-1DB5BBBE59C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Pentagon 4"/>
          <p:cNvSpPr>
            <a:spLocks/>
          </p:cNvSpPr>
          <p:nvPr/>
        </p:nvSpPr>
        <p:spPr>
          <a:xfrm>
            <a:off x="1103205" y="1165385"/>
            <a:ext cx="2183018" cy="995269"/>
          </a:xfrm>
          <a:prstGeom prst="homePlate">
            <a:avLst/>
          </a:prstGeom>
          <a:solidFill>
            <a:srgbClr val="F8D5B5"/>
          </a:solidFill>
          <a:ln w="3175" cmpd="sng">
            <a:solidFill>
              <a:srgbClr val="E7BAB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39311" y="1316211"/>
            <a:ext cx="215903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/>
            <a:r>
              <a:rPr lang="en-US" sz="1600" b="1" dirty="0" smtClean="0">
                <a:solidFill>
                  <a:srgbClr val="953735"/>
                </a:solidFill>
              </a:rPr>
              <a:t>Restricted to </a:t>
            </a:r>
          </a:p>
          <a:p>
            <a:pPr indent="-457200"/>
            <a:r>
              <a:rPr lang="en-US" sz="1600" b="1" dirty="0" err="1" smtClean="0">
                <a:solidFill>
                  <a:srgbClr val="953735"/>
                </a:solidFill>
                <a:latin typeface="Symbol" charset="2"/>
                <a:cs typeface="Symbol" charset="2"/>
              </a:rPr>
              <a:t>ν</a:t>
            </a:r>
            <a:r>
              <a:rPr lang="en-US" sz="1600" b="1" dirty="0" smtClean="0">
                <a:solidFill>
                  <a:srgbClr val="953735"/>
                </a:solidFill>
              </a:rPr>
              <a:t> &gt;100 MHz</a:t>
            </a:r>
            <a:endParaRPr lang="en-US" sz="1600" dirty="0">
              <a:solidFill>
                <a:srgbClr val="953735"/>
              </a:solidFill>
            </a:endParaRPr>
          </a:p>
        </p:txBody>
      </p:sp>
      <p:sp>
        <p:nvSpPr>
          <p:cNvPr id="7" name="Content Placeholder 6"/>
          <p:cNvSpPr txBox="1">
            <a:spLocks/>
          </p:cNvSpPr>
          <p:nvPr/>
        </p:nvSpPr>
        <p:spPr>
          <a:xfrm>
            <a:off x="3603378" y="1149895"/>
            <a:ext cx="5329619" cy="241546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/>
          <a:p>
            <a:pPr marL="438912" marR="0" lvl="0" indent="-27432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Maximum frequency of ECM emission given by         </a:t>
            </a:r>
            <a:r>
              <a:rPr lang="en-US" sz="1600" i="1" dirty="0" err="1" smtClean="0">
                <a:solidFill>
                  <a:schemeClr val="accent2">
                    <a:lumMod val="75000"/>
                  </a:schemeClr>
                </a:solidFill>
              </a:rPr>
              <a:t>f</a:t>
            </a:r>
            <a:r>
              <a:rPr lang="en-US" sz="1600" baseline="-25000" dirty="0" err="1" smtClean="0">
                <a:solidFill>
                  <a:schemeClr val="accent2">
                    <a:lumMod val="75000"/>
                  </a:schemeClr>
                </a:solidFill>
              </a:rPr>
              <a:t>ce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[MHz] = 2.8 </a:t>
            </a:r>
            <a:r>
              <a:rPr lang="en-US" sz="1600" i="1" dirty="0" smtClean="0">
                <a:solidFill>
                  <a:schemeClr val="accent2">
                    <a:lumMod val="75000"/>
                  </a:schemeClr>
                </a:solidFill>
              </a:rPr>
              <a:t>B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[G]</a:t>
            </a:r>
          </a:p>
          <a:p>
            <a:pPr marL="438912" marR="0" lvl="0" indent="-27432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Jupiter DAM, this corresponds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a strict emission cut-off at ~35 MHz</a:t>
            </a:r>
            <a:endParaRPr kumimoji="0" lang="en-US" sz="1600" b="0" i="0" u="none" strike="noStrike" kern="1200" cap="none" spc="0" normalizeH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" name="Group 8"/>
          <p:cNvGrpSpPr/>
          <p:nvPr/>
        </p:nvGrpSpPr>
        <p:grpSpPr>
          <a:xfrm>
            <a:off x="678891" y="1415409"/>
            <a:ext cx="360814" cy="390696"/>
            <a:chOff x="682627" y="1415189"/>
            <a:chExt cx="360814" cy="390696"/>
          </a:xfrm>
        </p:grpSpPr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682627" y="1445071"/>
              <a:ext cx="360814" cy="36081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7568" y="1415189"/>
              <a:ext cx="313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1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2" name="Pentagon 11"/>
          <p:cNvSpPr>
            <a:spLocks/>
          </p:cNvSpPr>
          <p:nvPr/>
        </p:nvSpPr>
        <p:spPr>
          <a:xfrm>
            <a:off x="1092746" y="2595014"/>
            <a:ext cx="2183018" cy="995269"/>
          </a:xfrm>
          <a:prstGeom prst="homePlate">
            <a:avLst/>
          </a:prstGeom>
          <a:solidFill>
            <a:srgbClr val="F8D5B5"/>
          </a:solidFill>
          <a:ln w="3175" cmpd="sng">
            <a:solidFill>
              <a:srgbClr val="E7BAB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668432" y="2845038"/>
            <a:ext cx="360814" cy="390696"/>
            <a:chOff x="682627" y="1415189"/>
            <a:chExt cx="360814" cy="390696"/>
          </a:xfrm>
        </p:grpSpPr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682627" y="1445071"/>
              <a:ext cx="360814" cy="36081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97568" y="1415189"/>
              <a:ext cx="313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2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339311" y="2794238"/>
            <a:ext cx="215903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/>
            <a:r>
              <a:rPr lang="en-US" sz="1600" b="1" dirty="0" smtClean="0"/>
              <a:t>Short-duration observations</a:t>
            </a:r>
            <a:endParaRPr lang="en-US" sz="1600" dirty="0"/>
          </a:p>
        </p:txBody>
      </p:sp>
      <p:sp>
        <p:nvSpPr>
          <p:cNvPr id="17" name="Content Placeholder 6"/>
          <p:cNvSpPr txBox="1">
            <a:spLocks/>
          </p:cNvSpPr>
          <p:nvPr/>
        </p:nvSpPr>
        <p:spPr>
          <a:xfrm>
            <a:off x="3603378" y="2595014"/>
            <a:ext cx="5122894" cy="193888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/>
          <a:p>
            <a:pPr marL="438912" marR="0" lvl="0" indent="-27432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noProof="0" dirty="0" smtClean="0"/>
              <a:t>Emission is </a:t>
            </a:r>
            <a:r>
              <a:rPr lang="en-US" sz="1600" dirty="0" smtClean="0"/>
              <a:t>highly beamed, modulated by the planetary rotation period</a:t>
            </a:r>
            <a:endParaRPr lang="en-US" sz="1600" noProof="0" dirty="0" smtClean="0"/>
          </a:p>
          <a:p>
            <a:pPr marL="438912" marR="0" lvl="0" indent="-27432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Need to observe planet over entire rotation period</a:t>
            </a:r>
            <a:endParaRPr kumimoji="0" lang="en-US" sz="1600" b="0" i="0" u="none" strike="noStrike" kern="1200" cap="none" spc="0" normalizeH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Wingdings"/>
            </a:endParaRPr>
          </a:p>
          <a:p>
            <a:pPr marL="438912" marR="0" lvl="0" indent="-27432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searches for </a:t>
            </a:r>
            <a:r>
              <a:rPr lang="en-US" dirty="0" err="1" smtClean="0"/>
              <a:t>exoplanetary</a:t>
            </a:r>
            <a:r>
              <a:rPr lang="en-US" dirty="0" smtClean="0"/>
              <a:t> radio emission have resulted in non-detections. Why?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2C32A-6B94-DF47-A119-1DB5BBBE59C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Pentagon 4"/>
          <p:cNvSpPr>
            <a:spLocks/>
          </p:cNvSpPr>
          <p:nvPr/>
        </p:nvSpPr>
        <p:spPr>
          <a:xfrm>
            <a:off x="1103205" y="1165385"/>
            <a:ext cx="2183018" cy="995269"/>
          </a:xfrm>
          <a:prstGeom prst="homePlate">
            <a:avLst/>
          </a:prstGeom>
          <a:solidFill>
            <a:srgbClr val="F8D5B5"/>
          </a:solidFill>
          <a:ln w="3175" cmpd="sng">
            <a:solidFill>
              <a:srgbClr val="E7BAB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39311" y="1316211"/>
            <a:ext cx="215903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/>
            <a:r>
              <a:rPr lang="en-US" sz="1600" b="1" dirty="0" smtClean="0">
                <a:solidFill>
                  <a:srgbClr val="953735"/>
                </a:solidFill>
              </a:rPr>
              <a:t>Restricted to </a:t>
            </a:r>
          </a:p>
          <a:p>
            <a:pPr indent="-457200"/>
            <a:r>
              <a:rPr lang="en-US" sz="1600" b="1" dirty="0" err="1" smtClean="0">
                <a:solidFill>
                  <a:srgbClr val="953735"/>
                </a:solidFill>
                <a:latin typeface="Symbol" charset="2"/>
                <a:cs typeface="Symbol" charset="2"/>
              </a:rPr>
              <a:t>ν</a:t>
            </a:r>
            <a:r>
              <a:rPr lang="en-US" sz="1600" b="1" dirty="0" smtClean="0">
                <a:solidFill>
                  <a:srgbClr val="953735"/>
                </a:solidFill>
              </a:rPr>
              <a:t> &gt;100 MHz</a:t>
            </a:r>
            <a:endParaRPr lang="en-US" sz="1600" dirty="0">
              <a:solidFill>
                <a:srgbClr val="953735"/>
              </a:solidFill>
            </a:endParaRPr>
          </a:p>
        </p:txBody>
      </p:sp>
      <p:sp>
        <p:nvSpPr>
          <p:cNvPr id="7" name="Content Placeholder 6"/>
          <p:cNvSpPr txBox="1">
            <a:spLocks/>
          </p:cNvSpPr>
          <p:nvPr/>
        </p:nvSpPr>
        <p:spPr>
          <a:xfrm>
            <a:off x="3603378" y="1149895"/>
            <a:ext cx="5329619" cy="241546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/>
          <a:p>
            <a:pPr marL="438912" marR="0" lvl="0" indent="-27432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Maximum frequency of ECM emission given by         </a:t>
            </a:r>
            <a:r>
              <a:rPr lang="en-US" sz="1600" i="1" dirty="0" err="1" smtClean="0">
                <a:solidFill>
                  <a:schemeClr val="accent2">
                    <a:lumMod val="75000"/>
                  </a:schemeClr>
                </a:solidFill>
              </a:rPr>
              <a:t>f</a:t>
            </a:r>
            <a:r>
              <a:rPr lang="en-US" sz="1600" baseline="-25000" dirty="0" err="1" smtClean="0">
                <a:solidFill>
                  <a:schemeClr val="accent2">
                    <a:lumMod val="75000"/>
                  </a:schemeClr>
                </a:solidFill>
              </a:rPr>
              <a:t>ce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[MHz] = 2.8 </a:t>
            </a:r>
            <a:r>
              <a:rPr lang="en-US" sz="1600" i="1" dirty="0" smtClean="0">
                <a:solidFill>
                  <a:schemeClr val="accent2">
                    <a:lumMod val="75000"/>
                  </a:schemeClr>
                </a:solidFill>
              </a:rPr>
              <a:t>B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[G]</a:t>
            </a:r>
          </a:p>
          <a:p>
            <a:pPr marL="438912" marR="0" lvl="0" indent="-27432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Jupiter DAM, this corresponds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a strict emission cut-off at ~35 MHz</a:t>
            </a:r>
            <a:endParaRPr kumimoji="0" lang="en-US" sz="1600" b="0" i="0" u="none" strike="noStrike" kern="1200" cap="none" spc="0" normalizeH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" name="Group 8"/>
          <p:cNvGrpSpPr/>
          <p:nvPr/>
        </p:nvGrpSpPr>
        <p:grpSpPr>
          <a:xfrm>
            <a:off x="678891" y="1415409"/>
            <a:ext cx="360814" cy="390696"/>
            <a:chOff x="682627" y="1415189"/>
            <a:chExt cx="360814" cy="390696"/>
          </a:xfrm>
        </p:grpSpPr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682627" y="1445071"/>
              <a:ext cx="360814" cy="36081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7568" y="1415189"/>
              <a:ext cx="313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1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2" name="Pentagon 11"/>
          <p:cNvSpPr>
            <a:spLocks/>
          </p:cNvSpPr>
          <p:nvPr/>
        </p:nvSpPr>
        <p:spPr>
          <a:xfrm>
            <a:off x="1092746" y="2595014"/>
            <a:ext cx="2183018" cy="995269"/>
          </a:xfrm>
          <a:prstGeom prst="homePlate">
            <a:avLst/>
          </a:prstGeom>
          <a:solidFill>
            <a:srgbClr val="F8D5B5"/>
          </a:solidFill>
          <a:ln w="3175" cmpd="sng">
            <a:solidFill>
              <a:srgbClr val="E7BAB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668432" y="2845038"/>
            <a:ext cx="360814" cy="390696"/>
            <a:chOff x="682627" y="1415189"/>
            <a:chExt cx="360814" cy="390696"/>
          </a:xfrm>
        </p:grpSpPr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682627" y="1445071"/>
              <a:ext cx="360814" cy="36081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97568" y="1415189"/>
              <a:ext cx="313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2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339311" y="2794238"/>
            <a:ext cx="215903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/>
            <a:r>
              <a:rPr lang="en-US" sz="1600" b="1" dirty="0" smtClean="0">
                <a:solidFill>
                  <a:srgbClr val="953735"/>
                </a:solidFill>
              </a:rPr>
              <a:t>Short-duration observations</a:t>
            </a:r>
            <a:endParaRPr lang="en-US" sz="1600" dirty="0">
              <a:solidFill>
                <a:srgbClr val="953735"/>
              </a:solidFill>
            </a:endParaRPr>
          </a:p>
        </p:txBody>
      </p:sp>
      <p:sp>
        <p:nvSpPr>
          <p:cNvPr id="17" name="Content Placeholder 6"/>
          <p:cNvSpPr txBox="1">
            <a:spLocks/>
          </p:cNvSpPr>
          <p:nvPr/>
        </p:nvSpPr>
        <p:spPr>
          <a:xfrm>
            <a:off x="3603378" y="2595014"/>
            <a:ext cx="5122894" cy="193888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/>
          <a:p>
            <a:pPr marL="438912" marR="0" lvl="0" indent="-27432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noProof="0" dirty="0" smtClean="0">
                <a:solidFill>
                  <a:srgbClr val="953735"/>
                </a:solidFill>
              </a:rPr>
              <a:t>Emission is </a:t>
            </a:r>
            <a:r>
              <a:rPr lang="en-US" sz="1600" dirty="0" smtClean="0">
                <a:solidFill>
                  <a:srgbClr val="953735"/>
                </a:solidFill>
              </a:rPr>
              <a:t>highly beamed, modulated by the planetary rotation period</a:t>
            </a:r>
            <a:endParaRPr lang="en-US" sz="1600" noProof="0" dirty="0" smtClean="0">
              <a:solidFill>
                <a:srgbClr val="953735"/>
              </a:solidFill>
            </a:endParaRPr>
          </a:p>
          <a:p>
            <a:pPr marL="438912" marR="0" lvl="0" indent="-27432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dirty="0" smtClean="0">
                <a:ln>
                  <a:noFill/>
                </a:ln>
                <a:solidFill>
                  <a:srgbClr val="95373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Need to observe planet over entire rotation period</a:t>
            </a:r>
            <a:endParaRPr kumimoji="0" lang="en-US" sz="1600" b="0" i="0" u="none" strike="noStrike" kern="1200" cap="none" spc="0" normalizeH="0" dirty="0" smtClean="0">
              <a:ln>
                <a:noFill/>
              </a:ln>
              <a:solidFill>
                <a:srgbClr val="953735"/>
              </a:solidFill>
              <a:effectLst/>
              <a:uLnTx/>
              <a:uFillTx/>
              <a:latin typeface="+mn-lt"/>
              <a:ea typeface="+mn-ea"/>
              <a:cs typeface="+mn-cs"/>
              <a:sym typeface="Wingdings"/>
            </a:endParaRPr>
          </a:p>
          <a:p>
            <a:pPr marL="438912" marR="0" lvl="0" indent="-27432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noProof="0" dirty="0" smtClean="0">
              <a:ln>
                <a:noFill/>
              </a:ln>
              <a:solidFill>
                <a:srgbClr val="953735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Pentagon 17"/>
          <p:cNvSpPr>
            <a:spLocks/>
          </p:cNvSpPr>
          <p:nvPr/>
        </p:nvSpPr>
        <p:spPr>
          <a:xfrm>
            <a:off x="1092746" y="4080914"/>
            <a:ext cx="2183018" cy="995269"/>
          </a:xfrm>
          <a:prstGeom prst="homePlate">
            <a:avLst/>
          </a:prstGeom>
          <a:solidFill>
            <a:srgbClr val="F8D5B5"/>
          </a:solidFill>
          <a:ln w="3175" cmpd="sng">
            <a:solidFill>
              <a:srgbClr val="E7BAB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8"/>
          <p:cNvGrpSpPr/>
          <p:nvPr/>
        </p:nvGrpSpPr>
        <p:grpSpPr>
          <a:xfrm>
            <a:off x="668432" y="4330938"/>
            <a:ext cx="360814" cy="390696"/>
            <a:chOff x="682627" y="1415189"/>
            <a:chExt cx="360814" cy="390696"/>
          </a:xfrm>
        </p:grpSpPr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682627" y="1445071"/>
              <a:ext cx="360814" cy="36081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97568" y="1415189"/>
              <a:ext cx="313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3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1326611" y="4191238"/>
            <a:ext cx="16578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/>
            <a:r>
              <a:rPr lang="en-US" sz="1600" b="1" dirty="0" smtClean="0"/>
              <a:t>Targeting only a few systems at a time</a:t>
            </a:r>
            <a:endParaRPr lang="en-US" sz="1600" dirty="0"/>
          </a:p>
        </p:txBody>
      </p:sp>
      <p:sp>
        <p:nvSpPr>
          <p:cNvPr id="23" name="Content Placeholder 6"/>
          <p:cNvSpPr txBox="1">
            <a:spLocks/>
          </p:cNvSpPr>
          <p:nvPr/>
        </p:nvSpPr>
        <p:spPr>
          <a:xfrm>
            <a:off x="3603378" y="4080914"/>
            <a:ext cx="5122894" cy="193888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/>
          <a:p>
            <a:pPr marL="438912" marR="0" lvl="0" indent="-27432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>
                <a:sym typeface="Wingdings"/>
              </a:rPr>
              <a:t>Not sensitive to rarer brightening events associated with CME-driven events</a:t>
            </a:r>
            <a:endParaRPr kumimoji="0" lang="en-US" sz="1600" b="0" i="0" u="none" strike="noStrike" kern="1200" cap="none" spc="0" normalizeH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Wingdings"/>
            </a:endParaRPr>
          </a:p>
          <a:p>
            <a:pPr marL="438912" marR="0" lvl="0" indent="-27432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3" name="Group 30"/>
          <p:cNvGrpSpPr/>
          <p:nvPr/>
        </p:nvGrpSpPr>
        <p:grpSpPr>
          <a:xfrm>
            <a:off x="800100" y="927100"/>
            <a:ext cx="7543800" cy="5321300"/>
            <a:chOff x="800100" y="927100"/>
            <a:chExt cx="7543800" cy="532130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/>
            <a:srcRect l="-26257" t="-12069" r="-27706" b="-22859"/>
            <a:stretch>
              <a:fillRect/>
            </a:stretch>
          </p:blipFill>
          <p:spPr>
            <a:xfrm>
              <a:off x="800100" y="927100"/>
              <a:ext cx="7543800" cy="5321300"/>
            </a:xfrm>
            <a:prstGeom prst="rect">
              <a:avLst/>
            </a:prstGeom>
            <a:solidFill>
              <a:schemeClr val="tx1">
                <a:alpha val="61000"/>
              </a:schemeClr>
            </a:solidFill>
            <a:ln w="3175">
              <a:noFill/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2085862" y="5517526"/>
              <a:ext cx="489913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Gallagher and </a:t>
              </a:r>
              <a:r>
                <a:rPr lang="en-US" sz="1400" dirty="0" err="1" smtClean="0"/>
                <a:t>D’Angelo</a:t>
              </a:r>
              <a:r>
                <a:rPr lang="en-US" sz="1400" dirty="0" smtClean="0"/>
                <a:t> 1981</a:t>
              </a:r>
              <a:endParaRPr lang="en-US" sz="1400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318000" y="4013200"/>
              <a:ext cx="2311400" cy="5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A41F1F"/>
                  </a:solidFill>
                </a:rPr>
                <a:t>1000x increase during Solar CME!</a:t>
              </a:r>
              <a:endParaRPr lang="en-US" dirty="0">
                <a:solidFill>
                  <a:srgbClr val="A41F1F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095500" y="5162034"/>
              <a:ext cx="48895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      Solar wind speed [km/</a:t>
              </a:r>
              <a:r>
                <a:rPr lang="en-US" b="1" dirty="0" err="1" smtClean="0"/>
                <a:t>s</a:t>
              </a:r>
              <a:r>
                <a:rPr lang="en-US" b="1" dirty="0" smtClean="0"/>
                <a:t>]</a:t>
              </a:r>
              <a:endParaRPr lang="en-US" b="1" dirty="0"/>
            </a:p>
          </p:txBody>
        </p:sp>
        <p:sp>
          <p:nvSpPr>
            <p:cNvPr id="28" name="TextBox 27"/>
            <p:cNvSpPr txBox="1"/>
            <p:nvPr/>
          </p:nvSpPr>
          <p:spPr>
            <a:xfrm rot="16200000">
              <a:off x="658474" y="3180834"/>
              <a:ext cx="35560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tabLst>
                  <a:tab pos="1320800" algn="l"/>
                </a:tabLst>
              </a:pPr>
              <a:r>
                <a:rPr lang="en-US" b="1" dirty="0" smtClean="0"/>
                <a:t>Power</a:t>
              </a:r>
              <a:endParaRPr lang="en-US" b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984500" y="1466334"/>
              <a:ext cx="36449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Earth’s </a:t>
              </a:r>
              <a:r>
                <a:rPr lang="en-US" b="1" dirty="0" err="1" smtClean="0"/>
                <a:t>Auroral</a:t>
              </a:r>
              <a:r>
                <a:rPr lang="en-US" b="1" dirty="0" smtClean="0"/>
                <a:t> Emission</a:t>
              </a:r>
              <a:endParaRPr lang="en-US" b="1" dirty="0"/>
            </a:p>
          </p:txBody>
        </p:sp>
        <p:sp>
          <p:nvSpPr>
            <p:cNvPr id="30" name="Right Arrow 29"/>
            <p:cNvSpPr/>
            <p:nvPr/>
          </p:nvSpPr>
          <p:spPr>
            <a:xfrm rot="17984444">
              <a:off x="5143499" y="3162303"/>
              <a:ext cx="1193800" cy="355600"/>
            </a:xfrm>
            <a:prstGeom prst="rightArrow">
              <a:avLst/>
            </a:prstGeom>
            <a:solidFill>
              <a:srgbClr val="A41F1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iessmeier+2011fig2edit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528" y="1134514"/>
            <a:ext cx="5661272" cy="49536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Wide-field, long-duration surveys at &lt;100 MHz capable of monitoring thousands of objects simultaneously are needed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55029-C2EC-0C48-9541-E7A4EA8DC7F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739900" y="5819425"/>
            <a:ext cx="20073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Grießmeier</a:t>
            </a:r>
            <a:r>
              <a:rPr lang="en-US" sz="1400" dirty="0" smtClean="0"/>
              <a:t> et al. 2011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L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VLA.thmx</Template>
  <TotalTime>3584</TotalTime>
  <Words>1168</Words>
  <Application>Microsoft Macintosh PowerPoint</Application>
  <PresentationFormat>On-screen Show (4:3)</PresentationFormat>
  <Paragraphs>213</Paragraphs>
  <Slides>25</Slides>
  <Notes>16</Notes>
  <HiddenSlides>0</HiddenSlides>
  <MMClips>2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VLA</vt:lpstr>
      <vt:lpstr>All-sky transient monitoring with the OVRO-LWA</vt:lpstr>
      <vt:lpstr>Both stellar magnetic activity, and planetary magnetic fields, are critical for defining habitability.</vt:lpstr>
      <vt:lpstr>Both stellar magnetic activity, and planetary magnetic fields, are critical for defining habitability.</vt:lpstr>
      <vt:lpstr>Both stellar magnetic activity, and planetary magnetic fields, are critical for defining habitability.</vt:lpstr>
      <vt:lpstr>The interaction between Solar wind and planetary magnetosphere is observable through auroral emission.</vt:lpstr>
      <vt:lpstr>Previous searches for exoplanetary radio emission have resulted in non-detections.</vt:lpstr>
      <vt:lpstr>Previous searches for exoplanetary radio emission have resulted in non-detections. Why?</vt:lpstr>
      <vt:lpstr>Previous searches for exoplanetary radio emission have resulted in non-detections. Why?</vt:lpstr>
      <vt:lpstr>Wide-field, long-duration surveys at &lt;100 MHz capable of monitoring thousands of objects simultaneously are needed</vt:lpstr>
      <vt:lpstr>The low frequency (&lt;100 MHz) sky is the ideal place to monitor for stellar flares and CMEs.</vt:lpstr>
      <vt:lpstr>The Owens Valley Radio Observatory  Long Wavelength Array (OVRO-LWA)</vt:lpstr>
      <vt:lpstr>The Owens Valley Radio Observatory  Long Wavelength Array (OVRO-LWA)</vt:lpstr>
      <vt:lpstr>OVRO-LWA – purpose-built to be a radio transient machine!</vt:lpstr>
      <vt:lpstr>OVRO-LWA 100-Hour Survey</vt:lpstr>
      <vt:lpstr>Slide 14</vt:lpstr>
      <vt:lpstr>Polarization calibration</vt:lpstr>
      <vt:lpstr>OVRO-LWA Polarized Beam</vt:lpstr>
      <vt:lpstr>Searching in Stokes V removes the haystack  from the needle.</vt:lpstr>
      <vt:lpstr>Polarization calibration</vt:lpstr>
      <vt:lpstr>The Owens Valley Radio Observatory  Long Wavelength Array (OVRO-LWA)</vt:lpstr>
      <vt:lpstr>Survey with the full, Stage III array will use simultaneous radio and optical observations.</vt:lpstr>
      <vt:lpstr>Binary neutron star mergers</vt:lpstr>
      <vt:lpstr>Low frequency counterparts to high-energy and  aLIGO triggers</vt:lpstr>
      <vt:lpstr>Slide 23</vt:lpstr>
      <vt:lpstr>Summary</vt:lpstr>
    </vt:vector>
  </TitlesOfParts>
  <Manager/>
  <Company>University of California, Berkeley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Marin Anderson</dc:creator>
  <cp:keywords/>
  <dc:description/>
  <cp:lastModifiedBy>Marin Anderson</cp:lastModifiedBy>
  <cp:revision>69</cp:revision>
  <dcterms:created xsi:type="dcterms:W3CDTF">2016-12-21T23:12:21Z</dcterms:created>
  <dcterms:modified xsi:type="dcterms:W3CDTF">2016-12-21T23:16:35Z</dcterms:modified>
  <cp:category/>
</cp:coreProperties>
</file>