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69" r:id="rId3"/>
    <p:sldId id="327" r:id="rId4"/>
    <p:sldId id="331" r:id="rId5"/>
    <p:sldId id="337" r:id="rId6"/>
    <p:sldId id="339" r:id="rId7"/>
    <p:sldId id="348" r:id="rId8"/>
    <p:sldId id="349" r:id="rId9"/>
    <p:sldId id="390" r:id="rId10"/>
    <p:sldId id="350" r:id="rId11"/>
    <p:sldId id="393" r:id="rId12"/>
    <p:sldId id="352" r:id="rId13"/>
    <p:sldId id="401" r:id="rId14"/>
    <p:sldId id="391" r:id="rId15"/>
    <p:sldId id="361" r:id="rId16"/>
    <p:sldId id="400" r:id="rId17"/>
    <p:sldId id="396" r:id="rId18"/>
    <p:sldId id="392" r:id="rId19"/>
    <p:sldId id="395" r:id="rId20"/>
    <p:sldId id="394" r:id="rId21"/>
    <p:sldId id="300" r:id="rId22"/>
    <p:sldId id="372" r:id="rId23"/>
    <p:sldId id="373" r:id="rId24"/>
    <p:sldId id="383" r:id="rId25"/>
    <p:sldId id="402" r:id="rId26"/>
    <p:sldId id="403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2" autoAdjust="0"/>
    <p:restoredTop sz="94648" autoAdjust="0"/>
  </p:normalViewPr>
  <p:slideViewPr>
    <p:cSldViewPr snapToGrid="0" snapToObjects="1">
      <p:cViewPr varScale="1">
        <p:scale>
          <a:sx n="98" d="100"/>
          <a:sy n="98" d="100"/>
        </p:scale>
        <p:origin x="-100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9A0A8-F858-C84B-A752-8B38B6F76A98}" type="datetimeFigureOut">
              <a:rPr lang="en-US" smtClean="0"/>
              <a:t>08/12/16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43E3A-7EF4-3D44-8E80-82A082BE1C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5891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EB6D97-DFCA-8A43-A309-7BA9CD2665D3}" type="datetimeFigureOut">
              <a:rPr lang="en-US" smtClean="0"/>
              <a:t>08/12/16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60086-F163-8740-BA0F-F22DFCA595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4221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Relationship Id="rId3" Type="http://schemas.openxmlformats.org/officeDocument/2006/relationships/hyperlink" Target="https://en.wikipedia.org/wiki/Radio_waves" TargetMode="Externa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Highlights from MWA and LOFAR</a:t>
            </a:r>
          </a:p>
          <a:p>
            <a:r>
              <a:rPr lang="en-GB" dirty="0" smtClean="0"/>
              <a:t>See also talks by Martin Bell and Christine Lynch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60086-F163-8740-BA0F-F22DFCA595D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0798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Once </a:t>
            </a:r>
            <a:r>
              <a:rPr lang="en-GB" dirty="0"/>
              <a:t>we find an event, we want to identify what it is. But AARTFAAC has poor spatial res (1 </a:t>
            </a:r>
            <a:r>
              <a:rPr lang="en-GB" dirty="0" err="1"/>
              <a:t>deg</a:t>
            </a:r>
            <a:r>
              <a:rPr lang="en-GB" dirty="0"/>
              <a:t>) and sensitivity, so not ideal instrument for monitoring.</a:t>
            </a:r>
          </a:p>
          <a:p>
            <a:r>
              <a:rPr lang="en-GB" dirty="0"/>
              <a:t>But is imbedded in LOFAR! So we will rapidly trigger full LOFAR observations to monitor the position. I am leading the development and commissioning of this mode with the Radio Observatory at ASTRON.</a:t>
            </a:r>
          </a:p>
          <a:p>
            <a:r>
              <a:rPr lang="en-GB" dirty="0"/>
              <a:t>These observations will be used to obtain lightcurves, positions that are orders of magnitude better that can be used for follow-up and spectra</a:t>
            </a:r>
          </a:p>
          <a:p>
            <a:r>
              <a:rPr lang="en-GB" dirty="0"/>
              <a:t>With the follow-up we will be able to identify/constrain the source.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C65FCB-9EC9-9640-9622-FAF3403FCD0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4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Poor localisations – can use temporal coincidence</a:t>
            </a:r>
            <a:r>
              <a:rPr lang="en-GB" baseline="0" dirty="0" smtClean="0"/>
              <a:t> in field alongside extremely low transient rates at these frequencies.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60086-F163-8740-BA0F-F22DFCA595D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484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60086-F163-8740-BA0F-F22DFCA595D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665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TB &lt;</a:t>
            </a:r>
            <a:r>
              <a:rPr lang="en-GB" baseline="0" dirty="0" smtClean="0"/>
              <a:t> 10^12 synchrotron emitters, timescales months to years at low frequencies. We’re looking but this is not our target parameter space – we’re after the relatively unexplored region between high time res and synchrotron.</a:t>
            </a:r>
          </a:p>
          <a:p>
            <a:r>
              <a:rPr lang="en-GB" baseline="0" dirty="0" smtClean="0"/>
              <a:t>GCRT – 1745 : 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detected five bursts of 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radio waves about 1 meter in wavelength (frequency 330 MHz) during a seven-hour period from September 30 to October 1, 2002. The five bursts were of equal brightness, with each lasting about 10 minutes, and occurring every 77 minutes.</a:t>
            </a:r>
            <a:r>
              <a:rPr lang="en-GB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[2]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60086-F163-8740-BA0F-F22DFCA595D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962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Prior to 2014, transients at low radio frequencies were relatively unconstrained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New facilities have opened up this parameter space with orders of magnitude increase in sensitivity and short snapshot capabilities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But wait…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60086-F163-8740-BA0F-F22DFCA595D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299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What we know:</a:t>
            </a:r>
          </a:p>
          <a:p>
            <a:pPr marL="171450" indent="-171450">
              <a:buFontTx/>
              <a:buChar char="-"/>
            </a:pPr>
            <a:r>
              <a:rPr lang="en-GB" dirty="0" smtClean="0"/>
              <a:t>Likely a coherent emitting source</a:t>
            </a:r>
            <a:r>
              <a:rPr lang="en-GB" baseline="0" dirty="0" smtClean="0"/>
              <a:t> </a:t>
            </a:r>
            <a:r>
              <a:rPr lang="en-GB" dirty="0" smtClean="0"/>
              <a:t>or very nearby</a:t>
            </a:r>
          </a:p>
          <a:p>
            <a:pPr marL="171450" indent="-171450">
              <a:buFontTx/>
              <a:buChar char="-"/>
            </a:pPr>
            <a:r>
              <a:rPr lang="en-GB" dirty="0" smtClean="0"/>
              <a:t>No variable source or potentially variable source (e.g. M star) in optical follow</a:t>
            </a:r>
            <a:r>
              <a:rPr lang="en-GB" baseline="0" dirty="0" smtClean="0"/>
              <a:t>-up of error box</a:t>
            </a:r>
          </a:p>
          <a:p>
            <a:pPr marL="171450" indent="-171450">
              <a:buFontTx/>
              <a:buChar char="-"/>
            </a:pPr>
            <a:r>
              <a:rPr lang="en-GB" baseline="0" dirty="0" smtClean="0"/>
              <a:t>Incoherent origin </a:t>
            </a:r>
            <a:r>
              <a:rPr lang="mr-IN" baseline="0" dirty="0" smtClean="0"/>
              <a:t>–</a:t>
            </a:r>
            <a:r>
              <a:rPr lang="en-GB" baseline="0" dirty="0" smtClean="0"/>
              <a:t> not inconsistent with a flare star but emission is too long in duration and unusual that no other bursts seen and non-detection in optical would mean it is </a:t>
            </a:r>
            <a:r>
              <a:rPr lang="en-GB" baseline="0" dirty="0" err="1" smtClean="0"/>
              <a:t>eiither</a:t>
            </a:r>
            <a:r>
              <a:rPr lang="en-GB" baseline="0" dirty="0" smtClean="0"/>
              <a:t> too luminous in radio or the star would have to be </a:t>
            </a:r>
            <a:r>
              <a:rPr lang="en-GB" baseline="0" dirty="0" err="1" smtClean="0"/>
              <a:t>substellar</a:t>
            </a:r>
            <a:endParaRPr lang="en-GB" baseline="0" dirty="0" smtClean="0"/>
          </a:p>
          <a:p>
            <a:pPr marL="171450" indent="-171450">
              <a:buFontTx/>
              <a:buChar char="-"/>
            </a:pPr>
            <a:r>
              <a:rPr lang="en-GB" baseline="0" dirty="0" smtClean="0"/>
              <a:t>Coherent origin </a:t>
            </a:r>
            <a:r>
              <a:rPr lang="mr-IN" baseline="0" dirty="0" smtClean="0"/>
              <a:t>–</a:t>
            </a:r>
            <a:r>
              <a:rPr lang="en-GB" baseline="0" dirty="0" smtClean="0"/>
              <a:t> too luminous and long for a single FRB, though could be a bunch of FRBs combined</a:t>
            </a:r>
          </a:p>
          <a:p>
            <a:pPr marL="171450" indent="-171450">
              <a:buFontTx/>
              <a:buChar char="-"/>
            </a:pP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60086-F163-8740-BA0F-F22DFCA595D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100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Adam’s transient similar</a:t>
            </a:r>
            <a:r>
              <a:rPr lang="en-GB" baseline="0" dirty="0" smtClean="0"/>
              <a:t> to GCRT 1745, both several minutes, both low frequency, both steep spectra. GCRT thought to be Galactic. But Adam’s is much lower frequency.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60086-F163-8740-BA0F-F22DFCA595D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089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Non detection of Stewart et</a:t>
            </a:r>
            <a:r>
              <a:rPr lang="en-GB" baseline="0" dirty="0" smtClean="0"/>
              <a:t> al. transients so spectral slope must be very steep (&gt;-3)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60086-F163-8740-BA0F-F22DFCA595D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426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Movie</a:t>
            </a:r>
            <a:r>
              <a:rPr lang="en-GB" baseline="0" dirty="0" smtClean="0"/>
              <a:t> is 16 </a:t>
            </a:r>
            <a:r>
              <a:rPr lang="en-GB" baseline="0" dirty="0" err="1" smtClean="0"/>
              <a:t>subbands</a:t>
            </a:r>
            <a:r>
              <a:rPr lang="en-GB" baseline="0" dirty="0" smtClean="0"/>
              <a:t> integrated and 1 second time resolution, RMS is a few </a:t>
            </a:r>
            <a:r>
              <a:rPr lang="en-GB" baseline="0" dirty="0" err="1" smtClean="0"/>
              <a:t>Jy</a:t>
            </a:r>
            <a:r>
              <a:rPr lang="en-GB" baseline="0" dirty="0" smtClean="0"/>
              <a:t>.</a:t>
            </a:r>
          </a:p>
          <a:p>
            <a:r>
              <a:rPr lang="en-GB" baseline="0" dirty="0" smtClean="0"/>
              <a:t>Could do image plane de-dispersion</a:t>
            </a:r>
            <a:endParaRPr lang="en-GB" dirty="0" smtClean="0"/>
          </a:p>
          <a:p>
            <a:r>
              <a:rPr lang="en-GB" dirty="0" smtClean="0"/>
              <a:t>AARTFAAC 6, but upgrading soon to include 6 more LOFAR stations</a:t>
            </a:r>
            <a:r>
              <a:rPr lang="en-GB" baseline="0" dirty="0" smtClean="0"/>
              <a:t> – improving sensitivity by factor of 2 and significantly improving positions</a:t>
            </a:r>
          </a:p>
          <a:p>
            <a:r>
              <a:rPr lang="en-GB" baseline="0" dirty="0" smtClean="0"/>
              <a:t>12 hour AARTFAAC dataset that we are currently processing – this movie is made by selecting 1 image every minute </a:t>
            </a:r>
          </a:p>
          <a:p>
            <a:r>
              <a:rPr lang="en-GB" baseline="0" dirty="0" smtClean="0"/>
              <a:t>Flux calibrated and primary beam corrected images</a:t>
            </a:r>
          </a:p>
          <a:p>
            <a:r>
              <a:rPr lang="en-GB" baseline="0" dirty="0" smtClean="0"/>
              <a:t>Galactic plane</a:t>
            </a:r>
          </a:p>
          <a:p>
            <a:r>
              <a:rPr lang="en-GB" baseline="0" dirty="0" smtClean="0"/>
              <a:t>With uncertain rate from Stewart et al. transient, we expect 1-3 per day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60086-F163-8740-BA0F-F22DFCA595D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548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  <a:p>
            <a:r>
              <a:rPr lang="en-GB" dirty="0" smtClean="0"/>
              <a:t>Next survey (</a:t>
            </a:r>
            <a:r>
              <a:rPr lang="en-GB" dirty="0" err="1" smtClean="0"/>
              <a:t>Kuiack</a:t>
            </a:r>
            <a:r>
              <a:rPr lang="en-GB" dirty="0" smtClean="0"/>
              <a:t> et al. in prep) 72 hours and 16 </a:t>
            </a:r>
            <a:r>
              <a:rPr lang="en-GB" dirty="0" err="1" smtClean="0"/>
              <a:t>subbands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860086-F163-8740-BA0F-F22DFCA595D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426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908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026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67954"/>
            <a:ext cx="2057400" cy="6115467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81322"/>
            <a:ext cx="6019800" cy="6102099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01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403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213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70263"/>
            <a:ext cx="4038600" cy="499310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263"/>
            <a:ext cx="4038600" cy="499310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24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81381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27828"/>
            <a:ext cx="4040188" cy="432217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81381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27828"/>
            <a:ext cx="4041775" cy="43221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1692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4289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0470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09031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92826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4717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0683" y="4800600"/>
            <a:ext cx="6088899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30683" y="160901"/>
            <a:ext cx="6088899" cy="45666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0683" y="5367338"/>
            <a:ext cx="6088899" cy="9960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32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748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0368"/>
            <a:ext cx="8229600" cy="49730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9003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09/12/16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003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Antonia Rowlinson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003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A8EBF-BA14-1E42-AE61-E1FBA29ABC29}" type="slidenum">
              <a:rPr lang="en-GB" smtClean="0"/>
              <a:pPr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476993"/>
            <a:ext cx="9144000" cy="1336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7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docs.transientskp.org" TargetMode="External"/><Relationship Id="rId4" Type="http://schemas.openxmlformats.org/officeDocument/2006/relationships/hyperlink" Target="https://github.com/transientskp/tkp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resentation_image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" y="-427908"/>
            <a:ext cx="9144000" cy="59660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FFFF"/>
                </a:solidFill>
              </a:rPr>
              <a:t>Searching for Transient Sources at Low Radio Frequencies</a:t>
            </a:r>
            <a:endParaRPr lang="en-GB" b="1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Antonia Rowlinson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9</a:t>
            </a:r>
            <a:r>
              <a:rPr lang="en-GB" sz="2400" baseline="30000" dirty="0" smtClean="0">
                <a:solidFill>
                  <a:schemeClr val="bg1"/>
                </a:solidFill>
              </a:rPr>
              <a:t>th</a:t>
            </a:r>
            <a:r>
              <a:rPr lang="en-GB" sz="2400" dirty="0" smtClean="0">
                <a:solidFill>
                  <a:schemeClr val="bg1"/>
                </a:solidFill>
              </a:rPr>
              <a:t> December 2016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4" name="Picture 3" descr="api_logo_big_bl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4768"/>
            <a:ext cx="899078" cy="766357"/>
          </a:xfrm>
          <a:prstGeom prst="rect">
            <a:avLst/>
          </a:prstGeom>
        </p:spPr>
      </p:pic>
      <p:pic>
        <p:nvPicPr>
          <p:cNvPr id="5" name="Picture 4" descr="uva®merken_N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78" y="5801039"/>
            <a:ext cx="3324620" cy="558044"/>
          </a:xfrm>
          <a:prstGeom prst="rect">
            <a:avLst/>
          </a:prstGeom>
        </p:spPr>
      </p:pic>
      <p:pic>
        <p:nvPicPr>
          <p:cNvPr id="6" name="Picture 5" descr="logo_lofa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1" y="5626066"/>
            <a:ext cx="1409875" cy="733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3525" y="5801039"/>
            <a:ext cx="1342189" cy="4876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81395" y="5790183"/>
            <a:ext cx="2374438" cy="67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52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78" y="87486"/>
            <a:ext cx="8761442" cy="1143000"/>
          </a:xfrm>
        </p:spPr>
        <p:txBody>
          <a:bodyPr/>
          <a:lstStyle/>
          <a:p>
            <a:r>
              <a:rPr lang="en-GB" dirty="0" smtClean="0"/>
              <a:t>MWA c</a:t>
            </a:r>
            <a:r>
              <a:rPr lang="en-GB" dirty="0" smtClean="0"/>
              <a:t>ommensal transient </a:t>
            </a:r>
            <a:r>
              <a:rPr lang="en-GB" dirty="0" smtClean="0"/>
              <a:t>searches</a:t>
            </a:r>
            <a:endParaRPr lang="en-GB" sz="32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274200" y="1229308"/>
            <a:ext cx="3412599" cy="4793715"/>
          </a:xfrm>
        </p:spPr>
        <p:txBody>
          <a:bodyPr/>
          <a:lstStyle/>
          <a:p>
            <a:r>
              <a:rPr lang="en-GB" dirty="0" err="1" smtClean="0"/>
              <a:t>EoR</a:t>
            </a:r>
            <a:r>
              <a:rPr lang="en-GB" dirty="0" smtClean="0"/>
              <a:t> Observations </a:t>
            </a:r>
            <a:r>
              <a:rPr lang="en-GB" dirty="0" smtClean="0"/>
              <a:t>(EoR0 field)</a:t>
            </a:r>
          </a:p>
          <a:p>
            <a:r>
              <a:rPr lang="en-GB" dirty="0" smtClean="0"/>
              <a:t>28 second images targeting a wide range of timescales (30 seconds to 1 year)</a:t>
            </a:r>
          </a:p>
          <a:p>
            <a:r>
              <a:rPr lang="en-GB" dirty="0" smtClean="0"/>
              <a:t>Processed with </a:t>
            </a:r>
            <a:r>
              <a:rPr lang="en-GB" dirty="0" err="1" smtClean="0"/>
              <a:t>TraP</a:t>
            </a:r>
            <a:endParaRPr lang="en-GB" dirty="0" smtClean="0"/>
          </a:p>
          <a:p>
            <a:r>
              <a:rPr lang="en-GB" dirty="0" smtClean="0"/>
              <a:t>No transients detected using comparison to deep median image</a:t>
            </a:r>
          </a:p>
          <a:p>
            <a:r>
              <a:rPr lang="en-GB" dirty="0" smtClean="0"/>
              <a:t>No sources with &gt;20% variability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pic>
        <p:nvPicPr>
          <p:cNvPr id="6" name="Picture 5" descr="deepIm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7" y="1230486"/>
            <a:ext cx="5084946" cy="47925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0078" y="6033976"/>
            <a:ext cx="5413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</a:t>
            </a:r>
            <a:r>
              <a:rPr lang="en-GB" dirty="0" smtClean="0"/>
              <a:t>edian image of the surveyed field, ~5000 sources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51041" y="6020595"/>
            <a:ext cx="2335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Rowlinson et al. (2016)</a:t>
            </a:r>
            <a:endParaRPr lang="en-GB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650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GLEAM-TGSS Transient Search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11</a:t>
            </a:fld>
            <a:endParaRPr lang="en-GB"/>
          </a:p>
        </p:txBody>
      </p:sp>
      <p:pic>
        <p:nvPicPr>
          <p:cNvPr id="8" name="Picture 7" descr="tgssJ1833_radi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954" y="2988187"/>
            <a:ext cx="6718300" cy="3416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77479" y="6035155"/>
            <a:ext cx="2109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Murphy et al. (</a:t>
            </a:r>
            <a:r>
              <a:rPr lang="en-GB" dirty="0" smtClean="0"/>
              <a:t>2017)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200" y="1410368"/>
            <a:ext cx="8229600" cy="1682117"/>
          </a:xfrm>
        </p:spPr>
        <p:txBody>
          <a:bodyPr/>
          <a:lstStyle/>
          <a:p>
            <a:r>
              <a:rPr lang="en-GB" dirty="0" smtClean="0"/>
              <a:t>Comparison of GLEAM (Hurley-Walker et al. 2017) to TGSS (</a:t>
            </a:r>
            <a:r>
              <a:rPr lang="en-GB" dirty="0" err="1" smtClean="0"/>
              <a:t>Intema</a:t>
            </a:r>
            <a:r>
              <a:rPr lang="en-GB" dirty="0" smtClean="0"/>
              <a:t> et al. 2016) at 150 MHz</a:t>
            </a:r>
          </a:p>
          <a:p>
            <a:r>
              <a:rPr lang="en-GB" dirty="0" smtClean="0"/>
              <a:t>304 </a:t>
            </a:r>
            <a:r>
              <a:rPr lang="en-GB" dirty="0" err="1" smtClean="0"/>
              <a:t>mJy</a:t>
            </a:r>
            <a:r>
              <a:rPr lang="en-GB" dirty="0" smtClean="0"/>
              <a:t> candidate detected in TGSS but not in GLEAM, archival data or dedicated follow-up</a:t>
            </a:r>
          </a:p>
        </p:txBody>
      </p:sp>
    </p:spTree>
    <p:extLst>
      <p:ext uri="{BB962C8B-B14F-4D97-AF65-F5344CB8AC3E}">
        <p14:creationId xmlns:p14="http://schemas.microsoft.com/office/powerpoint/2010/main" val="247872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Progress 2014 - now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577479" y="6035155"/>
            <a:ext cx="2109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Murphy et al. (</a:t>
            </a:r>
            <a:r>
              <a:rPr lang="en-GB" dirty="0" smtClean="0"/>
              <a:t>2017)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12</a:t>
            </a:fld>
            <a:endParaRPr lang="en-GB"/>
          </a:p>
        </p:txBody>
      </p:sp>
      <p:pic>
        <p:nvPicPr>
          <p:cNvPr id="5" name="Picture 4" descr="rat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986807"/>
            <a:ext cx="10070778" cy="503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93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Advances in interpreting limits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13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720761" y="6035155"/>
            <a:ext cx="2966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Carbone et </a:t>
            </a:r>
            <a:r>
              <a:rPr lang="en-GB" dirty="0" smtClean="0"/>
              <a:t>al. (</a:t>
            </a:r>
            <a:r>
              <a:rPr lang="en-GB" dirty="0" smtClean="0"/>
              <a:t>2016a, 2016b)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78" y="3666081"/>
            <a:ext cx="3601378" cy="27384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78" y="997241"/>
            <a:ext cx="3601378" cy="27455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055" y="1816953"/>
            <a:ext cx="5223784" cy="369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715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All-Sky Monitoring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Very rapid timescales (~seconds)</a:t>
            </a:r>
          </a:p>
          <a:p>
            <a:pPr lvl="1"/>
            <a:r>
              <a:rPr lang="en-GB" dirty="0" smtClean="0"/>
              <a:t>Technological challenge to image and process in real-</a:t>
            </a:r>
            <a:r>
              <a:rPr lang="en-GB" dirty="0" smtClean="0"/>
              <a:t>time</a:t>
            </a:r>
            <a:endParaRPr lang="en-GB" dirty="0" smtClean="0"/>
          </a:p>
          <a:p>
            <a:pPr lvl="1"/>
            <a:endParaRPr lang="en-GB" dirty="0" smtClean="0"/>
          </a:p>
          <a:p>
            <a:r>
              <a:rPr lang="en-GB" dirty="0" smtClean="0"/>
              <a:t>Targeting rare, bright and coherent transient sources</a:t>
            </a:r>
          </a:p>
          <a:p>
            <a:endParaRPr lang="en-GB" dirty="0" smtClean="0"/>
          </a:p>
          <a:p>
            <a:r>
              <a:rPr lang="en-GB" dirty="0" smtClean="0"/>
              <a:t>Pioneering instruments are LWA-OVRO (see </a:t>
            </a:r>
            <a:r>
              <a:rPr lang="en-GB" dirty="0" smtClean="0"/>
              <a:t>talks by Greg </a:t>
            </a:r>
            <a:r>
              <a:rPr lang="en-GB" dirty="0" err="1" smtClean="0"/>
              <a:t>Hallinan</a:t>
            </a:r>
            <a:r>
              <a:rPr lang="en-GB" dirty="0"/>
              <a:t> </a:t>
            </a:r>
            <a:r>
              <a:rPr lang="en-GB" dirty="0" smtClean="0"/>
              <a:t>&amp; </a:t>
            </a:r>
            <a:r>
              <a:rPr lang="en-GB" dirty="0" smtClean="0"/>
              <a:t>Marin </a:t>
            </a:r>
            <a:r>
              <a:rPr lang="en-GB" dirty="0" smtClean="0"/>
              <a:t>Anderson) </a:t>
            </a:r>
            <a:r>
              <a:rPr lang="en-GB" dirty="0" smtClean="0"/>
              <a:t>and AARTFAAC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9776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5hr_16sbintegrat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42789" y="1035431"/>
            <a:ext cx="6434431" cy="48258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38"/>
            <a:ext cx="8229600" cy="1143000"/>
          </a:xfrm>
        </p:spPr>
        <p:txBody>
          <a:bodyPr/>
          <a:lstStyle/>
          <a:p>
            <a:r>
              <a:rPr lang="en-GB" dirty="0" smtClean="0"/>
              <a:t>AARTFAAC</a:t>
            </a:r>
            <a:br>
              <a:rPr lang="en-GB" dirty="0" smtClean="0"/>
            </a:br>
            <a:r>
              <a:rPr lang="en-GB" sz="2400" dirty="0" smtClean="0"/>
              <a:t>Amsterdam-ASTRON Radio Transients Facility &amp; Analysis Centre</a:t>
            </a:r>
            <a:endParaRPr lang="en-GB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825530" y="6035155"/>
            <a:ext cx="2021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Credit: Mark </a:t>
            </a:r>
            <a:r>
              <a:rPr lang="en-GB" dirty="0" err="1" smtClean="0"/>
              <a:t>Kuiack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12911" y="6035155"/>
            <a:ext cx="2573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Prasad et al. (2014, 2016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15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r="52587"/>
          <a:stretch/>
        </p:blipFill>
        <p:spPr>
          <a:xfrm>
            <a:off x="134239" y="1102232"/>
            <a:ext cx="3631393" cy="482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3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1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200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AARTFAAC </a:t>
            </a:r>
            <a:r>
              <a:rPr lang="mr-IN" sz="3600" dirty="0" smtClean="0"/>
              <a:t>–</a:t>
            </a:r>
            <a:r>
              <a:rPr lang="en-GB" sz="3600" dirty="0" smtClean="0"/>
              <a:t> real time monitoring</a:t>
            </a:r>
            <a:endParaRPr lang="en-GB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16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4268" y="1043541"/>
            <a:ext cx="2942532" cy="2735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3335" y="1043540"/>
            <a:ext cx="2732730" cy="24091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740" y="3779217"/>
            <a:ext cx="3034147" cy="2537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41" y="3452716"/>
            <a:ext cx="4583187" cy="28753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992" y="1043541"/>
            <a:ext cx="2409175" cy="240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3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AARTFAAC </a:t>
            </a:r>
            <a:r>
              <a:rPr lang="mr-IN" dirty="0" smtClean="0"/>
              <a:t>–</a:t>
            </a:r>
            <a:r>
              <a:rPr lang="en-GB" dirty="0" smtClean="0"/>
              <a:t> </a:t>
            </a:r>
            <a:r>
              <a:rPr lang="en-GB" sz="3600" dirty="0" smtClean="0"/>
              <a:t>commissioning phase</a:t>
            </a:r>
            <a:endParaRPr lang="en-GB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4211052"/>
            <a:ext cx="8229600" cy="2172369"/>
          </a:xfrm>
        </p:spPr>
        <p:txBody>
          <a:bodyPr/>
          <a:lstStyle/>
          <a:p>
            <a:r>
              <a:rPr lang="en-GB" dirty="0" smtClean="0"/>
              <a:t>Data now being obtained with all LOFAR LBA observations</a:t>
            </a:r>
          </a:p>
          <a:p>
            <a:r>
              <a:rPr lang="en-GB" dirty="0" smtClean="0"/>
              <a:t>M</a:t>
            </a:r>
            <a:r>
              <a:rPr lang="en-GB" dirty="0" smtClean="0"/>
              <a:t>onitoring system and Live TV website nearing completion</a:t>
            </a:r>
            <a:endParaRPr lang="en-GB" dirty="0" smtClean="0"/>
          </a:p>
          <a:p>
            <a:r>
              <a:rPr lang="en-GB" dirty="0" smtClean="0"/>
              <a:t>Real-time i</a:t>
            </a:r>
            <a:r>
              <a:rPr lang="en-GB" dirty="0" smtClean="0"/>
              <a:t>nterface </a:t>
            </a:r>
            <a:r>
              <a:rPr lang="en-GB" dirty="0" smtClean="0"/>
              <a:t>to </a:t>
            </a:r>
            <a:r>
              <a:rPr lang="en-GB" dirty="0" err="1" smtClean="0"/>
              <a:t>TraP</a:t>
            </a:r>
            <a:r>
              <a:rPr lang="en-GB" dirty="0" smtClean="0"/>
              <a:t> implemented and in testing phase</a:t>
            </a:r>
          </a:p>
          <a:p>
            <a:r>
              <a:rPr lang="en-GB" dirty="0" smtClean="0"/>
              <a:t>Improved flux calibration method to be implemented soon</a:t>
            </a:r>
          </a:p>
          <a:p>
            <a:r>
              <a:rPr lang="en-GB" dirty="0" err="1" smtClean="0"/>
              <a:t>TraP</a:t>
            </a:r>
            <a:r>
              <a:rPr lang="en-GB" dirty="0" smtClean="0"/>
              <a:t> d</a:t>
            </a:r>
            <a:r>
              <a:rPr lang="en-GB" dirty="0" smtClean="0"/>
              <a:t>atabase querying methods being finalised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17</a:t>
            </a:fld>
            <a:endParaRPr lang="en-GB"/>
          </a:p>
        </p:txBody>
      </p:sp>
      <p:pic>
        <p:nvPicPr>
          <p:cNvPr id="7" name="Picture 6" descr="16SB_flux6_hemi_300dpi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4" t="4984" r="3249" b="41450"/>
          <a:stretch/>
        </p:blipFill>
        <p:spPr>
          <a:xfrm>
            <a:off x="-53469" y="1324062"/>
            <a:ext cx="9277206" cy="28201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947" y="1230486"/>
            <a:ext cx="2808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Whole </a:t>
            </a:r>
            <a:r>
              <a:rPr lang="en-GB" dirty="0"/>
              <a:t>s</a:t>
            </a:r>
            <a:r>
              <a:rPr lang="en-GB" dirty="0" smtClean="0"/>
              <a:t>ky integrated image</a:t>
            </a:r>
          </a:p>
          <a:p>
            <a:r>
              <a:rPr lang="en-GB" dirty="0" smtClean="0"/>
              <a:t>Credit</a:t>
            </a:r>
            <a:r>
              <a:rPr lang="en-GB" dirty="0" smtClean="0"/>
              <a:t>: Mark </a:t>
            </a:r>
            <a:r>
              <a:rPr lang="en-GB" dirty="0" err="1" smtClean="0"/>
              <a:t>Kuiack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4195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Progress 2014 </a:t>
            </a:r>
            <a:r>
              <a:rPr lang="en-GB" dirty="0" smtClean="0"/>
              <a:t>- now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6441662" y="6035155"/>
            <a:ext cx="2245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Cendes</a:t>
            </a:r>
            <a:r>
              <a:rPr lang="en-GB" dirty="0" smtClean="0"/>
              <a:t> et al. (in prep)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18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0" y="1045305"/>
            <a:ext cx="9866924" cy="49334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53748" y="1439569"/>
            <a:ext cx="1165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~4 hours</a:t>
            </a:r>
          </a:p>
          <a:p>
            <a:r>
              <a:rPr lang="en-GB" dirty="0" smtClean="0"/>
              <a:t>1 </a:t>
            </a:r>
            <a:r>
              <a:rPr lang="en-GB" dirty="0" err="1" smtClean="0"/>
              <a:t>subband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218322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 descr="LOFAR international stations on map Europ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50" r="-5450"/>
          <a:stretch>
            <a:fillRect/>
          </a:stretch>
        </p:blipFill>
        <p:spPr>
          <a:xfrm>
            <a:off x="-138585" y="3652633"/>
            <a:ext cx="4254405" cy="2290967"/>
          </a:xfrm>
        </p:spPr>
      </p:pic>
      <p:pic>
        <p:nvPicPr>
          <p:cNvPr id="5" name="Picture Placeholder 12" descr="lofar_2010-05-23_6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01" b="15801"/>
          <a:stretch>
            <a:fillRect/>
          </a:stretch>
        </p:blipFill>
        <p:spPr>
          <a:xfrm>
            <a:off x="91647" y="153016"/>
            <a:ext cx="3860508" cy="19805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04655" y="3427657"/>
            <a:ext cx="1905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Constrain properties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63997" y="2322895"/>
            <a:ext cx="1623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Identify source</a:t>
            </a:r>
            <a:endParaRPr lang="en-GB" sz="24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142067" y="2142865"/>
            <a:ext cx="891476" cy="1509768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853353" y="4394200"/>
            <a:ext cx="1532644" cy="838200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7774" y="4258654"/>
            <a:ext cx="3758002" cy="20203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8576" y="3153892"/>
            <a:ext cx="1727200" cy="17145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3805" y="153016"/>
            <a:ext cx="3791971" cy="2132984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 flipH="1" flipV="1">
            <a:off x="6243911" y="2286000"/>
            <a:ext cx="1172889" cy="1620408"/>
          </a:xfrm>
          <a:prstGeom prst="straightConnector1">
            <a:avLst/>
          </a:prstGeom>
          <a:ln w="76200" cmpd="sng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85347" y="2574161"/>
            <a:ext cx="24314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Trigger</a:t>
            </a:r>
          </a:p>
          <a:p>
            <a:r>
              <a:rPr lang="en-GB" sz="2400" dirty="0" smtClean="0"/>
              <a:t>observations</a:t>
            </a:r>
            <a:endParaRPr lang="en-GB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3952155" y="326261"/>
            <a:ext cx="1433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Find</a:t>
            </a:r>
          </a:p>
          <a:p>
            <a:r>
              <a:rPr lang="en-GB" sz="2400" dirty="0" smtClean="0"/>
              <a:t>transient</a:t>
            </a:r>
            <a:endParaRPr lang="en-GB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881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Thanks to…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927649"/>
            <a:ext cx="4040188" cy="639762"/>
          </a:xfrm>
        </p:spPr>
        <p:txBody>
          <a:bodyPr/>
          <a:lstStyle/>
          <a:p>
            <a:r>
              <a:rPr lang="en-GB" dirty="0" smtClean="0"/>
              <a:t>LOFAR Transients Team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1484575"/>
            <a:ext cx="4040188" cy="3951288"/>
          </a:xfrm>
        </p:spPr>
        <p:txBody>
          <a:bodyPr/>
          <a:lstStyle/>
          <a:p>
            <a:r>
              <a:rPr lang="en-GB" sz="1800" dirty="0" smtClean="0"/>
              <a:t>Jess Broderick (ASTRON)</a:t>
            </a:r>
          </a:p>
          <a:p>
            <a:r>
              <a:rPr lang="en-GB" sz="1800" dirty="0"/>
              <a:t>Dario Carbone (</a:t>
            </a:r>
            <a:r>
              <a:rPr lang="en-GB" sz="1800" dirty="0" err="1"/>
              <a:t>UvA</a:t>
            </a:r>
            <a:r>
              <a:rPr lang="en-GB" sz="1800" dirty="0"/>
              <a:t>)</a:t>
            </a:r>
          </a:p>
          <a:p>
            <a:r>
              <a:rPr lang="en-GB" sz="1800" dirty="0" smtClean="0"/>
              <a:t>Yvette </a:t>
            </a:r>
            <a:r>
              <a:rPr lang="en-GB" sz="1800" dirty="0" err="1" smtClean="0"/>
              <a:t>Cendes</a:t>
            </a:r>
            <a:r>
              <a:rPr lang="en-GB" sz="1800" dirty="0" smtClean="0"/>
              <a:t> (</a:t>
            </a:r>
            <a:r>
              <a:rPr lang="en-GB" sz="1800" dirty="0" err="1" smtClean="0"/>
              <a:t>UvA</a:t>
            </a:r>
            <a:r>
              <a:rPr lang="en-GB" sz="1800" dirty="0" smtClean="0"/>
              <a:t>)</a:t>
            </a:r>
          </a:p>
          <a:p>
            <a:r>
              <a:rPr lang="en-GB" sz="1800" dirty="0" smtClean="0"/>
              <a:t>Rob Fender (Oxford)</a:t>
            </a:r>
          </a:p>
          <a:p>
            <a:r>
              <a:rPr lang="en-GB" sz="1800" dirty="0" smtClean="0"/>
              <a:t>Alexander van der Horst (GWU)</a:t>
            </a:r>
          </a:p>
          <a:p>
            <a:r>
              <a:rPr lang="en-GB" sz="1800" dirty="0" err="1" smtClean="0"/>
              <a:t>Folkert</a:t>
            </a:r>
            <a:r>
              <a:rPr lang="en-GB" sz="1800" dirty="0" smtClean="0"/>
              <a:t> Huizinga</a:t>
            </a:r>
          </a:p>
          <a:p>
            <a:r>
              <a:rPr lang="en-GB" sz="1800" dirty="0" smtClean="0"/>
              <a:t>Mark </a:t>
            </a:r>
            <a:r>
              <a:rPr lang="en-GB" sz="1800" dirty="0" err="1" smtClean="0"/>
              <a:t>Kuiack</a:t>
            </a:r>
            <a:r>
              <a:rPr lang="en-GB" sz="1800" dirty="0" smtClean="0"/>
              <a:t> (</a:t>
            </a:r>
            <a:r>
              <a:rPr lang="en-GB" sz="1800" dirty="0" err="1" smtClean="0"/>
              <a:t>UvA</a:t>
            </a:r>
            <a:r>
              <a:rPr lang="en-GB" sz="1800" dirty="0" smtClean="0"/>
              <a:t>)</a:t>
            </a:r>
          </a:p>
          <a:p>
            <a:r>
              <a:rPr lang="en-GB" sz="1800" dirty="0" err="1" smtClean="0"/>
              <a:t>Gijs</a:t>
            </a:r>
            <a:r>
              <a:rPr lang="en-GB" sz="1800" dirty="0" smtClean="0"/>
              <a:t> </a:t>
            </a:r>
            <a:r>
              <a:rPr lang="en-GB" sz="1800" dirty="0" err="1" smtClean="0"/>
              <a:t>Molenaar</a:t>
            </a:r>
            <a:r>
              <a:rPr lang="en-GB" sz="1800" dirty="0" smtClean="0"/>
              <a:t> (</a:t>
            </a:r>
            <a:r>
              <a:rPr lang="en-GB" sz="1800" dirty="0" err="1" smtClean="0"/>
              <a:t>UvA</a:t>
            </a:r>
            <a:r>
              <a:rPr lang="en-GB" sz="1800" dirty="0" smtClean="0"/>
              <a:t>)</a:t>
            </a:r>
          </a:p>
          <a:p>
            <a:r>
              <a:rPr lang="en-GB" sz="1800" dirty="0" err="1" smtClean="0"/>
              <a:t>Peeyush</a:t>
            </a:r>
            <a:r>
              <a:rPr lang="en-GB" sz="1800" dirty="0" smtClean="0"/>
              <a:t> Prasad (</a:t>
            </a:r>
            <a:r>
              <a:rPr lang="en-GB" sz="1800" dirty="0" err="1" smtClean="0"/>
              <a:t>UvA</a:t>
            </a:r>
            <a:r>
              <a:rPr lang="en-GB" sz="1800" dirty="0" smtClean="0"/>
              <a:t>)</a:t>
            </a:r>
          </a:p>
          <a:p>
            <a:r>
              <a:rPr lang="en-GB" sz="1800" dirty="0" smtClean="0"/>
              <a:t>Bart </a:t>
            </a:r>
            <a:r>
              <a:rPr lang="en-GB" sz="1800" dirty="0" err="1" smtClean="0"/>
              <a:t>Scheers</a:t>
            </a:r>
            <a:r>
              <a:rPr lang="en-GB" sz="1800" dirty="0" smtClean="0"/>
              <a:t> (</a:t>
            </a:r>
            <a:r>
              <a:rPr lang="en-GB" sz="1800" dirty="0" err="1" smtClean="0"/>
              <a:t>UvA</a:t>
            </a:r>
            <a:r>
              <a:rPr lang="en-GB" sz="1800" dirty="0" smtClean="0"/>
              <a:t>)</a:t>
            </a:r>
          </a:p>
          <a:p>
            <a:r>
              <a:rPr lang="en-GB" sz="1800" dirty="0" smtClean="0"/>
              <a:t>Tim Staley (Oxford)</a:t>
            </a:r>
          </a:p>
          <a:p>
            <a:r>
              <a:rPr lang="en-GB" sz="1800" dirty="0" smtClean="0"/>
              <a:t>Adam Stewart (Oxford)</a:t>
            </a:r>
          </a:p>
          <a:p>
            <a:r>
              <a:rPr lang="en-GB" sz="1800" dirty="0" smtClean="0"/>
              <a:t>John </a:t>
            </a:r>
            <a:r>
              <a:rPr lang="en-GB" sz="1800" dirty="0" err="1" smtClean="0"/>
              <a:t>Swinbank</a:t>
            </a:r>
            <a:r>
              <a:rPr lang="en-GB" sz="1800" dirty="0" smtClean="0"/>
              <a:t> (Princeton)</a:t>
            </a:r>
          </a:p>
          <a:p>
            <a:r>
              <a:rPr lang="en-GB" sz="1800" dirty="0" smtClean="0"/>
              <a:t>Ralph </a:t>
            </a:r>
            <a:r>
              <a:rPr lang="en-GB" sz="1800" dirty="0" err="1" smtClean="0"/>
              <a:t>Wijers</a:t>
            </a:r>
            <a:r>
              <a:rPr lang="en-GB" sz="1800" dirty="0" smtClean="0"/>
              <a:t> (</a:t>
            </a:r>
            <a:r>
              <a:rPr lang="en-GB" sz="1800" dirty="0" err="1" smtClean="0"/>
              <a:t>UvA</a:t>
            </a:r>
            <a:r>
              <a:rPr lang="en-GB" sz="1800" dirty="0" smtClean="0"/>
              <a:t>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5025" y="927649"/>
            <a:ext cx="4041775" cy="639762"/>
          </a:xfrm>
        </p:spPr>
        <p:txBody>
          <a:bodyPr/>
          <a:lstStyle/>
          <a:p>
            <a:r>
              <a:rPr lang="en-GB" dirty="0" smtClean="0"/>
              <a:t>MWA Transients Team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1484575"/>
            <a:ext cx="4041775" cy="3951288"/>
          </a:xfrm>
        </p:spPr>
        <p:txBody>
          <a:bodyPr>
            <a:normAutofit/>
          </a:bodyPr>
          <a:lstStyle/>
          <a:p>
            <a:r>
              <a:rPr lang="en-GB" sz="1800" dirty="0" smtClean="0"/>
              <a:t>Keith </a:t>
            </a:r>
            <a:r>
              <a:rPr lang="en-GB" sz="1800" dirty="0" smtClean="0"/>
              <a:t>Bannister (CSIRO)</a:t>
            </a:r>
          </a:p>
          <a:p>
            <a:r>
              <a:rPr lang="en-GB" sz="1800" dirty="0" smtClean="0"/>
              <a:t>Martin Bell (CSIRO)</a:t>
            </a:r>
          </a:p>
          <a:p>
            <a:r>
              <a:rPr lang="en-GB" sz="1800" dirty="0" smtClean="0"/>
              <a:t>Steve Croft (Berkeley)</a:t>
            </a:r>
          </a:p>
          <a:p>
            <a:r>
              <a:rPr lang="en-GB" sz="1800" dirty="0" smtClean="0"/>
              <a:t>Paul Hancock (Curtin)</a:t>
            </a:r>
          </a:p>
          <a:p>
            <a:r>
              <a:rPr lang="en-GB" sz="1800" dirty="0" smtClean="0"/>
              <a:t>David Kaplan (UWM)</a:t>
            </a:r>
          </a:p>
          <a:p>
            <a:r>
              <a:rPr lang="en-GB" sz="1800" dirty="0" smtClean="0"/>
              <a:t>Cleo </a:t>
            </a:r>
            <a:r>
              <a:rPr lang="en-GB" sz="1800" dirty="0" err="1" smtClean="0"/>
              <a:t>Loi</a:t>
            </a:r>
            <a:r>
              <a:rPr lang="en-GB" sz="1800" dirty="0" smtClean="0"/>
              <a:t> (Cambridge)</a:t>
            </a:r>
          </a:p>
          <a:p>
            <a:r>
              <a:rPr lang="en-GB" sz="1800" dirty="0" smtClean="0"/>
              <a:t>Christine </a:t>
            </a:r>
            <a:r>
              <a:rPr lang="en-GB" sz="1800" dirty="0"/>
              <a:t>Lynch (Sydney)</a:t>
            </a:r>
          </a:p>
          <a:p>
            <a:r>
              <a:rPr lang="en-GB" sz="1800" dirty="0" smtClean="0"/>
              <a:t>Tara Murphy (Sydney)</a:t>
            </a:r>
          </a:p>
          <a:p>
            <a:r>
              <a:rPr lang="en-GB" sz="1800" dirty="0" smtClean="0"/>
              <a:t>Steven </a:t>
            </a:r>
            <a:r>
              <a:rPr lang="en-GB" sz="1800" dirty="0" err="1" smtClean="0"/>
              <a:t>Tingay</a:t>
            </a:r>
            <a:r>
              <a:rPr lang="en-GB" sz="1800" dirty="0" smtClean="0"/>
              <a:t> (INAF/Curtin)</a:t>
            </a:r>
            <a:endParaRPr lang="en-GB" sz="1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62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1802"/>
            <a:ext cx="8229600" cy="1143000"/>
          </a:xfrm>
        </p:spPr>
        <p:txBody>
          <a:bodyPr/>
          <a:lstStyle/>
          <a:p>
            <a:r>
              <a:rPr lang="en-GB" dirty="0" smtClean="0"/>
              <a:t>Rapid triggering at low frequencies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20</a:t>
            </a:fld>
            <a:endParaRPr lang="en-GB"/>
          </a:p>
        </p:txBody>
      </p:sp>
      <p:pic>
        <p:nvPicPr>
          <p:cNvPr id="9" name="Picture 8" descr="TransientTimescale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0" b="17709"/>
          <a:stretch/>
        </p:blipFill>
        <p:spPr>
          <a:xfrm>
            <a:off x="61080" y="1606115"/>
            <a:ext cx="9003813" cy="4338834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5105877" y="5902787"/>
            <a:ext cx="3216960" cy="19341"/>
          </a:xfrm>
          <a:prstGeom prst="straightConnector1">
            <a:avLst/>
          </a:prstGeom>
          <a:ln w="38100" cmpd="sng"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303404" y="5840155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C0504D"/>
                </a:solidFill>
              </a:rPr>
              <a:t>LOFAR capability</a:t>
            </a:r>
            <a:endParaRPr lang="en-GB" b="1" dirty="0">
              <a:solidFill>
                <a:srgbClr val="C0504D"/>
              </a:solidFill>
            </a:endParaRPr>
          </a:p>
        </p:txBody>
      </p:sp>
      <p:sp>
        <p:nvSpPr>
          <p:cNvPr id="14" name="Left Brace 13"/>
          <p:cNvSpPr/>
          <p:nvPr/>
        </p:nvSpPr>
        <p:spPr>
          <a:xfrm rot="5400000" flipV="1">
            <a:off x="2986942" y="-1165985"/>
            <a:ext cx="257873" cy="5457555"/>
          </a:xfrm>
          <a:prstGeom prst="leftBrace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927040" y="1561135"/>
            <a:ext cx="2904884" cy="19341"/>
          </a:xfrm>
          <a:prstGeom prst="straightConnector1">
            <a:avLst/>
          </a:prstGeom>
          <a:ln w="38100" cmpd="sng"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58130" y="1135869"/>
            <a:ext cx="1932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C0504D"/>
                </a:solidFill>
              </a:rPr>
              <a:t>Coherent Emitters</a:t>
            </a:r>
            <a:endParaRPr lang="en-GB" b="1" dirty="0">
              <a:solidFill>
                <a:srgbClr val="C0504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40419" y="1162442"/>
            <a:ext cx="2084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C0504D"/>
                </a:solidFill>
              </a:rPr>
              <a:t>Incoherent Emitters</a:t>
            </a:r>
            <a:endParaRPr lang="en-GB" b="1" dirty="0">
              <a:solidFill>
                <a:srgbClr val="C0504D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658360" y="5897231"/>
            <a:ext cx="1447517" cy="2821"/>
          </a:xfrm>
          <a:prstGeom prst="straightConnector1">
            <a:avLst/>
          </a:prstGeom>
          <a:ln w="38100" cmpd="sng">
            <a:solidFill>
              <a:srgbClr val="C0504D"/>
            </a:solidFill>
            <a:prstDash val="sysDash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658360" y="5856960"/>
            <a:ext cx="1500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C0504D"/>
                </a:solidFill>
              </a:rPr>
              <a:t>Coming soon!</a:t>
            </a:r>
            <a:endParaRPr lang="en-GB" b="1" dirty="0">
              <a:solidFill>
                <a:srgbClr val="C0504D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733364" y="5883425"/>
            <a:ext cx="924996" cy="2821"/>
          </a:xfrm>
          <a:prstGeom prst="straightConnector1">
            <a:avLst/>
          </a:prstGeom>
          <a:ln w="38100" cmpd="sng">
            <a:solidFill>
              <a:srgbClr val="C0504D"/>
            </a:solidFill>
            <a:prstDash val="dot"/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590800" y="5840173"/>
            <a:ext cx="1001596" cy="369332"/>
          </a:xfrm>
          <a:prstGeom prst="rect">
            <a:avLst/>
          </a:prstGeom>
          <a:noFill/>
          <a:ln>
            <a:noFill/>
            <a:prstDash val="dot"/>
            <a:headEnd type="none"/>
            <a:tailEnd type="none"/>
          </a:ln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C0504D"/>
                </a:solidFill>
              </a:rPr>
              <a:t>Future</a:t>
            </a:r>
            <a:r>
              <a:rPr lang="mr-IN" b="1" dirty="0" smtClean="0">
                <a:solidFill>
                  <a:srgbClr val="C0504D"/>
                </a:solidFill>
              </a:rPr>
              <a:t>…</a:t>
            </a:r>
            <a:endParaRPr lang="en-GB" b="1" dirty="0">
              <a:solidFill>
                <a:srgbClr val="C0504D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76632" y="5495345"/>
            <a:ext cx="1875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C0504D"/>
                </a:solidFill>
              </a:rPr>
              <a:t>MWA capability</a:t>
            </a:r>
            <a:endParaRPr lang="en-GB" b="1" dirty="0">
              <a:solidFill>
                <a:srgbClr val="C0504D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590800" y="5540846"/>
            <a:ext cx="5732037" cy="40113"/>
          </a:xfrm>
          <a:prstGeom prst="straightConnector1">
            <a:avLst/>
          </a:prstGeom>
          <a:ln w="38100" cmpd="sng">
            <a:solidFill>
              <a:srgbClr val="C0504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178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B150424A_flux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385" y="1043101"/>
            <a:ext cx="5403788" cy="54037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Short GRB 150424A</a:t>
            </a:r>
            <a:br>
              <a:rPr lang="en-GB" dirty="0" smtClean="0"/>
            </a:br>
            <a:r>
              <a:rPr lang="en-GB" sz="3200" dirty="0" smtClean="0"/>
              <a:t>(MWA triggered observation)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1768" y="1554955"/>
            <a:ext cx="3905031" cy="4828466"/>
          </a:xfrm>
        </p:spPr>
        <p:txBody>
          <a:bodyPr/>
          <a:lstStyle/>
          <a:p>
            <a:r>
              <a:rPr lang="en-GB" dirty="0" smtClean="0"/>
              <a:t>26 seconds after GRB</a:t>
            </a:r>
          </a:p>
          <a:p>
            <a:r>
              <a:rPr lang="en-GB" dirty="0" smtClean="0"/>
              <a:t>10 seconds after </a:t>
            </a:r>
            <a:r>
              <a:rPr lang="en-GB" dirty="0" err="1" smtClean="0"/>
              <a:t>VOEvent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6687034" y="5989772"/>
            <a:ext cx="1999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Kaplan </a:t>
            </a:r>
            <a:r>
              <a:rPr lang="en-GB" dirty="0" smtClean="0"/>
              <a:t>et al. (2015)</a:t>
            </a:r>
            <a:endParaRPr lang="en-GB" dirty="0"/>
          </a:p>
        </p:txBody>
      </p:sp>
      <p:pic>
        <p:nvPicPr>
          <p:cNvPr id="7" name="Picture 6" descr="GRB150424A_limit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"/>
          <a:stretch/>
        </p:blipFill>
        <p:spPr>
          <a:xfrm>
            <a:off x="4755853" y="2868574"/>
            <a:ext cx="4258561" cy="3062917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8566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Multi</a:t>
            </a:r>
            <a:r>
              <a:rPr lang="en-GB" dirty="0"/>
              <a:t>-wavelength follow-up of </a:t>
            </a:r>
            <a:r>
              <a:rPr lang="en-GB" dirty="0" smtClean="0"/>
              <a:t>  GW </a:t>
            </a:r>
            <a:r>
              <a:rPr lang="en-GB" dirty="0"/>
              <a:t>150914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pic>
        <p:nvPicPr>
          <p:cNvPr id="7" name="Picture 6" descr="tile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6" t="8413" b="7947"/>
          <a:stretch/>
        </p:blipFill>
        <p:spPr>
          <a:xfrm>
            <a:off x="171783" y="1181188"/>
            <a:ext cx="5668143" cy="5353642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736852" y="1410368"/>
            <a:ext cx="3268008" cy="4973053"/>
          </a:xfrm>
        </p:spPr>
        <p:txBody>
          <a:bodyPr anchor="ctr"/>
          <a:lstStyle/>
          <a:p>
            <a:r>
              <a:rPr lang="en-GB" dirty="0" smtClean="0"/>
              <a:t>Majority of localisation region covered at each wavelength</a:t>
            </a:r>
          </a:p>
          <a:p>
            <a:r>
              <a:rPr lang="en-GB" dirty="0" smtClean="0"/>
              <a:t>MWA and LOFAR both conduct wide field follow-up of these events</a:t>
            </a:r>
          </a:p>
          <a:p>
            <a:r>
              <a:rPr lang="en-GB" dirty="0" smtClean="0"/>
              <a:t>Low frequency follow-up strategies being enhanced (Kaplan et al. 2016)</a:t>
            </a:r>
            <a:endParaRPr lang="en-GB" dirty="0" smtClean="0"/>
          </a:p>
          <a:p>
            <a:pPr marL="0" indent="0">
              <a:buNone/>
            </a:pPr>
            <a:r>
              <a:rPr lang="en-GB" sz="2000" dirty="0"/>
              <a:t>Abbott et al. </a:t>
            </a:r>
            <a:r>
              <a:rPr lang="en-GB" sz="2000" dirty="0" smtClean="0"/>
              <a:t>(2016a, 2016b)</a:t>
            </a:r>
            <a:endParaRPr lang="en-GB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025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LOFAR follow-up of GW 150914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2303" y="1410369"/>
            <a:ext cx="3561697" cy="4823522"/>
          </a:xfrm>
        </p:spPr>
        <p:txBody>
          <a:bodyPr anchor="ctr"/>
          <a:lstStyle/>
          <a:p>
            <a:r>
              <a:rPr lang="en-GB" dirty="0"/>
              <a:t>Mosaic of 8 SAPs at 145 MHz with a bandwidth of 11.9 </a:t>
            </a:r>
            <a:r>
              <a:rPr lang="en-GB" dirty="0" smtClean="0"/>
              <a:t>MHz</a:t>
            </a:r>
          </a:p>
          <a:p>
            <a:r>
              <a:rPr lang="en-GB" dirty="0" smtClean="0"/>
              <a:t>Resolution 50”</a:t>
            </a:r>
            <a:endParaRPr lang="en-GB" dirty="0"/>
          </a:p>
          <a:p>
            <a:r>
              <a:rPr lang="en-GB" dirty="0"/>
              <a:t>RMS noise ~2.5 </a:t>
            </a:r>
            <a:r>
              <a:rPr lang="en-GB" dirty="0" err="1"/>
              <a:t>mJy</a:t>
            </a:r>
            <a:r>
              <a:rPr lang="en-GB" dirty="0"/>
              <a:t> and &gt;2000 sources</a:t>
            </a:r>
          </a:p>
          <a:p>
            <a:r>
              <a:rPr lang="en-GB" dirty="0"/>
              <a:t>Contours: </a:t>
            </a:r>
            <a:r>
              <a:rPr lang="en-GB" dirty="0" err="1"/>
              <a:t>cWB</a:t>
            </a:r>
            <a:r>
              <a:rPr lang="en-GB" dirty="0"/>
              <a:t> probability map</a:t>
            </a:r>
          </a:p>
          <a:p>
            <a:r>
              <a:rPr lang="en-GB" dirty="0" smtClean="0"/>
              <a:t>Timescales of 1 week, 1 month and 3 months</a:t>
            </a:r>
          </a:p>
          <a:p>
            <a:r>
              <a:rPr lang="en-GB" dirty="0"/>
              <a:t>No transients down to ~30 </a:t>
            </a:r>
            <a:r>
              <a:rPr lang="en-GB" dirty="0" err="1" smtClean="0"/>
              <a:t>mJy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pic>
        <p:nvPicPr>
          <p:cNvPr id="9" name="Picture 8" descr="LOFARim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13" y="1843277"/>
            <a:ext cx="5330835" cy="39865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4313" y="5987018"/>
            <a:ext cx="3541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Broderick, Rowlinson et al. (in prep)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548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Very rapid progress in both blind and triggered searches at low radio frequencies by LWA, MWA &amp; LOFAR</a:t>
            </a:r>
          </a:p>
          <a:p>
            <a:endParaRPr lang="en-GB" dirty="0"/>
          </a:p>
          <a:p>
            <a:r>
              <a:rPr lang="en-GB" dirty="0" smtClean="0"/>
              <a:t>Automated tools </a:t>
            </a:r>
            <a:r>
              <a:rPr lang="en-GB" dirty="0" smtClean="0"/>
              <a:t>(e.g. </a:t>
            </a:r>
            <a:r>
              <a:rPr lang="en-GB" dirty="0" err="1" smtClean="0"/>
              <a:t>TraP</a:t>
            </a:r>
            <a:r>
              <a:rPr lang="en-GB" dirty="0" smtClean="0"/>
              <a:t> </a:t>
            </a:r>
            <a:r>
              <a:rPr lang="en-GB" dirty="0" smtClean="0"/>
              <a:t>&amp; VAST pipeline) exist to process large numbers of images</a:t>
            </a:r>
          </a:p>
          <a:p>
            <a:endParaRPr lang="en-GB" dirty="0"/>
          </a:p>
          <a:p>
            <a:r>
              <a:rPr lang="en-GB" dirty="0" smtClean="0"/>
              <a:t>Real-time radio sky monitors (OVRO-LWA &amp; AARTFAAC) will revolutionise our understanding of rare, bright transients</a:t>
            </a:r>
          </a:p>
          <a:p>
            <a:endParaRPr lang="en-GB" dirty="0"/>
          </a:p>
          <a:p>
            <a:r>
              <a:rPr lang="en-GB" dirty="0" smtClean="0"/>
              <a:t>Rapid response modes for coherent low frequency radio transients are available with MWA and coming soon for LOFAR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796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Spare slides…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3274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Expected emission</a:t>
            </a:r>
            <a:br>
              <a:rPr lang="en-GB" dirty="0" smtClean="0"/>
            </a:br>
            <a:r>
              <a:rPr lang="en-GB" sz="3200" dirty="0" smtClean="0"/>
              <a:t>(with 1 or more neutron stars)</a:t>
            </a:r>
            <a:endParaRPr lang="en-GB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8" y="1316756"/>
            <a:ext cx="8625347" cy="50668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55829" y="6026236"/>
            <a:ext cx="357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Chu, Howell, Rowlinson et al. (</a:t>
            </a:r>
            <a:r>
              <a:rPr lang="en-GB" dirty="0" smtClean="0"/>
              <a:t>2016)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086494" y="3065441"/>
            <a:ext cx="13693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Coherent</a:t>
            </a:r>
            <a:endParaRPr lang="en-GB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43201" y="3065441"/>
            <a:ext cx="1756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Synchrotron</a:t>
            </a:r>
            <a:endParaRPr lang="en-GB" sz="2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965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pic>
        <p:nvPicPr>
          <p:cNvPr id="8" name="Picture 7" descr="Fig5_ori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2" y="362823"/>
            <a:ext cx="7357920" cy="5760000"/>
          </a:xfrm>
          <a:prstGeom prst="rect">
            <a:avLst/>
          </a:prstGeom>
        </p:spPr>
      </p:pic>
      <p:pic>
        <p:nvPicPr>
          <p:cNvPr id="9" name="Picture 8" descr="Fig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2" y="362823"/>
            <a:ext cx="7357920" cy="5760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43728" y="5938157"/>
            <a:ext cx="194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n-lt"/>
              </a:rPr>
              <a:t>Pietka</a:t>
            </a:r>
            <a:r>
              <a:rPr lang="en-US" dirty="0" smtClean="0">
                <a:latin typeface="+mn-lt"/>
              </a:rPr>
              <a:t> et al. (2015)</a:t>
            </a:r>
          </a:p>
        </p:txBody>
      </p:sp>
      <p:sp>
        <p:nvSpPr>
          <p:cNvPr id="2" name="Rectangle 1"/>
          <p:cNvSpPr/>
          <p:nvPr/>
        </p:nvSpPr>
        <p:spPr>
          <a:xfrm>
            <a:off x="4295504" y="1041630"/>
            <a:ext cx="1738568" cy="2711095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4409671" y="1041630"/>
            <a:ext cx="1427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2"/>
                </a:solidFill>
              </a:rPr>
              <a:t>Relatively</a:t>
            </a:r>
          </a:p>
          <a:p>
            <a:r>
              <a:rPr lang="en-GB" b="1" dirty="0" smtClean="0">
                <a:solidFill>
                  <a:schemeClr val="accent2"/>
                </a:solidFill>
              </a:rPr>
              <a:t>Unexplored Territory</a:t>
            </a:r>
            <a:endParaRPr lang="en-GB" b="1" dirty="0">
              <a:solidFill>
                <a:schemeClr val="accent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260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Transient surveys &lt;1 GHz</a:t>
            </a:r>
            <a:br>
              <a:rPr lang="en-GB" dirty="0" smtClean="0"/>
            </a:br>
            <a:r>
              <a:rPr lang="en-GB" dirty="0" smtClean="0"/>
              <a:t>prior to 2014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pic>
        <p:nvPicPr>
          <p:cNvPr id="35" name="Picture 34" descr="rat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7" y="1741116"/>
            <a:ext cx="9144000" cy="4572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95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418" b="-10418"/>
          <a:stretch>
            <a:fillRect/>
          </a:stretch>
        </p:blipFill>
        <p:spPr>
          <a:xfrm>
            <a:off x="0" y="495381"/>
            <a:ext cx="9154560" cy="493030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LOFAR Transients Pipeline (</a:t>
            </a:r>
            <a:r>
              <a:rPr lang="en-GB" dirty="0" err="1" smtClean="0"/>
              <a:t>TraP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6722779" y="5207636"/>
            <a:ext cx="2266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n-lt"/>
              </a:rPr>
              <a:t>Swinbank</a:t>
            </a:r>
            <a:r>
              <a:rPr lang="en-US" dirty="0" smtClean="0">
                <a:latin typeface="+mn-lt"/>
              </a:rPr>
              <a:t> et al. (2015)</a:t>
            </a:r>
          </a:p>
        </p:txBody>
      </p:sp>
      <p:sp>
        <p:nvSpPr>
          <p:cNvPr id="5" name="Rectangle 4"/>
          <p:cNvSpPr/>
          <p:nvPr/>
        </p:nvSpPr>
        <p:spPr>
          <a:xfrm>
            <a:off x="245534" y="4569608"/>
            <a:ext cx="5395940" cy="1049106"/>
          </a:xfrm>
          <a:prstGeom prst="rect">
            <a:avLst/>
          </a:prstGeom>
          <a:ln w="76200" cmpd="sng">
            <a:solidFill>
              <a:schemeClr val="accent2"/>
            </a:solidFill>
          </a:ln>
        </p:spPr>
        <p:txBody>
          <a:bodyPr wrap="square" lIns="216000" tIns="90000" rIns="216000" bIns="126000" anchor="ctr">
            <a:spAutoFit/>
          </a:bodyPr>
          <a:lstStyle/>
          <a:p>
            <a:r>
              <a:rPr lang="en-GB" dirty="0"/>
              <a:t>Free and publicly available:</a:t>
            </a:r>
          </a:p>
          <a:p>
            <a:pPr lvl="1"/>
            <a:r>
              <a:rPr lang="en-GB" dirty="0">
                <a:hlinkClick r:id="rId3"/>
              </a:rPr>
              <a:t>http://docs.transientskp.org</a:t>
            </a:r>
            <a:r>
              <a:rPr lang="en-GB" dirty="0"/>
              <a:t> (Documentation)</a:t>
            </a:r>
          </a:p>
          <a:p>
            <a:pPr lvl="1"/>
            <a:r>
              <a:rPr lang="en-GB" dirty="0">
                <a:hlinkClick r:id="rId4"/>
              </a:rPr>
              <a:t>https://github.com/transientskp/tkp</a:t>
            </a:r>
            <a:r>
              <a:rPr lang="en-GB" dirty="0"/>
              <a:t> (Code)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5</a:t>
            </a:fld>
            <a:endParaRPr lang="en-GB"/>
          </a:p>
        </p:txBody>
      </p:sp>
      <p:sp>
        <p:nvSpPr>
          <p:cNvPr id="14" name="Content Placeholder 9"/>
          <p:cNvSpPr txBox="1">
            <a:spLocks/>
          </p:cNvSpPr>
          <p:nvPr/>
        </p:nvSpPr>
        <p:spPr>
          <a:xfrm>
            <a:off x="457200" y="5821720"/>
            <a:ext cx="8229600" cy="54164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See also the VAST Pipeline (Murphy et al. </a:t>
            </a:r>
            <a:r>
              <a:rPr lang="en-GB" dirty="0" smtClean="0"/>
              <a:t>2013)</a:t>
            </a:r>
            <a:endParaRPr lang="en-GB" dirty="0" smtClean="0"/>
          </a:p>
        </p:txBody>
      </p:sp>
      <p:sp>
        <p:nvSpPr>
          <p:cNvPr id="6" name="Right Brace 5"/>
          <p:cNvSpPr/>
          <p:nvPr/>
        </p:nvSpPr>
        <p:spPr>
          <a:xfrm rot="16200000">
            <a:off x="4697571" y="-58398"/>
            <a:ext cx="375803" cy="3913474"/>
          </a:xfrm>
          <a:prstGeom prst="rightBrace">
            <a:avLst/>
          </a:prstGeom>
          <a:ln w="76200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574430" y="131519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TraP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4516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Interpreting </a:t>
            </a:r>
            <a:r>
              <a:rPr lang="en-GB" dirty="0" err="1" smtClean="0"/>
              <a:t>TraP</a:t>
            </a:r>
            <a:r>
              <a:rPr lang="en-GB" dirty="0" smtClean="0"/>
              <a:t> results</a:t>
            </a:r>
            <a:endParaRPr lang="en-GB" sz="32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5455622" y="1619745"/>
            <a:ext cx="3231177" cy="4763676"/>
          </a:xfrm>
        </p:spPr>
        <p:txBody>
          <a:bodyPr/>
          <a:lstStyle/>
          <a:p>
            <a:r>
              <a:rPr lang="en-GB" dirty="0" err="1" smtClean="0"/>
              <a:t>TraP</a:t>
            </a:r>
            <a:r>
              <a:rPr lang="en-GB" dirty="0" smtClean="0"/>
              <a:t> stores variability parameters for all sources in a database</a:t>
            </a:r>
          </a:p>
          <a:p>
            <a:r>
              <a:rPr lang="en-GB" dirty="0" smtClean="0"/>
              <a:t>Using machine learning strategies we can identify transient and variable sources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6154699" y="6014089"/>
            <a:ext cx="2532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Rowlinson et al. (in prep)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2" y="1363538"/>
            <a:ext cx="5255134" cy="5098270"/>
            <a:chOff x="2" y="1363538"/>
            <a:chExt cx="5255134" cy="5098270"/>
          </a:xfrm>
        </p:grpSpPr>
        <p:pic>
          <p:nvPicPr>
            <p:cNvPr id="8" name="Picture 7" descr="ds_scatter_his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518" y="1363538"/>
              <a:ext cx="5087618" cy="508761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298223" y="6092476"/>
              <a:ext cx="2258889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Reduced Weighted Χ</a:t>
              </a:r>
              <a:r>
                <a:rPr lang="en-GB" baseline="30000" dirty="0" smtClean="0"/>
                <a:t>2</a:t>
              </a:r>
              <a:endParaRPr lang="en-GB" baseline="30000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-665310" y="4255211"/>
              <a:ext cx="1699955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Variability Index</a:t>
              </a:r>
              <a:endParaRPr lang="en-GB" dirty="0"/>
            </a:p>
          </p:txBody>
        </p:sp>
      </p:grpSp>
      <p:pic>
        <p:nvPicPr>
          <p:cNvPr id="11" name="Picture 10" descr="PSR_lightcurv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30486"/>
            <a:ext cx="4345371" cy="5238255"/>
          </a:xfrm>
          <a:prstGeom prst="rect">
            <a:avLst/>
          </a:prstGeom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85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first low frequency transient</a:t>
            </a:r>
            <a:endParaRPr lang="en-GB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pic>
        <p:nvPicPr>
          <p:cNvPr id="7" name="Picture 6" descr="fig1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58" y="1230487"/>
            <a:ext cx="7791837" cy="45301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92018" y="6064267"/>
            <a:ext cx="2094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Stewart et al. (2016)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29359" y="5843699"/>
            <a:ext cx="2109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Frequency 57 MHz</a:t>
            </a:r>
          </a:p>
          <a:p>
            <a:r>
              <a:rPr lang="en-GB" dirty="0" smtClean="0"/>
              <a:t>Duration ~4 minutes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652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pic>
        <p:nvPicPr>
          <p:cNvPr id="7" name="Picture 6" descr="Fig5_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00" y="336907"/>
            <a:ext cx="7357920" cy="576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43728" y="5912241"/>
            <a:ext cx="194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n-lt"/>
              </a:rPr>
              <a:t>Pietka</a:t>
            </a:r>
            <a:r>
              <a:rPr lang="en-US" dirty="0" smtClean="0">
                <a:latin typeface="+mn-lt"/>
              </a:rPr>
              <a:t> et al. (2015)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014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87486"/>
            <a:ext cx="8229600" cy="1143000"/>
          </a:xfrm>
        </p:spPr>
        <p:txBody>
          <a:bodyPr/>
          <a:lstStyle/>
          <a:p>
            <a:r>
              <a:rPr lang="en-GB" dirty="0" err="1"/>
              <a:t>R</a:t>
            </a:r>
            <a:r>
              <a:rPr lang="en-GB" dirty="0" err="1" smtClean="0"/>
              <a:t>edback</a:t>
            </a:r>
            <a:r>
              <a:rPr lang="en-GB" dirty="0" smtClean="0"/>
              <a:t> pulsar J2215</a:t>
            </a:r>
            <a:r>
              <a:rPr lang="en-GB" dirty="0"/>
              <a:t>+</a:t>
            </a:r>
            <a:r>
              <a:rPr lang="en-GB" dirty="0" smtClean="0"/>
              <a:t>5135</a:t>
            </a:r>
            <a:endParaRPr lang="en-GB" sz="32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09/12/16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Antonia Rowlinson</a:t>
            </a:r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423741" y="6002727"/>
            <a:ext cx="2263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Broderick et al. (2016)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149088" y="1930736"/>
            <a:ext cx="2753666" cy="4452685"/>
            <a:chOff x="311018" y="1245168"/>
            <a:chExt cx="2520000" cy="4342270"/>
          </a:xfrm>
        </p:grpSpPr>
        <p:pic>
          <p:nvPicPr>
            <p:cNvPr id="14" name="Picture 13" descr="fig1_1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018" y="1245168"/>
              <a:ext cx="2520000" cy="2305342"/>
            </a:xfrm>
            <a:prstGeom prst="rect">
              <a:avLst/>
            </a:prstGeom>
          </p:spPr>
        </p:pic>
        <p:pic>
          <p:nvPicPr>
            <p:cNvPr id="15" name="Picture 14" descr="fig1_2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018" y="3282096"/>
              <a:ext cx="2520000" cy="2305342"/>
            </a:xfrm>
            <a:prstGeom prst="rect">
              <a:avLst/>
            </a:prstGeom>
          </p:spPr>
        </p:pic>
      </p:grpSp>
      <p:pic>
        <p:nvPicPr>
          <p:cNvPr id="16" name="Picture 15" descr="fig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681" y="1096278"/>
            <a:ext cx="4711290" cy="49178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t="7837" b="10416"/>
          <a:stretch/>
        </p:blipFill>
        <p:spPr>
          <a:xfrm>
            <a:off x="2137245" y="1096278"/>
            <a:ext cx="2283436" cy="139998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1A8EBF-BA14-1E42-AE61-E1FBA29ABC2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23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21076</TotalTime>
  <Words>1519</Words>
  <Application>Microsoft Macintosh PowerPoint</Application>
  <PresentationFormat>On-screen Show (4:3)</PresentationFormat>
  <Paragraphs>251</Paragraphs>
  <Slides>26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Searching for Transient Sources at Low Radio Frequencies</vt:lpstr>
      <vt:lpstr>Thanks to…</vt:lpstr>
      <vt:lpstr>PowerPoint Presentation</vt:lpstr>
      <vt:lpstr>Transient surveys &lt;1 GHz prior to 2014</vt:lpstr>
      <vt:lpstr>LOFAR Transients Pipeline (TraP)</vt:lpstr>
      <vt:lpstr>Interpreting TraP results</vt:lpstr>
      <vt:lpstr>The first low frequency transient</vt:lpstr>
      <vt:lpstr>PowerPoint Presentation</vt:lpstr>
      <vt:lpstr>Redback pulsar J2215+5135</vt:lpstr>
      <vt:lpstr>MWA commensal transient searches</vt:lpstr>
      <vt:lpstr>GLEAM-TGSS Transient Search</vt:lpstr>
      <vt:lpstr>Progress 2014 - now</vt:lpstr>
      <vt:lpstr>Advances in interpreting limits</vt:lpstr>
      <vt:lpstr>All-Sky Monitoring</vt:lpstr>
      <vt:lpstr>AARTFAAC Amsterdam-ASTRON Radio Transients Facility &amp; Analysis Centre</vt:lpstr>
      <vt:lpstr>AARTFAAC – real time monitoring</vt:lpstr>
      <vt:lpstr>AARTFAAC – commissioning phase</vt:lpstr>
      <vt:lpstr>Progress 2014 - now</vt:lpstr>
      <vt:lpstr>PowerPoint Presentation</vt:lpstr>
      <vt:lpstr>Rapid triggering at low frequencies</vt:lpstr>
      <vt:lpstr>Short GRB 150424A (MWA triggered observation)</vt:lpstr>
      <vt:lpstr>Multi-wavelength follow-up of   GW 150914</vt:lpstr>
      <vt:lpstr>LOFAR follow-up of GW 150914</vt:lpstr>
      <vt:lpstr>Summary</vt:lpstr>
      <vt:lpstr>Spare slides…</vt:lpstr>
      <vt:lpstr>Expected emission (with 1 or more neutron stars)</vt:lpstr>
    </vt:vector>
  </TitlesOfParts>
  <Company>University of Amsterdam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Low Frequency Transient Searches</dc:title>
  <dc:creator>Beatrix Rowlinson</dc:creator>
  <cp:lastModifiedBy>Beatrix Rowlinson</cp:lastModifiedBy>
  <cp:revision>143</cp:revision>
  <dcterms:created xsi:type="dcterms:W3CDTF">2015-12-30T15:52:09Z</dcterms:created>
  <dcterms:modified xsi:type="dcterms:W3CDTF">2016-12-09T01:51:55Z</dcterms:modified>
</cp:coreProperties>
</file>