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6" r:id="rId3"/>
    <p:sldId id="324" r:id="rId4"/>
    <p:sldId id="297" r:id="rId5"/>
    <p:sldId id="299" r:id="rId6"/>
    <p:sldId id="325" r:id="rId7"/>
    <p:sldId id="300" r:id="rId8"/>
    <p:sldId id="301" r:id="rId9"/>
    <p:sldId id="302" r:id="rId10"/>
    <p:sldId id="312" r:id="rId11"/>
    <p:sldId id="310" r:id="rId12"/>
    <p:sldId id="317" r:id="rId13"/>
    <p:sldId id="320" r:id="rId14"/>
    <p:sldId id="304" r:id="rId15"/>
    <p:sldId id="305" r:id="rId16"/>
    <p:sldId id="306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80" d="100"/>
          <a:sy n="80" d="100"/>
        </p:scale>
        <p:origin x="426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3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659E37-6CA4-4DAD-8247-2EF15BD1B315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DBEB50-5AC4-482C-ADC8-55351BC4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2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6DF996-6E05-4C0F-A15A-B0CED2D4ED9F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82D7FD-A8A9-4E8B-A006-B229C1C7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BFD5-792D-427E-9792-A4A170271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D7FD-A8A9-4E8B-A006-B229C1C7C2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Low Freq. III - Dec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8B7B90-C150-4B63-8CC9-3DF29FE52B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Low Freq. III - Dec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8B7B90-C150-4B63-8CC9-3DF29FE52B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924800" cy="25145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 </a:t>
            </a:r>
            <a:r>
              <a:rPr lang="en-US" sz="3600" i="1" u="sng" dirty="0" smtClean="0">
                <a:solidFill>
                  <a:srgbClr val="FFFF00"/>
                </a:solidFill>
              </a:rPr>
              <a:t>polarimetric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approach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for constraining the </a:t>
            </a:r>
            <a:r>
              <a:rPr lang="en-US" sz="3600" i="1" u="sng" dirty="0" smtClean="0">
                <a:solidFill>
                  <a:srgbClr val="FFFF00"/>
                </a:solidFill>
              </a:rPr>
              <a:t>dynamic</a:t>
            </a:r>
            <a:r>
              <a:rPr lang="en-US" sz="3600" dirty="0" smtClean="0">
                <a:solidFill>
                  <a:srgbClr val="FFFF00"/>
                </a:solidFill>
              </a:rPr>
              <a:t> foreground spectrum for global 21-cm measurements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(with applications for DARE)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8153400" cy="3048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Bang D. </a:t>
            </a:r>
            <a:r>
              <a:rPr lang="en-US" sz="3000" dirty="0" err="1" smtClean="0">
                <a:solidFill>
                  <a:schemeClr val="bg1"/>
                </a:solidFill>
              </a:rPr>
              <a:t>Nhan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2000" smtClean="0">
                <a:solidFill>
                  <a:schemeClr val="bg1"/>
                </a:solidFill>
              </a:rPr>
              <a:t>University </a:t>
            </a:r>
            <a:r>
              <a:rPr lang="en-US" sz="2000" dirty="0" smtClean="0">
                <a:solidFill>
                  <a:schemeClr val="bg1"/>
                </a:solidFill>
              </a:rPr>
              <a:t>of Colorado </a:t>
            </a:r>
            <a:r>
              <a:rPr lang="en-US" sz="2000" smtClean="0">
                <a:solidFill>
                  <a:schemeClr val="bg1"/>
                </a:solidFill>
              </a:rPr>
              <a:t>at </a:t>
            </a:r>
            <a:r>
              <a:rPr lang="en-US" sz="2000" smtClean="0">
                <a:solidFill>
                  <a:schemeClr val="bg1"/>
                </a:solidFill>
              </a:rPr>
              <a:t>Boulder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Grote </a:t>
            </a:r>
            <a:r>
              <a:rPr lang="en-US" sz="2000" dirty="0" err="1">
                <a:solidFill>
                  <a:schemeClr val="bg1"/>
                </a:solidFill>
              </a:rPr>
              <a:t>Reber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Predoctoral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Fellow at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NRAO Central Development </a:t>
            </a:r>
            <a:r>
              <a:rPr lang="en-US" sz="2000" dirty="0" smtClean="0">
                <a:solidFill>
                  <a:schemeClr val="bg1"/>
                </a:solidFill>
              </a:rPr>
              <a:t>Laboratory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(bang.nhan@colorado.edu)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9" name="Picture 13" descr="http://www.nrao.edu/icons/nrao_logo_pms_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34" y="5677233"/>
            <a:ext cx="790953" cy="108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:\Users\bnhan3764\MyResearch\logos\nsf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" y="5677233"/>
            <a:ext cx="947701" cy="108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69" y="5659580"/>
            <a:ext cx="1206678" cy="108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01875"/>
            <a:ext cx="8229600" cy="868362"/>
          </a:xfrm>
        </p:spPr>
        <p:txBody>
          <a:bodyPr/>
          <a:lstStyle/>
          <a:p>
            <a:r>
              <a:rPr lang="en-US" dirty="0" smtClean="0"/>
              <a:t>Cosmic Twilight </a:t>
            </a:r>
            <a:r>
              <a:rPr lang="en-US" dirty="0" err="1" smtClean="0"/>
              <a:t>Polarimeter</a:t>
            </a:r>
            <a:r>
              <a:rPr lang="en-US" dirty="0" smtClean="0"/>
              <a:t> (CTP)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22564" y="1409692"/>
            <a:ext cx="4149436" cy="3549715"/>
            <a:chOff x="422564" y="1295400"/>
            <a:chExt cx="4530436" cy="383344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64" y="1295400"/>
              <a:ext cx="4530436" cy="383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0380" y="4691227"/>
              <a:ext cx="2079917" cy="33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Nhan</a:t>
              </a:r>
              <a:r>
                <a:rPr lang="en-US" sz="1400" dirty="0" smtClean="0"/>
                <a:t> et al. </a:t>
              </a:r>
              <a:r>
                <a:rPr lang="en-US" sz="1400" dirty="0" smtClean="0"/>
                <a:t>(</a:t>
              </a:r>
              <a:r>
                <a:rPr lang="en-US" sz="1400" dirty="0" smtClean="0"/>
                <a:t>submitted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95750" y="1414037"/>
            <a:ext cx="4352033" cy="3104516"/>
            <a:chOff x="4713710" y="986537"/>
            <a:chExt cx="4134123" cy="3040188"/>
          </a:xfrm>
        </p:grpSpPr>
        <p:grpSp>
          <p:nvGrpSpPr>
            <p:cNvPr id="12" name="Group 11"/>
            <p:cNvGrpSpPr/>
            <p:nvPr/>
          </p:nvGrpSpPr>
          <p:grpSpPr>
            <a:xfrm>
              <a:off x="4713710" y="986537"/>
              <a:ext cx="4110373" cy="2971316"/>
              <a:chOff x="4550559" y="762000"/>
              <a:chExt cx="4491971" cy="312420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0559" y="762000"/>
                <a:ext cx="4491971" cy="31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556826" y="2048204"/>
                <a:ext cx="528016" cy="1201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baseline="-25000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222260" y="3380394"/>
              <a:ext cx="16255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Sleeved Dipole </a:t>
              </a:r>
            </a:p>
            <a:p>
              <a:pPr algn="ctr"/>
              <a:r>
                <a:rPr lang="en-US" dirty="0" smtClean="0"/>
                <a:t>(60-120 </a:t>
              </a:r>
              <a:r>
                <a:rPr lang="en-US" dirty="0"/>
                <a:t>MHz)</a:t>
              </a:r>
            </a:p>
          </p:txBody>
        </p:sp>
      </p:grpSp>
      <p:pic>
        <p:nvPicPr>
          <p:cNvPr id="18" name="Picture 4" descr="C:\Users\bnhan3764\MyResearch\NTC_thesis_work\plots\cst_sim\ctp_updated_feed_material_S11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94" y="4495800"/>
            <a:ext cx="4350781" cy="16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4648200" cy="944562"/>
          </a:xfrm>
        </p:spPr>
        <p:txBody>
          <a:bodyPr/>
          <a:lstStyle/>
          <a:p>
            <a:r>
              <a:rPr lang="en-US" dirty="0" smtClean="0"/>
              <a:t>Frontend Unit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943350" cy="5257800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90600"/>
            <a:ext cx="3943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77484" y="1143000"/>
            <a:ext cx="3790266" cy="4560332"/>
            <a:chOff x="4877484" y="1143000"/>
            <a:chExt cx="3790266" cy="4560332"/>
          </a:xfrm>
        </p:grpSpPr>
        <p:grpSp>
          <p:nvGrpSpPr>
            <p:cNvPr id="21" name="Group 20"/>
            <p:cNvGrpSpPr/>
            <p:nvPr/>
          </p:nvGrpSpPr>
          <p:grpSpPr>
            <a:xfrm>
              <a:off x="5638800" y="1143000"/>
              <a:ext cx="3028950" cy="4560332"/>
              <a:chOff x="5638800" y="1143000"/>
              <a:chExt cx="3028950" cy="45603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638800" y="1143000"/>
                <a:ext cx="2362200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Two-stage thermal control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39000" y="1905000"/>
                <a:ext cx="139700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± 0.1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deg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C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410450" y="5334000"/>
                <a:ext cx="125730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± 5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deg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C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7975163">
                <a:off x="6756137" y="2570031"/>
                <a:ext cx="1219200" cy="381000"/>
              </a:xfrm>
              <a:prstGeom prst="righ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3621179">
                <a:off x="6768501" y="4643852"/>
                <a:ext cx="1219200" cy="381000"/>
              </a:xfrm>
              <a:prstGeom prst="righ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6200000">
              <a:off x="4572000" y="3111669"/>
              <a:ext cx="125730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Outdoor Temp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5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6200"/>
            <a:ext cx="4452521" cy="1808018"/>
          </a:xfrm>
        </p:spPr>
        <p:txBody>
          <a:bodyPr>
            <a:normAutofit/>
          </a:bodyPr>
          <a:lstStyle/>
          <a:p>
            <a:r>
              <a:rPr lang="en-US" sz="3600" dirty="0"/>
              <a:t>Frequency-dependent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antenna </a:t>
            </a:r>
            <a:r>
              <a:rPr lang="en-US" sz="3600" dirty="0"/>
              <a:t>beam</a:t>
            </a:r>
          </a:p>
        </p:txBody>
      </p:sp>
      <p:pic>
        <p:nvPicPr>
          <p:cNvPr id="2050" name="Picture 2" descr="C:\Users\bnhan3764\MyResearch\NTC_thesis_work\plots\induced_polarizaton_sim\cst_beam_contour_cro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5" y="228600"/>
            <a:ext cx="4114800" cy="273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390698" y="3176297"/>
            <a:ext cx="4594122" cy="3034269"/>
            <a:chOff x="1197079" y="990600"/>
            <a:chExt cx="6857999" cy="5029200"/>
          </a:xfrm>
        </p:grpSpPr>
        <p:grpSp>
          <p:nvGrpSpPr>
            <p:cNvPr id="22" name="Group 21"/>
            <p:cNvGrpSpPr/>
            <p:nvPr/>
          </p:nvGrpSpPr>
          <p:grpSpPr>
            <a:xfrm>
              <a:off x="1197079" y="990600"/>
              <a:ext cx="6857999" cy="5029200"/>
              <a:chOff x="990601" y="616527"/>
              <a:chExt cx="7086599" cy="54864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90601" y="616527"/>
                <a:ext cx="7086599" cy="5486400"/>
                <a:chOff x="990601" y="617037"/>
                <a:chExt cx="7093234" cy="5520074"/>
              </a:xfrm>
            </p:grpSpPr>
            <p:pic>
              <p:nvPicPr>
                <p:cNvPr id="27" name="Picture 2" descr="C:\Users\bnhan3764\MyResearch\NTC_thesis_work\plots\induced_polarizaton_sim\QStoke_cal_vs_freq_cst_ctp_rf_mu2e-01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1" y="617037"/>
                  <a:ext cx="7093234" cy="55200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1717817" y="4343400"/>
                  <a:ext cx="2819400" cy="1114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Realistic Beam Model</a:t>
                  </a:r>
                  <a:endParaRPr lang="en-US" sz="2000" b="1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272215" y="1954904"/>
                  <a:ext cx="1447800" cy="1524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4648200" y="2044156"/>
                <a:ext cx="3276602" cy="2027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/>
                  <a:t>Spectral Structures from Beam on Twice Diurnal Term</a:t>
                </a:r>
                <a:endParaRPr lang="en-US" sz="2000" b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997639" y="2438400"/>
                <a:ext cx="72676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308354" y="1243445"/>
              <a:ext cx="1256226" cy="1905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7170" name="Picture 2" descr="C:\Users\bnhan3764\MyResearch\NTC_thesis_work\plots\beam_elongation_test\cst_ctp_rf_bifurcation_slices_l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3" y="3271423"/>
            <a:ext cx="4114800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"/>
            <a:ext cx="3810000" cy="1066800"/>
          </a:xfrm>
        </p:spPr>
        <p:txBody>
          <a:bodyPr/>
          <a:lstStyle/>
          <a:p>
            <a:r>
              <a:rPr lang="en-US" dirty="0" smtClean="0"/>
              <a:t>Ground effects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5486400" cy="26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97116"/>
            <a:ext cx="5162550" cy="28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1" y="381000"/>
            <a:ext cx="4619625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 Obstruction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53000" y="1265018"/>
            <a:ext cx="35814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Pointing error</a:t>
            </a:r>
            <a:endParaRPr lang="en-US" sz="4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1249362"/>
            <a:ext cx="4343400" cy="39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260380"/>
            <a:ext cx="4343400" cy="20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49" y="6927"/>
            <a:ext cx="8229600" cy="831273"/>
          </a:xfrm>
        </p:spPr>
        <p:txBody>
          <a:bodyPr/>
          <a:lstStyle/>
          <a:p>
            <a:r>
              <a:rPr lang="en-US" dirty="0" smtClean="0"/>
              <a:t>DARE (Dark Age Radio Explorer)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412" y="2305624"/>
            <a:ext cx="4354188" cy="40189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Most pristine radio environment in inner solar system (Alexander </a:t>
            </a:r>
            <a:r>
              <a:rPr lang="en-US" sz="2400" dirty="0"/>
              <a:t>&amp; Kaiser 1976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No ionosphere </a:t>
            </a:r>
            <a:r>
              <a:rPr lang="en-US" sz="2400" b="1" dirty="0" smtClean="0"/>
              <a:t>!!</a:t>
            </a:r>
            <a:endParaRPr lang="en-US" sz="2400" b="1" dirty="0" smtClean="0"/>
          </a:p>
          <a:p>
            <a:r>
              <a:rPr lang="en-US" sz="2400" dirty="0" smtClean="0"/>
              <a:t>Modulate foreground projection-induced polarization by rotating the spacecraft</a:t>
            </a:r>
          </a:p>
          <a:p>
            <a:r>
              <a:rPr lang="en-US" sz="2400" dirty="0" smtClean="0"/>
              <a:t>More freedom in sky region selection</a:t>
            </a:r>
          </a:p>
          <a:p>
            <a:r>
              <a:rPr lang="en-US" sz="2400" dirty="0" smtClean="0"/>
              <a:t>Modulation heritage from CMB – QUIET (</a:t>
            </a:r>
            <a:r>
              <a:rPr lang="en-US" sz="2400" dirty="0" err="1" smtClean="0"/>
              <a:t>Kusaka</a:t>
            </a:r>
            <a:r>
              <a:rPr lang="en-US" sz="2400" dirty="0" smtClean="0"/>
              <a:t>, et al. 2014)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Low Freq. III - Dec 2016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400" y="3810000"/>
            <a:ext cx="4572000" cy="2431524"/>
            <a:chOff x="101600" y="3505200"/>
            <a:chExt cx="5156200" cy="273632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" y="3505200"/>
              <a:ext cx="5156200" cy="273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229360" y="5865070"/>
              <a:ext cx="19303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Burns </a:t>
              </a:r>
              <a:r>
                <a:rPr lang="en-US" b="1" dirty="0">
                  <a:solidFill>
                    <a:srgbClr val="FFFF00"/>
                  </a:solidFill>
                </a:rPr>
                <a:t>et al. </a:t>
              </a:r>
              <a:r>
                <a:rPr lang="en-US" b="1" dirty="0" smtClean="0">
                  <a:solidFill>
                    <a:srgbClr val="FFFF00"/>
                  </a:solidFill>
                </a:rPr>
                <a:t>(2012)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868073"/>
            <a:ext cx="2683370" cy="28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38200"/>
            <a:ext cx="1905000" cy="14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Obtain a model-independent &amp; direct foreground measurement separated from the static 21-cm background</a:t>
            </a:r>
          </a:p>
          <a:p>
            <a:r>
              <a:rPr lang="en-US" dirty="0" smtClean="0"/>
              <a:t>Minimize measurement and system variations</a:t>
            </a:r>
          </a:p>
          <a:p>
            <a:r>
              <a:rPr lang="en-US" dirty="0" smtClean="0"/>
              <a:t>Shift modeling to the instrument which is more accessible (high-accuracy antenna and receiver models) to mitigate unwanted instrumental spectral features</a:t>
            </a:r>
          </a:p>
          <a:p>
            <a:r>
              <a:rPr lang="en-US" dirty="0" smtClean="0"/>
              <a:t>Use harmonic analysis to identify markers associated with instrumental effects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Nhan</a:t>
            </a:r>
            <a:r>
              <a:rPr lang="en-US" dirty="0" smtClean="0"/>
              <a:t>, B.  - Polarimetry &amp; Foreground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300" y="4267200"/>
            <a:ext cx="3657600" cy="16764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/>
              <a:t>→ Subtracting two large numbers to recover a small number</a:t>
            </a:r>
          </a:p>
          <a:p>
            <a:pPr algn="l"/>
            <a:r>
              <a:rPr lang="en-US" sz="2200" dirty="0" smtClean="0"/>
              <a:t> → 4-6 orders of magnitude</a:t>
            </a:r>
            <a:endParaRPr lang="en-US" sz="2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2300" y="2209800"/>
            <a:ext cx="4114800" cy="1376989"/>
            <a:chOff x="163289" y="2495490"/>
            <a:chExt cx="4114800" cy="1376989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29" y="2971800"/>
              <a:ext cx="3107075" cy="900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63289" y="2495490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Foreground parametrization: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8916" y="1066799"/>
            <a:ext cx="8534401" cy="773955"/>
            <a:chOff x="353291" y="1066799"/>
            <a:chExt cx="8534401" cy="773955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91" y="1066799"/>
              <a:ext cx="5209310" cy="77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562600" y="1219200"/>
              <a:ext cx="3325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(Foreground+ 21 cm)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82379" y="2201446"/>
            <a:ext cx="4709170" cy="3943044"/>
            <a:chOff x="4113803" y="2201446"/>
            <a:chExt cx="4873736" cy="394304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201446"/>
              <a:ext cx="4872739" cy="38945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113803" y="5805936"/>
              <a:ext cx="204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Burns et al. (In-prep)</a:t>
              </a:r>
              <a:endParaRPr lang="en-US" sz="1600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3352800" y="3071750"/>
            <a:ext cx="1524000" cy="196555"/>
          </a:xfrm>
          <a:prstGeom prst="rightArrow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152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Current observational </a:t>
            </a:r>
            <a:r>
              <a:rPr lang="en-US" sz="4000" dirty="0"/>
              <a:t>e</a:t>
            </a:r>
            <a:r>
              <a:rPr lang="en-US" sz="4000" dirty="0" smtClean="0"/>
              <a:t>fforts 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682" y="994966"/>
            <a:ext cx="2590800" cy="533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Interferometry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994966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Single element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0" y="1676400"/>
            <a:ext cx="1688228" cy="1914678"/>
            <a:chOff x="3851086" y="3276600"/>
            <a:chExt cx="1991266" cy="2434154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348554"/>
              <a:ext cx="1772402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51086" y="3276600"/>
              <a:ext cx="1991266" cy="43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BIGHORNS (AU)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47089" y="3913909"/>
            <a:ext cx="1992111" cy="1534061"/>
            <a:chOff x="2390487" y="2076449"/>
            <a:chExt cx="2349223" cy="1693863"/>
          </a:xfrm>
        </p:grpSpPr>
        <p:pic>
          <p:nvPicPr>
            <p:cNvPr id="16" name="Picture 8" descr="http://inspirehep.net/record/1315669/files/fig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013" y="2076449"/>
              <a:ext cx="2339697" cy="169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390487" y="2088911"/>
              <a:ext cx="2056517" cy="37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SCI-HI (MEX/USA)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57600" y="1715635"/>
            <a:ext cx="1732953" cy="2090089"/>
            <a:chOff x="201234" y="1371600"/>
            <a:chExt cx="2006331" cy="2675108"/>
          </a:xfrm>
        </p:grpSpPr>
        <p:pic>
          <p:nvPicPr>
            <p:cNvPr id="19" name="Picture 10" descr="http://bowman.faculty.asu.edu/Images/edges_al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34" y="1371600"/>
              <a:ext cx="2006331" cy="26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54226" y="1378207"/>
              <a:ext cx="1695666" cy="42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EDGES (USA)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64732" y="3886200"/>
            <a:ext cx="2193268" cy="1524000"/>
            <a:chOff x="3836615" y="1713760"/>
            <a:chExt cx="2424174" cy="1900679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615" y="1785639"/>
              <a:ext cx="2424174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866754" y="171376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SARAS (IN)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7456" y="1748411"/>
            <a:ext cx="2903424" cy="1811915"/>
            <a:chOff x="6172200" y="4346513"/>
            <a:chExt cx="2903424" cy="1811915"/>
          </a:xfrm>
        </p:grpSpPr>
        <p:pic>
          <p:nvPicPr>
            <p:cNvPr id="28" name="Picture 15" descr="http://www.tauceti.caltech.edu/leda/wp-content/uploads/2015/07/header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789" y="4346513"/>
              <a:ext cx="2814835" cy="181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172200" y="4355068"/>
              <a:ext cx="186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LEDA/LWA (USA)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09510" y="1705538"/>
            <a:ext cx="2057400" cy="1565605"/>
            <a:chOff x="63593" y="3856671"/>
            <a:chExt cx="3333358" cy="2163129"/>
          </a:xfrm>
        </p:grpSpPr>
        <p:pic>
          <p:nvPicPr>
            <p:cNvPr id="31" name="Picture 2" descr="C:\Users\bnhan3764\MyResearch\NTC_thesis_work\pictures\EDGES\EDGES_high_ban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7" y="3886200"/>
              <a:ext cx="3214694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3593" y="3856671"/>
              <a:ext cx="2545682" cy="46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EDGES II (USA)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80109" y="3801334"/>
            <a:ext cx="4484623" cy="157138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dirty="0" smtClean="0"/>
              <a:t>Antennas pointing at zenith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dirty="0" smtClean="0"/>
              <a:t>Total </a:t>
            </a:r>
            <a:r>
              <a:rPr lang="en-US" sz="3000" dirty="0"/>
              <a:t>power </a:t>
            </a:r>
            <a:r>
              <a:rPr lang="en-US" sz="3000" dirty="0" smtClean="0"/>
              <a:t>measurement (Foreground + 21 cm) </a:t>
            </a:r>
            <a:endParaRPr lang="en-US" sz="3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53289" y="5486400"/>
            <a:ext cx="8409711" cy="656983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→ Environment, measurement &amp; systematic variations</a:t>
            </a:r>
          </a:p>
        </p:txBody>
      </p:sp>
    </p:spTree>
    <p:extLst>
      <p:ext uri="{BB962C8B-B14F-4D97-AF65-F5344CB8AC3E}">
        <p14:creationId xmlns:p14="http://schemas.microsoft.com/office/powerpoint/2010/main" val="1517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What do we want and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8610600" cy="3200399"/>
          </a:xfrm>
        </p:spPr>
        <p:txBody>
          <a:bodyPr>
            <a:normAutofit/>
          </a:bodyPr>
          <a:lstStyle/>
          <a:p>
            <a:r>
              <a:rPr lang="en-US" dirty="0" smtClean="0"/>
              <a:t>High-accuracy foreground measurement to capture the foreground spectral structures</a:t>
            </a:r>
          </a:p>
          <a:p>
            <a:r>
              <a:rPr lang="en-US" dirty="0" smtClean="0"/>
              <a:t>Measure it independently without “contaminated” the background 21-cm signal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00"/>
            <a:ext cx="8229600" cy="961900"/>
          </a:xfrm>
        </p:spPr>
        <p:txBody>
          <a:bodyPr/>
          <a:lstStyle/>
          <a:p>
            <a:r>
              <a:rPr lang="en-US" dirty="0" smtClean="0"/>
              <a:t>Projection-induced polarization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49055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→ </a:t>
            </a:r>
            <a:r>
              <a:rPr lang="en-US" dirty="0" smtClean="0"/>
              <a:t> Project a net composite polarization on </a:t>
            </a:r>
          </a:p>
          <a:p>
            <a:r>
              <a:rPr lang="en-US" dirty="0" smtClean="0"/>
              <a:t>the dipole pair on XY-plane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NOT intrinsic foreground polarization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0349" y="1139744"/>
            <a:ext cx="4127501" cy="3684606"/>
            <a:chOff x="4787899" y="1277492"/>
            <a:chExt cx="4127501" cy="36846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899" y="1277492"/>
              <a:ext cx="4042256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217225" y="4623544"/>
              <a:ext cx="1698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Kaplan, J. (2001)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5378" y="1143000"/>
            <a:ext cx="4518397" cy="3657600"/>
            <a:chOff x="206003" y="1143000"/>
            <a:chExt cx="4518397" cy="3657600"/>
          </a:xfrm>
        </p:grpSpPr>
        <p:grpSp>
          <p:nvGrpSpPr>
            <p:cNvPr id="3" name="Group 2"/>
            <p:cNvGrpSpPr/>
            <p:nvPr/>
          </p:nvGrpSpPr>
          <p:grpSpPr>
            <a:xfrm>
              <a:off x="206003" y="1143000"/>
              <a:ext cx="4518397" cy="3657600"/>
              <a:chOff x="669141" y="1615456"/>
              <a:chExt cx="4518397" cy="3727450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141" y="1615456"/>
                <a:ext cx="4518397" cy="3727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301338" y="4038600"/>
                <a:ext cx="2590800" cy="84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Haslam map 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@ 408 MHz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91590" y="12192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Anisotropy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0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01"/>
            <a:ext cx="8229600" cy="808999"/>
          </a:xfrm>
        </p:spPr>
        <p:txBody>
          <a:bodyPr/>
          <a:lstStyle/>
          <a:p>
            <a:r>
              <a:rPr lang="en-US" dirty="0" smtClean="0"/>
              <a:t>Stokes vector formalism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4" y="1295400"/>
            <a:ext cx="42207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60125" y="3276600"/>
            <a:ext cx="3874325" cy="1798994"/>
            <a:chOff x="4736275" y="1189675"/>
            <a:chExt cx="3874325" cy="179899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76400"/>
              <a:ext cx="3657600" cy="131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4736275" y="1189675"/>
              <a:ext cx="3581400" cy="546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Total Stokes parameters:</a:t>
              </a:r>
              <a:endParaRPr lang="en-US" sz="24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28600" y="5029200"/>
            <a:ext cx="863748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→ Net Stokes vector measures </a:t>
            </a:r>
          </a:p>
          <a:p>
            <a:r>
              <a:rPr lang="en-US" dirty="0" smtClean="0"/>
              <a:t>the projection-induced polarization</a:t>
            </a:r>
          </a:p>
          <a:p>
            <a:r>
              <a:rPr lang="en-US" b="1" dirty="0" smtClean="0"/>
              <a:t>Foreground ONLY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471232" y="762000"/>
            <a:ext cx="4371102" cy="774700"/>
            <a:chOff x="4494982" y="977900"/>
            <a:chExt cx="4371102" cy="774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284" y="1473994"/>
              <a:ext cx="4114800" cy="27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itle 1"/>
            <p:cNvSpPr txBox="1">
              <a:spLocks/>
            </p:cNvSpPr>
            <p:nvPr/>
          </p:nvSpPr>
          <p:spPr>
            <a:xfrm>
              <a:off x="4494982" y="977900"/>
              <a:ext cx="2743200" cy="546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Incoming E-fields: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86899" y="1600200"/>
            <a:ext cx="4408115" cy="1828800"/>
            <a:chOff x="4534399" y="1752600"/>
            <a:chExt cx="4408115" cy="1828800"/>
          </a:xfrm>
        </p:grpSpPr>
        <p:grpSp>
          <p:nvGrpSpPr>
            <p:cNvPr id="10" name="Group 9"/>
            <p:cNvGrpSpPr/>
            <p:nvPr/>
          </p:nvGrpSpPr>
          <p:grpSpPr>
            <a:xfrm>
              <a:off x="4534399" y="1752600"/>
              <a:ext cx="4408115" cy="1048755"/>
              <a:chOff x="4534399" y="1876255"/>
              <a:chExt cx="4408115" cy="104875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274" y="2356295"/>
                <a:ext cx="4206240" cy="568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4534399" y="1876255"/>
                <a:ext cx="2743200" cy="546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 smtClean="0"/>
                  <a:t>Measured E-fields:</a:t>
                </a:r>
                <a:endParaRPr lang="en-US" sz="2400" dirty="0"/>
              </a:p>
            </p:txBody>
          </p:sp>
        </p:grpSp>
        <p:sp>
          <p:nvSpPr>
            <p:cNvPr id="13" name="Right Brace 12"/>
            <p:cNvSpPr/>
            <p:nvPr/>
          </p:nvSpPr>
          <p:spPr>
            <a:xfrm rot="5400000">
              <a:off x="6883568" y="1887518"/>
              <a:ext cx="190500" cy="2044364"/>
            </a:xfrm>
            <a:prstGeom prst="rightBrac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4481" y="2935069"/>
              <a:ext cx="1964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Antenna Beam Field Pattern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foreground modulation</a:t>
            </a:r>
            <a:br>
              <a:rPr lang="en-US" dirty="0" smtClean="0"/>
            </a:br>
            <a:r>
              <a:rPr lang="en-US" dirty="0" smtClean="0"/>
              <a:t>about celestial pole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pic>
        <p:nvPicPr>
          <p:cNvPr id="12" name="demo_haslam_orth_rot_lo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357749"/>
            <a:ext cx="6858000" cy="44387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89" y="1762500"/>
            <a:ext cx="379963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92058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Simulation: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1" y="1066800"/>
            <a:ext cx="4111802" cy="2441443"/>
            <a:chOff x="228601" y="824630"/>
            <a:chExt cx="4111802" cy="244144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1295400"/>
              <a:ext cx="4111802" cy="197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066800" y="824630"/>
              <a:ext cx="2525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Total Stokes I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11520" y="1090550"/>
            <a:ext cx="4480080" cy="2409683"/>
            <a:chOff x="4511520" y="838200"/>
            <a:chExt cx="4480080" cy="2409683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520" y="1322450"/>
              <a:ext cx="4480080" cy="192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488802" y="838200"/>
              <a:ext cx="2525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Net Stokes Q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1" y="3461419"/>
            <a:ext cx="4111802" cy="2634581"/>
            <a:chOff x="228601" y="3461419"/>
            <a:chExt cx="4111802" cy="2634581"/>
          </a:xfrm>
        </p:grpSpPr>
        <p:grpSp>
          <p:nvGrpSpPr>
            <p:cNvPr id="3" name="Group 2"/>
            <p:cNvGrpSpPr/>
            <p:nvPr/>
          </p:nvGrpSpPr>
          <p:grpSpPr>
            <a:xfrm>
              <a:off x="228601" y="4233512"/>
              <a:ext cx="4111802" cy="1862488"/>
              <a:chOff x="228601" y="4233512"/>
              <a:chExt cx="4111802" cy="1862488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1" y="4233512"/>
                <a:ext cx="4111802" cy="186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ight Arrow 22"/>
              <p:cNvSpPr/>
              <p:nvPr/>
            </p:nvSpPr>
            <p:spPr>
              <a:xfrm rot="10800000">
                <a:off x="2743201" y="4610101"/>
                <a:ext cx="685801" cy="190499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95599" y="4724400"/>
                <a:ext cx="1295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Foreground + 21-cm</a:t>
                </a:r>
                <a:endParaRPr lang="en-US" dirty="0"/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 rot="5400000">
              <a:off x="1974221" y="3447934"/>
              <a:ext cx="620560" cy="88748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0909" y="3461419"/>
              <a:ext cx="1213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FFT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3461419"/>
            <a:ext cx="4495800" cy="2675156"/>
            <a:chOff x="4495800" y="3461419"/>
            <a:chExt cx="4495800" cy="2675156"/>
          </a:xfrm>
        </p:grpSpPr>
        <p:grpSp>
          <p:nvGrpSpPr>
            <p:cNvPr id="4" name="Group 3"/>
            <p:cNvGrpSpPr/>
            <p:nvPr/>
          </p:nvGrpSpPr>
          <p:grpSpPr>
            <a:xfrm>
              <a:off x="4495800" y="4226608"/>
              <a:ext cx="4495800" cy="1909967"/>
              <a:chOff x="4495800" y="3271633"/>
              <a:chExt cx="4495800" cy="1909967"/>
            </a:xfrm>
          </p:grpSpPr>
          <p:pic>
            <p:nvPicPr>
              <p:cNvPr id="1126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3271633"/>
                <a:ext cx="4495800" cy="1909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467600" y="3668358"/>
                <a:ext cx="1371600" cy="762573"/>
                <a:chOff x="7467600" y="3668358"/>
                <a:chExt cx="1371600" cy="762573"/>
              </a:xfrm>
            </p:grpSpPr>
            <p:sp>
              <p:nvSpPr>
                <p:cNvPr id="19" name="Right Arrow 18"/>
                <p:cNvSpPr/>
                <p:nvPr/>
              </p:nvSpPr>
              <p:spPr>
                <a:xfrm rot="10800000">
                  <a:off x="7467600" y="3668358"/>
                  <a:ext cx="685801" cy="190499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543799" y="3784600"/>
                  <a:ext cx="12954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Foreground only</a:t>
                  </a:r>
                  <a:endParaRPr lang="en-US" dirty="0"/>
                </a:p>
              </p:txBody>
            </p:sp>
          </p:grpSp>
        </p:grpSp>
        <p:sp>
          <p:nvSpPr>
            <p:cNvPr id="25" name="Right Arrow 24"/>
            <p:cNvSpPr/>
            <p:nvPr/>
          </p:nvSpPr>
          <p:spPr>
            <a:xfrm rot="5400000">
              <a:off x="6544577" y="3437622"/>
              <a:ext cx="599934" cy="88748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07446" y="3461419"/>
              <a:ext cx="1213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FFT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98" y="174190"/>
            <a:ext cx="3599407" cy="85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2971800" cy="3429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Foreground subtraction with induced Stokes spectra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7B90-C150-4B63-8CC9-3DF29FE52B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Low Freq. III - Dec 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Nhan, B.  - Polarimetry &amp; Foreground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00400" y="381000"/>
            <a:ext cx="5715000" cy="1092525"/>
            <a:chOff x="76200" y="1199571"/>
            <a:chExt cx="5715000" cy="109252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199571"/>
              <a:ext cx="571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834896"/>
              <a:ext cx="454510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29648" y="1828800"/>
            <a:ext cx="5676900" cy="4226750"/>
            <a:chOff x="3129648" y="1828800"/>
            <a:chExt cx="5676900" cy="42267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648" y="1828800"/>
              <a:ext cx="5676900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4724400" y="2619500"/>
              <a:ext cx="1219200" cy="685801"/>
              <a:chOff x="180604" y="3765543"/>
              <a:chExt cx="1219200" cy="685801"/>
            </a:xfrm>
          </p:grpSpPr>
          <p:sp>
            <p:nvSpPr>
              <p:cNvPr id="24" name="Right Arrow 23"/>
              <p:cNvSpPr/>
              <p:nvPr/>
            </p:nvSpPr>
            <p:spPr>
              <a:xfrm rot="16200000">
                <a:off x="961654" y="4013194"/>
                <a:ext cx="685801" cy="190499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0604" y="3765543"/>
                <a:ext cx="1028701" cy="64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Scale &amp; subtract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36075" y="3798125"/>
              <a:ext cx="5667375" cy="2257425"/>
              <a:chOff x="3307773" y="4031768"/>
              <a:chExt cx="5667375" cy="2257425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7773" y="4031768"/>
                <a:ext cx="5667375" cy="2257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479223" y="5966028"/>
                <a:ext cx="2667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err="1" smtClean="0"/>
                  <a:t>Nhan</a:t>
                </a:r>
                <a:r>
                  <a:rPr lang="en-US" sz="1500" dirty="0" smtClean="0"/>
                  <a:t> et al. </a:t>
                </a:r>
                <a:r>
                  <a:rPr lang="en-US" sz="1500" dirty="0" smtClean="0"/>
                  <a:t>(submitted</a:t>
                </a:r>
                <a:r>
                  <a:rPr lang="en-US" sz="1500" dirty="0" smtClean="0"/>
                  <a:t>)</a:t>
                </a:r>
                <a:endParaRPr lang="en-US" sz="15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943601" y="4495800"/>
              <a:ext cx="2663289" cy="369332"/>
              <a:chOff x="5652990" y="3948418"/>
              <a:chExt cx="2663289" cy="369332"/>
            </a:xfrm>
          </p:grpSpPr>
          <p:sp>
            <p:nvSpPr>
              <p:cNvPr id="32" name="Right Arrow 31"/>
              <p:cNvSpPr/>
              <p:nvPr/>
            </p:nvSpPr>
            <p:spPr>
              <a:xfrm rot="10800000">
                <a:off x="5652990" y="4033308"/>
                <a:ext cx="685801" cy="190499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167170" y="3948418"/>
                <a:ext cx="2149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Only scaling error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51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645</Words>
  <Application>Microsoft Office PowerPoint</Application>
  <PresentationFormat>On-screen Show (4:3)</PresentationFormat>
  <Paragraphs>131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polarimetric approach for constraining the dynamic foreground spectrum for global 21-cm measurements (with applications for DARE)</vt:lpstr>
      <vt:lpstr>Current challenges</vt:lpstr>
      <vt:lpstr>Current observational efforts </vt:lpstr>
      <vt:lpstr>What do we want and need?</vt:lpstr>
      <vt:lpstr>Projection-induced polarization</vt:lpstr>
      <vt:lpstr>Stokes vector formalism</vt:lpstr>
      <vt:lpstr>Dynamic foreground modulation about celestial pole</vt:lpstr>
      <vt:lpstr>Simulation:</vt:lpstr>
      <vt:lpstr>Foreground subtraction with induced Stokes spectra</vt:lpstr>
      <vt:lpstr>Cosmic Twilight Polarimeter (CTP)</vt:lpstr>
      <vt:lpstr>Frontend Unit</vt:lpstr>
      <vt:lpstr>Frequency-dependent  antenna beam</vt:lpstr>
      <vt:lpstr>Ground effects</vt:lpstr>
      <vt:lpstr>Horizon Obstruction</vt:lpstr>
      <vt:lpstr>DARE (Dark Age Radio Explorer)</vt:lpstr>
      <vt:lpstr>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Nonlinear Systematics in  Total-power Radiometers on  Global 21-cm Cosmology Experiments</dc:title>
  <dc:creator>bnhan3764</dc:creator>
  <cp:lastModifiedBy>bnhan3764</cp:lastModifiedBy>
  <cp:revision>736</cp:revision>
  <cp:lastPrinted>2016-12-04T22:05:42Z</cp:lastPrinted>
  <dcterms:created xsi:type="dcterms:W3CDTF">2016-07-20T14:00:53Z</dcterms:created>
  <dcterms:modified xsi:type="dcterms:W3CDTF">2016-12-07T19:50:55Z</dcterms:modified>
</cp:coreProperties>
</file>