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6" r:id="rId2"/>
    <p:sldId id="428" r:id="rId3"/>
    <p:sldId id="436" r:id="rId4"/>
    <p:sldId id="429" r:id="rId5"/>
    <p:sldId id="441" r:id="rId6"/>
    <p:sldId id="440" r:id="rId7"/>
    <p:sldId id="438" r:id="rId8"/>
    <p:sldId id="444" r:id="rId9"/>
    <p:sldId id="445" r:id="rId10"/>
    <p:sldId id="449" r:id="rId11"/>
    <p:sldId id="450" r:id="rId12"/>
    <p:sldId id="451" r:id="rId13"/>
    <p:sldId id="442" r:id="rId14"/>
    <p:sldId id="453" r:id="rId15"/>
    <p:sldId id="431" r:id="rId16"/>
    <p:sldId id="452" r:id="rId17"/>
    <p:sldId id="443" r:id="rId18"/>
    <p:sldId id="430" r:id="rId19"/>
    <p:sldId id="447" r:id="rId20"/>
    <p:sldId id="44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0"/>
    <a:srgbClr val="F6BB1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39" autoAdjust="0"/>
  </p:normalViewPr>
  <p:slideViewPr>
    <p:cSldViewPr snapToGrid="0" snapToObjects="1">
      <p:cViewPr varScale="1">
        <p:scale>
          <a:sx n="86" d="100"/>
          <a:sy n="8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03B3-037A-6D4B-A1BF-7C71D1CD0882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BD8D-D1F9-BC4F-A0B6-8499CABD6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7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A2BA-21CB-AC41-BDFF-8AF1F2C23B5F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75954-64D3-3547-9E41-BA5D253C7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4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Thanks. Great to be back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From ICRAR/Curtin, we run and operate MWA for an international consortium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decades of wavelengths cover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MWA image: false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Vela SNR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5954-64D3-3547-9E41-BA5D253C7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670561"/>
            <a:ext cx="5262880" cy="2929890"/>
          </a:xfrm>
        </p:spPr>
        <p:txBody>
          <a:bodyPr anchor="b" anchorCtr="0"/>
          <a:lstStyle>
            <a:lvl1pPr algn="l">
              <a:defRPr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800" y="4145280"/>
            <a:ext cx="5262880" cy="109728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 algn="l">
              <a:buNone/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</a:t>
            </a:r>
          </a:p>
          <a:p>
            <a:pPr lvl="1"/>
            <a:r>
              <a:rPr lang="en-AU" dirty="0" err="1" smtClean="0"/>
              <a:t>Subsubtitle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6708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 smtClean="0"/>
              <a:t>ANU – Seminar –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07120" y="658368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1158875"/>
            <a:ext cx="8586788" cy="5211763"/>
          </a:xfrm>
        </p:spPr>
        <p:txBody>
          <a:bodyPr/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 smtClean="0"/>
              <a:t>ANU – Seminar –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428752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86325" y="1158875"/>
            <a:ext cx="3881438" cy="4967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Landscape Imag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132080"/>
            <a:ext cx="7518400" cy="650240"/>
          </a:xfrm>
        </p:spPr>
        <p:txBody>
          <a:bodyPr/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 smtClean="0"/>
              <a:t>ANU – Seminar –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120" y="1158875"/>
            <a:ext cx="8442643" cy="4104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5438" y="5414963"/>
            <a:ext cx="8442325" cy="1077912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  <a:lvl3pPr marL="0" indent="0" algn="ctr">
              <a:buNone/>
              <a:defRPr sz="2400"/>
            </a:lvl3pPr>
            <a:lvl4pPr marL="0" indent="0" algn="ctr">
              <a:buNone/>
              <a:defRPr sz="2400"/>
            </a:lvl4pPr>
            <a:lvl5pPr marL="0" indent="0" algn="ctr">
              <a:buNone/>
              <a:defRPr sz="2400"/>
            </a:lvl5pPr>
          </a:lstStyle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6800" y="3850640"/>
            <a:ext cx="5262880" cy="833120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6800" y="4765040"/>
            <a:ext cx="5262880" cy="4775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subtitle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06799" y="599440"/>
            <a:ext cx="5262563" cy="3159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680" y="81280"/>
            <a:ext cx="7518400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240"/>
            <a:ext cx="831088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573520"/>
            <a:ext cx="513588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b="1" dirty="0" smtClean="0"/>
              <a:t>ANU – Seminar –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73520"/>
            <a:ext cx="44704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fld id="{93D1588C-AB24-5646-A060-72B6CDFB3A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  <p:sldLayoutId id="2147483651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i="0" kern="1200">
          <a:solidFill>
            <a:srgbClr val="CD0920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buFont typeface="Arial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328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46000" indent="-228600" algn="l" defTabSz="457200" rtl="0" eaLnBrk="1" latinLnBrk="0" hangingPunct="1">
        <a:spcBef>
          <a:spcPts val="0"/>
        </a:spcBef>
        <a:buSzPct val="80000"/>
        <a:buFont typeface="Arial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39200" indent="-228600" algn="l" defTabSz="457200" rtl="0" eaLnBrk="1" latinLnBrk="0" hangingPunct="1">
        <a:spcBef>
          <a:spcPts val="0"/>
        </a:spcBef>
        <a:buSzPct val="80000"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4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3587" y="351216"/>
            <a:ext cx="2216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MWA/GLEAM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310" y="3985116"/>
            <a:ext cx="51213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Cathryn Trott</a:t>
            </a:r>
          </a:p>
          <a:p>
            <a:r>
              <a:rPr lang="en-US" sz="2400" dirty="0">
                <a:latin typeface="Arial"/>
                <a:cs typeface="Arial"/>
              </a:rPr>
              <a:t>ICRAR-Curtin University </a:t>
            </a:r>
          </a:p>
          <a:p>
            <a:r>
              <a:rPr lang="en-US" sz="2000" dirty="0">
                <a:latin typeface="Arial"/>
                <a:cs typeface="Arial"/>
              </a:rPr>
              <a:t>9 December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2016 </a:t>
            </a:r>
          </a:p>
        </p:txBody>
      </p:sp>
      <p:pic>
        <p:nvPicPr>
          <p:cNvPr id="10" name="Picture 9" descr="caastro_s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201"/>
            <a:ext cx="3276000" cy="13418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79256" y="494202"/>
            <a:ext cx="601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EoR power spectrum systematics</a:t>
            </a:r>
          </a:p>
          <a:p>
            <a:r>
              <a:rPr lang="en-US" sz="2400" b="1"/>
              <a:t>(It’s all about the bass, no treble)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50370" y="1831975"/>
            <a:ext cx="4735278" cy="2010266"/>
            <a:chOff x="3797995" y="1974850"/>
            <a:chExt cx="4735278" cy="2010266"/>
          </a:xfrm>
        </p:grpSpPr>
        <p:pic>
          <p:nvPicPr>
            <p:cNvPr id="2" name="Picture 1" descr="reionization_visualization_loeb.jpg"/>
            <p:cNvPicPr>
              <a:picLocks noChangeAspect="1"/>
            </p:cNvPicPr>
            <p:nvPr/>
          </p:nvPicPr>
          <p:blipFill>
            <a:blip r:embed="rId4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995" y="1974850"/>
              <a:ext cx="4720757" cy="197851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12516" y="1987741"/>
              <a:ext cx="4720757" cy="1997375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8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12000">
                  <a:srgbClr val="FF6600">
                    <a:alpha val="37000"/>
                  </a:srgbClr>
                </a:gs>
                <a:gs pos="30000">
                  <a:srgbClr val="FFFF00">
                    <a:alpha val="38000"/>
                  </a:srgbClr>
                </a:gs>
                <a:gs pos="51000">
                  <a:srgbClr val="008000">
                    <a:alpha val="33000"/>
                  </a:srgbClr>
                </a:gs>
                <a:gs pos="68000">
                  <a:srgbClr val="0000FF">
                    <a:alpha val="38000"/>
                  </a:srgbClr>
                </a:gs>
                <a:gs pos="84000">
                  <a:schemeClr val="accent4">
                    <a:alpha val="48000"/>
                  </a:schemeClr>
                </a:gs>
                <a:gs pos="97000">
                  <a:schemeClr val="accent4">
                    <a:lumMod val="75000"/>
                    <a:alpha val="24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7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about the foregrounds??</a:t>
            </a:r>
            <a:br>
              <a:rPr lang="en-US" sz="2800" dirty="0"/>
            </a:br>
            <a:r>
              <a:rPr lang="en-US" sz="2400" dirty="0"/>
              <a:t>Recent work – Offringa et al. (2016)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6" y="1270000"/>
            <a:ext cx="4436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Spectral analysis of sources in MWA EoR field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Dominated by source confusion and instrument bandpass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EoR power spectrum residuals show non-noiselike residuals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3565948"/>
            <a:ext cx="5530850" cy="2930101"/>
          </a:xfrm>
          <a:prstGeom prst="rect">
            <a:avLst/>
          </a:prstGeom>
        </p:spPr>
      </p:pic>
      <p:pic>
        <p:nvPicPr>
          <p:cNvPr id="8" name="Picture 7" descr="residual_power_spectru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22075" b="6666"/>
          <a:stretch/>
        </p:blipFill>
        <p:spPr>
          <a:xfrm>
            <a:off x="5318125" y="849337"/>
            <a:ext cx="2936876" cy="2899743"/>
          </a:xfrm>
          <a:prstGeom prst="rect">
            <a:avLst/>
          </a:prstGeom>
        </p:spPr>
      </p:pic>
      <p:pic>
        <p:nvPicPr>
          <p:cNvPr id="9" name="Picture 8" descr="corr_all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6" y="3288705"/>
            <a:ext cx="3409949" cy="3006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about the foregrounds??</a:t>
            </a:r>
            <a:br>
              <a:rPr lang="en-US" sz="2800" dirty="0"/>
            </a:br>
            <a:r>
              <a:rPr lang="en-US" sz="2400" dirty="0"/>
              <a:t>Recent work – Patil et al. (2016)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125" y="1365250"/>
            <a:ext cx="754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Analysis of LOFAR EoR “Excess Noise” in EoR variance statistic, compared with thermal noise expectations from Stokes V images</a:t>
            </a:r>
          </a:p>
          <a:p>
            <a:endParaRPr lang="en-US"/>
          </a:p>
          <a:p>
            <a:r>
              <a:rPr lang="en-US"/>
              <a:t>Attributed to noise-like residual sidelobe signal from incomplete sky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2733675"/>
            <a:ext cx="5492750" cy="3505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2375" y="3381375"/>
            <a:ext cx="2465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Figure: Residual power in angular power spectrum compared with noise, for a simulation with remaining discrete and diffuse emission.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about the foregrounds??</a:t>
            </a:r>
            <a:br>
              <a:rPr lang="en-US" sz="2800" dirty="0"/>
            </a:br>
            <a:r>
              <a:rPr lang="en-US" sz="2400" dirty="0"/>
              <a:t>Recent work – Ewall-Wice et al. (2016) </a:t>
            </a:r>
            <a:r>
              <a:rPr lang="en-US" sz="1600" dirty="0"/>
              <a:t>(arXiv, under review)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9680" y="903585"/>
            <a:ext cx="754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Theoretical analysis propagating calibration residuals from incomplete source model to EoR power spectrum – studied structure of spectral residuals in EoR power spectrum for current and future experiments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123"/>
            <a:ext cx="9144000" cy="3301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825625"/>
            <a:ext cx="560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Figure: Foreground contamination due to unmodelled sources in calibration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5876609"/>
            <a:ext cx="842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Suggestion: Gaussian-weighting baseline contributions to calibration solution optimises balance between FOV and array layout for mitigating sidelobes.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regions of source flux density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933123"/>
            <a:ext cx="7081060" cy="5035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1876" y="6064250"/>
            <a:ext cx="43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Courtesy Tom Franzen &amp; Carole Jackson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48375" y="933123"/>
            <a:ext cx="31750" cy="4702502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37150" y="933123"/>
            <a:ext cx="31750" cy="4702502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17925" y="933123"/>
            <a:ext cx="31750" cy="4702502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3500" y="3270250"/>
            <a:ext cx="16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Calibrators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0408" y="4057650"/>
            <a:ext cx="81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Sky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9676" y="159702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Residual sidelobe confusion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7576" y="221108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Excess noise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37150" y="147637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PSF properties and structure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55" y="3978276"/>
            <a:ext cx="2109600" cy="2135327"/>
          </a:xfrm>
          <a:prstGeom prst="rect">
            <a:avLst/>
          </a:prstGeom>
        </p:spPr>
      </p:pic>
      <p:pic>
        <p:nvPicPr>
          <p:cNvPr id="6" name="Picture 5" descr="p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790"/>
            <a:ext cx="2921000" cy="2921000"/>
          </a:xfrm>
          <a:prstGeom prst="rect">
            <a:avLst/>
          </a:prstGeom>
        </p:spPr>
      </p:pic>
      <p:pic>
        <p:nvPicPr>
          <p:cNvPr id="7" name="Picture 6" descr="psf_areaweight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5" y="3624915"/>
            <a:ext cx="2952000" cy="295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5725"/>
            <a:ext cx="9144000" cy="681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75" y="2003425"/>
            <a:ext cx="9144000" cy="66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" y="2647839"/>
            <a:ext cx="5508625" cy="679291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7397750" y="4508500"/>
            <a:ext cx="1083600" cy="1083600"/>
          </a:xfrm>
          <a:prstGeom prst="donu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501" y="3240680"/>
            <a:ext cx="2397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PSF contributing to central sky 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9251" y="3240680"/>
            <a:ext cx="2397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r*PSF showing peak sidelobe contribution</a:t>
            </a:r>
          </a:p>
        </p:txBody>
      </p:sp>
      <p:pic>
        <p:nvPicPr>
          <p:cNvPr id="15" name="Picture 14" descr="ssid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0" y="984638"/>
            <a:ext cx="3517900" cy="4526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Redundant arrays: not a silver bullet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625" y="1031875"/>
            <a:ext cx="8466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Redundancy allows one to calibrate the antenna gains without the need for a sky model, decoupling source model incompleteness from calibration.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However, redundant calibration only provides a relative gain solution (relative to amplitude and phase of reference)</a:t>
            </a:r>
            <a:r>
              <a:rPr lang="en-US" sz="2000" b="1" i="1"/>
              <a:t>, thereby requiring some sky model component to set reference values</a:t>
            </a:r>
          </a:p>
          <a:p>
            <a:pPr marL="285750" indent="-285750">
              <a:buFont typeface="Arial"/>
              <a:buChar char="•"/>
            </a:pPr>
            <a:endParaRPr lang="en-US" sz="2000" b="1" i="1"/>
          </a:p>
          <a:p>
            <a:pPr marL="285750" indent="-285750">
              <a:buFont typeface="Arial"/>
              <a:buChar char="•"/>
            </a:pPr>
            <a:r>
              <a:rPr lang="en-US" sz="2000"/>
              <a:t>Redundant calibration generally is applied independently for each spectral channel, leaving these methods open to the same problems.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100"/>
            <a:ext cx="9144000" cy="2195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4624" y="3925947"/>
            <a:ext cx="224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</a:rPr>
              <a:t>DeBoer et al. (2016)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Options and trade-offs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33500"/>
            <a:ext cx="76835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(Ewall-Wice) Reduce calibration errors from sidelobe sources by restricting uv distance of bandpass calibration (decouple foreground fringing from bandpass solution)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Perform parametric (Trott &amp; Wayth) or spatially-clustered (Offringa) bandpass calibration to decohere sidelobes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Use an external, deeper sky model (higher spatial resolution; independent calibrator measurement to mitigate re-substitution bias)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Restrict field-of-view: incorporate a few larger stations to disentangle beam-edge source contributions from EoR signal.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EoR science is bright! We have made major advances in the past 1-2 years in our understanding of systematics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We have also started having far more useful and beneficial sharing of lessons between the current experiments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Not a “first past the post” game: detection is the tip of a very large and exciting iceberg.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Frequency-dependent Gaussian beam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644649"/>
            <a:ext cx="527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00FF"/>
                </a:solidFill>
              </a:rPr>
              <a:t>CASES: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DC term (η = 0)		</a:t>
            </a:r>
            <a:r>
              <a:rPr lang="en-US" b="1" i="1">
                <a:solidFill>
                  <a:srgbClr val="CD0920"/>
                </a:solidFill>
              </a:rPr>
              <a:t>Shaped by primary 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499" y="3225799"/>
            <a:ext cx="696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/>
              <a:t>u small, D large</a:t>
            </a:r>
            <a:r>
              <a:rPr lang="en-US"/>
              <a:t>		</a:t>
            </a:r>
            <a:r>
              <a:rPr lang="en-US" b="1" i="1">
                <a:solidFill>
                  <a:srgbClr val="CD0920"/>
                </a:solidFill>
              </a:rPr>
              <a:t>Beam decays slower: power decoheres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5314948"/>
            <a:ext cx="7588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/>
              <a:t>u large, D small	</a:t>
            </a:r>
            <a:r>
              <a:rPr lang="en-US"/>
              <a:t>	</a:t>
            </a:r>
            <a:r>
              <a:rPr lang="en-US" b="1" i="1">
                <a:solidFill>
                  <a:srgbClr val="CD0920"/>
                </a:solidFill>
              </a:rPr>
              <a:t>Beam decays quickly: weighted cosine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4750579"/>
            <a:ext cx="8357870" cy="560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5697440"/>
            <a:ext cx="8089900" cy="86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05" y="895350"/>
            <a:ext cx="6925945" cy="99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" y="3769504"/>
            <a:ext cx="8623300" cy="965200"/>
          </a:xfrm>
          <a:prstGeom prst="rect">
            <a:avLst/>
          </a:prstGeom>
        </p:spPr>
      </p:pic>
      <p:pic>
        <p:nvPicPr>
          <p:cNvPr id="12" name="Picture 11" descr="P_delt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425"/>
            <a:ext cx="9144000" cy="900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5175250"/>
            <a:ext cx="5124450" cy="79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Regimes of residual structure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930275"/>
            <a:ext cx="2082800" cy="210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9680" y="962025"/>
            <a:ext cx="3862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Simple number counts model: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050" y="3152775"/>
            <a:ext cx="750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At a given sky location, sidelobe signal is contributed by sources according to synthesized beam properties and total flux density.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73" y="4064000"/>
            <a:ext cx="9013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Flux density: </a:t>
            </a:r>
          </a:p>
          <a:p>
            <a:r>
              <a:rPr lang="en-US" sz="2200">
                <a:sym typeface="Wingdings"/>
              </a:rPr>
              <a:t> Dominated by sources just below threshold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200">
                <a:sym typeface="Wingdings"/>
              </a:rPr>
              <a:t>Properties of PSF (array layout) determines regimes…</a:t>
            </a:r>
          </a:p>
          <a:p>
            <a:endParaRPr lang="en-US" sz="2200">
              <a:sym typeface="Wingdings"/>
            </a:endParaRPr>
          </a:p>
          <a:p>
            <a:r>
              <a:rPr lang="en-US" sz="2200">
                <a:sym typeface="Wingdings"/>
              </a:rPr>
              <a:t>Spectral structure:</a:t>
            </a:r>
          </a:p>
          <a:p>
            <a:r>
              <a:rPr lang="en-US" sz="2200">
                <a:sym typeface="Wingdings"/>
              </a:rPr>
              <a:t> Strong spectral dependence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14" y="1582241"/>
            <a:ext cx="32131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1502866"/>
            <a:ext cx="1308100" cy="132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514" y="1835150"/>
            <a:ext cx="1447800" cy="58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100" y="4041775"/>
            <a:ext cx="3041650" cy="501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PSF properties and structure</a:t>
            </a:r>
            <a:endParaRPr lang="en-US" sz="42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" y="3933714"/>
            <a:ext cx="8064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Highly-dependent on Poisson statistics of immediate field (sidelobe confusion is position-dependent). Deep subtraction required to reach “excess noise” regime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500" y="2440581"/>
            <a:ext cx="8064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Source numbers are in Gaussian regime. Deep subtraction required to reach “excess noise” regime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080" y="5657739"/>
            <a:ext cx="8064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Summation of independent sidelobe contributors places one in excess noise regime for a shallower subtraction, however excess noise levels are large.</a:t>
            </a:r>
          </a:p>
        </p:txBody>
      </p:sp>
      <p:pic>
        <p:nvPicPr>
          <p:cNvPr id="15" name="Picture 14" descr="ps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1711326"/>
            <a:ext cx="9001125" cy="594156"/>
          </a:xfrm>
          <a:prstGeom prst="rect">
            <a:avLst/>
          </a:prstGeom>
        </p:spPr>
      </p:pic>
      <p:pic>
        <p:nvPicPr>
          <p:cNvPr id="16" name="Picture 15" descr="ps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343276"/>
            <a:ext cx="8810625" cy="539806"/>
          </a:xfrm>
          <a:prstGeom prst="rect">
            <a:avLst/>
          </a:prstGeom>
        </p:spPr>
      </p:pic>
      <p:pic>
        <p:nvPicPr>
          <p:cNvPr id="17" name="Picture 16" descr="psf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730818"/>
            <a:ext cx="7318375" cy="782185"/>
          </a:xfrm>
          <a:prstGeom prst="rect">
            <a:avLst/>
          </a:prstGeom>
        </p:spPr>
      </p:pic>
      <p:pic>
        <p:nvPicPr>
          <p:cNvPr id="18" name="Picture 17" descr="ss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0" y="984638"/>
            <a:ext cx="3517900" cy="4526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2464" y="654116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Motivation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497320" y="1103086"/>
            <a:ext cx="827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he Epoch of Reionisation represents an unchartered frontier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It is intrinsically coloured, providing different astrophysical information as a function of redshift and spatial scale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Line-of-sight spatial structure is accessed via mapping of spectral modes to depth, fundamentally entangling chromaticity and physical structure</a:t>
            </a:r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Accessing the EoR and Cosmic Dawn requires techniques to peer through the chromatic fog of the Universe coupled with the instrument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320" y="5001986"/>
            <a:ext cx="827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Will review: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chromatic components of the signal chain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recent work highlighting key challenges</a:t>
            </a:r>
          </a:p>
        </p:txBody>
      </p:sp>
    </p:spTree>
    <p:extLst>
      <p:ext uri="{BB962C8B-B14F-4D97-AF65-F5344CB8AC3E}">
        <p14:creationId xmlns:p14="http://schemas.microsoft.com/office/powerpoint/2010/main" val="28089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PSF properties and structure</a:t>
            </a:r>
            <a:endParaRPr lang="en-US" sz="4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125" y="4155964"/>
            <a:ext cx="852487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D0920"/>
                </a:solidFill>
              </a:rPr>
              <a:t>Barry</a:t>
            </a:r>
            <a:r>
              <a:rPr lang="en-US"/>
              <a:t> (shallow subtraction; MWA sidelobe-confusion residual structure)</a:t>
            </a:r>
          </a:p>
          <a:p>
            <a:pPr algn="ctr"/>
            <a:r>
              <a:rPr lang="en-US" b="1">
                <a:solidFill>
                  <a:srgbClr val="CD0920"/>
                </a:solidFill>
              </a:rPr>
              <a:t>Offringa</a:t>
            </a:r>
            <a:r>
              <a:rPr lang="en-US"/>
              <a:t> (measuring individual source spectra; MWA sidelobe-confusion and bandpass)</a:t>
            </a:r>
          </a:p>
          <a:p>
            <a:pPr algn="ctr"/>
            <a:r>
              <a:rPr lang="en-US" b="1">
                <a:solidFill>
                  <a:srgbClr val="CD0920"/>
                </a:solidFill>
              </a:rPr>
              <a:t>Patil</a:t>
            </a:r>
            <a:r>
              <a:rPr lang="en-US"/>
              <a:t> (deep subtraction; LOFAR excess noise in EoR power spectrum)</a:t>
            </a:r>
          </a:p>
          <a:p>
            <a:pPr algn="ctr"/>
            <a:r>
              <a:rPr lang="en-US" b="1">
                <a:solidFill>
                  <a:srgbClr val="CD0920"/>
                </a:solidFill>
              </a:rPr>
              <a:t>Ewall-Wice</a:t>
            </a:r>
            <a:r>
              <a:rPr lang="en-US"/>
              <a:t> (MWA large primary beam)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125" y="2440581"/>
            <a:ext cx="8064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D0920"/>
                </a:solidFill>
              </a:rPr>
              <a:t>Ewall-Wice</a:t>
            </a:r>
            <a:r>
              <a:rPr lang="en-US">
                <a:solidFill>
                  <a:srgbClr val="CD092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(LOFAR small primary beam)</a:t>
            </a:r>
          </a:p>
          <a:p>
            <a:pPr algn="ctr"/>
            <a:r>
              <a:rPr lang="en-US"/>
              <a:t>SKA-Low far sidelobes??</a:t>
            </a:r>
          </a:p>
        </p:txBody>
      </p:sp>
      <p:pic>
        <p:nvPicPr>
          <p:cNvPr id="3" name="Picture 2" descr="ps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1711326"/>
            <a:ext cx="9001125" cy="594156"/>
          </a:xfrm>
          <a:prstGeom prst="rect">
            <a:avLst/>
          </a:prstGeom>
        </p:spPr>
      </p:pic>
      <p:pic>
        <p:nvPicPr>
          <p:cNvPr id="6" name="Picture 5" descr="ps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343276"/>
            <a:ext cx="8810625" cy="539806"/>
          </a:xfrm>
          <a:prstGeom prst="rect">
            <a:avLst/>
          </a:prstGeom>
        </p:spPr>
      </p:pic>
      <p:pic>
        <p:nvPicPr>
          <p:cNvPr id="7" name="Picture 6" descr="psf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492818"/>
            <a:ext cx="7318375" cy="782185"/>
          </a:xfrm>
          <a:prstGeom prst="rect">
            <a:avLst/>
          </a:prstGeom>
        </p:spPr>
      </p:pic>
      <p:pic>
        <p:nvPicPr>
          <p:cNvPr id="14" name="Picture 13" descr="ss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0" y="984638"/>
            <a:ext cx="3517900" cy="452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Motivation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25525"/>
            <a:ext cx="84455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6250" y="3762375"/>
            <a:ext cx="210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Liu &amp; Tegmark (2011)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206875"/>
            <a:ext cx="4414364" cy="1911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0" y="4206875"/>
            <a:ext cx="1682412" cy="1935260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5095875" y="4667250"/>
            <a:ext cx="1412875" cy="144462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SC_063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53" r="1"/>
          <a:stretch/>
        </p:blipFill>
        <p:spPr>
          <a:xfrm>
            <a:off x="4531839" y="5031415"/>
            <a:ext cx="1619250" cy="1080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8445" y="4305498"/>
            <a:ext cx="163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INSTRUMENT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spatial power parameter space</a:t>
            </a:r>
            <a:endParaRPr lang="en-US" sz="3200" dirty="0"/>
          </a:p>
        </p:txBody>
      </p:sp>
      <p:pic>
        <p:nvPicPr>
          <p:cNvPr id="13" name="Picture 12" descr="top_ha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596" r="6474" b="9593"/>
          <a:stretch/>
        </p:blipFill>
        <p:spPr>
          <a:xfrm>
            <a:off x="2794000" y="904875"/>
            <a:ext cx="5064125" cy="5052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672040"/>
            <a:ext cx="15494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25" y="1447800"/>
            <a:ext cx="1435100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4294824"/>
            <a:ext cx="24130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Spatial signature of foregrounds, as observed through the instrument, is complicated.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spatial power parameter space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02055" y="1072199"/>
            <a:ext cx="4068445" cy="4001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Spatial signature of foregrounds: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143250"/>
            <a:ext cx="680720" cy="682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FF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272" y="3041650"/>
            <a:ext cx="2971477" cy="9429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49" y="3076575"/>
            <a:ext cx="5429243" cy="8286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FF0000"/>
                </a:solidFill>
              </a:ln>
            </a:endParaRPr>
          </a:p>
        </p:txBody>
      </p:sp>
      <p:cxnSp>
        <p:nvCxnSpPr>
          <p:cNvPr id="4" name="Straight Arrow Connector 3"/>
          <p:cNvCxnSpPr>
            <a:stCxn id="6" idx="0"/>
          </p:cNvCxnSpPr>
          <p:nvPr/>
        </p:nvCxnSpPr>
        <p:spPr>
          <a:xfrm flipV="1">
            <a:off x="340360" y="2711371"/>
            <a:ext cx="340360" cy="431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  <a:endCxn id="18" idx="1"/>
          </p:cNvCxnSpPr>
          <p:nvPr/>
        </p:nvCxnSpPr>
        <p:spPr>
          <a:xfrm flipV="1">
            <a:off x="2229011" y="2249041"/>
            <a:ext cx="2676363" cy="792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9" idx="0"/>
          </p:cNvCxnSpPr>
          <p:nvPr/>
        </p:nvCxnSpPr>
        <p:spPr>
          <a:xfrm flipH="1">
            <a:off x="5087938" y="3940175"/>
            <a:ext cx="1334374" cy="989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6375" y="1603375"/>
            <a:ext cx="2349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Angular scale versus frequency:</a:t>
            </a:r>
          </a:p>
          <a:p>
            <a:r>
              <a:rPr lang="en-US" sz="2200"/>
              <a:t>(u , freq)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5374" y="1864320"/>
            <a:ext cx="3164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Frequency-dependent source number counts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875" y="4929822"/>
            <a:ext cx="5064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Spatial Fourier Transform of frequency-dependent station primary beam (circularly-symmetric beam)</a:t>
            </a:r>
          </a:p>
        </p:txBody>
      </p:sp>
      <p:pic>
        <p:nvPicPr>
          <p:cNvPr id="12" name="Picture 11" descr="C_gene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9921"/>
            <a:ext cx="9144000" cy="8588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4115468"/>
            <a:ext cx="8737090" cy="1250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Frequency-dependent Gaussian beam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48055" y="1230949"/>
            <a:ext cx="4068445" cy="4001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Spatial signature of foregrounds:</a:t>
            </a:r>
          </a:p>
        </p:txBody>
      </p:sp>
      <p:sp>
        <p:nvSpPr>
          <p:cNvPr id="15" name="Oval 14"/>
          <p:cNvSpPr/>
          <p:nvPr/>
        </p:nvSpPr>
        <p:spPr>
          <a:xfrm>
            <a:off x="7540625" y="4619625"/>
            <a:ext cx="825500" cy="73977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23150" y="4065922"/>
            <a:ext cx="825500" cy="73977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03750" y="4124994"/>
            <a:ext cx="825500" cy="73977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9600" y="3428999"/>
            <a:ext cx="2603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Modulated line-of-sight modes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5500" y="3419591"/>
            <a:ext cx="2603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Decays with angular modes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1400" y="5422899"/>
            <a:ext cx="2603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Beam effect is station-size dependent</a:t>
            </a:r>
          </a:p>
        </p:txBody>
      </p:sp>
      <p:pic>
        <p:nvPicPr>
          <p:cNvPr id="8" name="Picture 7" descr="C_nun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" y="2057636"/>
            <a:ext cx="8991600" cy="890894"/>
          </a:xfrm>
          <a:prstGeom prst="rect">
            <a:avLst/>
          </a:prstGeom>
        </p:spPr>
      </p:pic>
      <p:pic>
        <p:nvPicPr>
          <p:cNvPr id="9" name="Picture 8" descr="gau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167449"/>
            <a:ext cx="3594100" cy="469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2611" y="3174709"/>
            <a:ext cx="0" cy="95028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8055" y="3201664"/>
            <a:ext cx="1609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Spectral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9299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And now in a picture…</a:t>
            </a:r>
            <a:endParaRPr lang="en-US" sz="3200" dirty="0"/>
          </a:p>
        </p:txBody>
      </p:sp>
      <p:pic>
        <p:nvPicPr>
          <p:cNvPr id="7" name="Picture 6" descr="k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7" y="698500"/>
            <a:ext cx="7069523" cy="593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5" y="5957790"/>
            <a:ext cx="15494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50" y="2495550"/>
            <a:ext cx="1435100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7705" y="2995831"/>
            <a:ext cx="20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Residual sources + residual structure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41339" y="3318997"/>
            <a:ext cx="2585241" cy="1713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19" y="1393825"/>
            <a:ext cx="3302000" cy="469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768" y="5917740"/>
            <a:ext cx="2378231" cy="4106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80" y="5475190"/>
            <a:ext cx="673100" cy="48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And now in a picture…</a:t>
            </a:r>
            <a:endParaRPr lang="en-US" sz="3200" dirty="0"/>
          </a:p>
        </p:txBody>
      </p:sp>
      <p:pic>
        <p:nvPicPr>
          <p:cNvPr id="7" name="Picture 6" descr="k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7" y="698500"/>
            <a:ext cx="7069523" cy="593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5" y="5957790"/>
            <a:ext cx="15494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50" y="2495550"/>
            <a:ext cx="1435100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7705" y="2995831"/>
            <a:ext cx="20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Residual sources + residual structure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41339" y="3318997"/>
            <a:ext cx="2585241" cy="1713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19" y="1393825"/>
            <a:ext cx="3302000" cy="469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768" y="5917740"/>
            <a:ext cx="2378231" cy="4106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80" y="5475190"/>
            <a:ext cx="673100" cy="48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 rot="20665825">
            <a:off x="1123872" y="2555707"/>
            <a:ext cx="649612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The signature of foregrounds is a complicated entanglement of </a:t>
            </a:r>
            <a:r>
              <a:rPr lang="en-US" sz="2400" b="1"/>
              <a:t>primary beam shape, array layout, bandpass shape, fractional bandwidth</a:t>
            </a:r>
            <a:r>
              <a:rPr lang="en-US" sz="2400"/>
              <a:t>………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about the foregrounds??</a:t>
            </a:r>
            <a:br>
              <a:rPr lang="en-US" sz="2800" dirty="0"/>
            </a:br>
            <a:r>
              <a:rPr lang="en-US" sz="2400" dirty="0"/>
              <a:t>Recent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125" y="1365250"/>
            <a:ext cx="75406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/>
              <a:t>Offringa et al. (2016)</a:t>
            </a:r>
          </a:p>
          <a:p>
            <a:pPr lvl="2"/>
            <a:r>
              <a:rPr lang="en-US"/>
              <a:t>Spectral analysis of sources in MWA EoR field</a:t>
            </a:r>
          </a:p>
          <a:p>
            <a:pPr lvl="2"/>
            <a:r>
              <a:rPr lang="en-US"/>
              <a:t>Dominated by source confusion and instrument bandpass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Trott &amp; Wayth (2016)</a:t>
            </a:r>
          </a:p>
          <a:p>
            <a:pPr lvl="2"/>
            <a:r>
              <a:rPr lang="en-US"/>
              <a:t>Calibration of SKA-Low bandpass through low-order polynomials</a:t>
            </a:r>
          </a:p>
          <a:p>
            <a:pPr lvl="2"/>
            <a:r>
              <a:rPr lang="en-US"/>
              <a:t>Less parameters required; attempts to avoid sidelobe confusion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Barry et al. (2016) – </a:t>
            </a:r>
            <a:r>
              <a:rPr lang="en-US" i="1">
                <a:solidFill>
                  <a:srgbClr val="4F81BD"/>
                </a:solidFill>
              </a:rPr>
              <a:t>see talk in this session</a:t>
            </a:r>
          </a:p>
          <a:p>
            <a:pPr lvl="2"/>
            <a:r>
              <a:rPr lang="en-US"/>
              <a:t>Simulation of MWA bandpass calibration residuals</a:t>
            </a:r>
          </a:p>
          <a:p>
            <a:pPr lvl="2"/>
            <a:r>
              <a:rPr lang="en-US"/>
              <a:t>Sidelobe contamination biases output</a:t>
            </a:r>
          </a:p>
          <a:p>
            <a:pPr marL="285750" indent="-285750">
              <a:buFont typeface="Arial"/>
              <a:buChar char="•"/>
            </a:pPr>
            <a:r>
              <a:rPr lang="en-US" i="1"/>
              <a:t>Patil et al. (2016)</a:t>
            </a:r>
          </a:p>
          <a:p>
            <a:pPr lvl="2"/>
            <a:r>
              <a:rPr lang="en-US"/>
              <a:t>Analysis of LOFAR EoR “Excess Noise”</a:t>
            </a:r>
          </a:p>
          <a:p>
            <a:pPr lvl="2"/>
            <a:r>
              <a:rPr lang="en-US"/>
              <a:t>Attributed to noise-like residual sidelobe signal from incomplete sky model</a:t>
            </a:r>
          </a:p>
          <a:p>
            <a:pPr marL="285750" indent="-285750">
              <a:buFont typeface="Arial"/>
              <a:buChar char="•"/>
            </a:pPr>
            <a:r>
              <a:rPr lang="en-US" i="1"/>
              <a:t>Ewall-Wice et al. (2016)</a:t>
            </a:r>
            <a:r>
              <a:rPr lang="en-US"/>
              <a:t> – </a:t>
            </a:r>
            <a:r>
              <a:rPr lang="en-US" i="1">
                <a:solidFill>
                  <a:srgbClr val="4F81BD"/>
                </a:solidFill>
              </a:rPr>
              <a:t>see talk in this session</a:t>
            </a:r>
            <a:endParaRPr lang="en-US" i="1"/>
          </a:p>
          <a:p>
            <a:pPr lvl="2"/>
            <a:r>
              <a:rPr lang="en-US"/>
              <a:t>Theoretical analysis propagating calibration residuals from incomplete source model to EoR power spectrum.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2464" y="6529290"/>
            <a:ext cx="46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Caltech Low-Frequency – December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RAR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197077</TotalTime>
  <Words>1215</Words>
  <Application>Microsoft Macintosh PowerPoint</Application>
  <PresentationFormat>On-screen Show (4:3)</PresentationFormat>
  <Paragraphs>141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ICRAR Black</vt:lpstr>
      <vt:lpstr>PowerPoint Presentation</vt:lpstr>
      <vt:lpstr>Motivation</vt:lpstr>
      <vt:lpstr>Motivation</vt:lpstr>
      <vt:lpstr>The spatial power parameter space</vt:lpstr>
      <vt:lpstr>The spatial power parameter space</vt:lpstr>
      <vt:lpstr>Frequency-dependent Gaussian beam</vt:lpstr>
      <vt:lpstr>And now in a picture…</vt:lpstr>
      <vt:lpstr>And now in a picture…</vt:lpstr>
      <vt:lpstr>What about the foregrounds?? Recent work</vt:lpstr>
      <vt:lpstr>What about the foregrounds?? Recent work – Offringa et al. (2016)</vt:lpstr>
      <vt:lpstr>What about the foregrounds?? Recent work – Patil et al. (2016)</vt:lpstr>
      <vt:lpstr>What about the foregrounds?? Recent work – Ewall-Wice et al. (2016) (arXiv, under review)</vt:lpstr>
      <vt:lpstr>Key regions of source flux density</vt:lpstr>
      <vt:lpstr>PSF properties and structure</vt:lpstr>
      <vt:lpstr>Redundant arrays: not a silver bullet</vt:lpstr>
      <vt:lpstr>Options and trade-offs</vt:lpstr>
      <vt:lpstr>Frequency-dependent Gaussian beam</vt:lpstr>
      <vt:lpstr>Regimes of residual structure</vt:lpstr>
      <vt:lpstr>PSF properties and structure</vt:lpstr>
      <vt:lpstr>PSF properties and structure</vt:lpstr>
    </vt:vector>
  </TitlesOfParts>
  <Company>The University of Western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Gottschalk</dc:creator>
  <cp:lastModifiedBy>Cath Trott</cp:lastModifiedBy>
  <cp:revision>1381</cp:revision>
  <cp:lastPrinted>2016-06-24T04:49:10Z</cp:lastPrinted>
  <dcterms:created xsi:type="dcterms:W3CDTF">2014-01-21T06:00:06Z</dcterms:created>
  <dcterms:modified xsi:type="dcterms:W3CDTF">2016-12-08T01:23:19Z</dcterms:modified>
</cp:coreProperties>
</file>