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2" r:id="rId3"/>
    <p:sldId id="267" r:id="rId4"/>
    <p:sldId id="268" r:id="rId5"/>
    <p:sldId id="270" r:id="rId6"/>
    <p:sldId id="269" r:id="rId7"/>
    <p:sldId id="273" r:id="rId8"/>
    <p:sldId id="293" r:id="rId9"/>
    <p:sldId id="298" r:id="rId10"/>
    <p:sldId id="271" r:id="rId11"/>
    <p:sldId id="317" r:id="rId12"/>
    <p:sldId id="300" r:id="rId13"/>
    <p:sldId id="310" r:id="rId14"/>
    <p:sldId id="306" r:id="rId15"/>
    <p:sldId id="303" r:id="rId16"/>
    <p:sldId id="276" r:id="rId17"/>
    <p:sldId id="311" r:id="rId18"/>
    <p:sldId id="313" r:id="rId19"/>
    <p:sldId id="314" r:id="rId20"/>
    <p:sldId id="315" r:id="rId21"/>
    <p:sldId id="305" r:id="rId22"/>
    <p:sldId id="309" r:id="rId23"/>
    <p:sldId id="304" r:id="rId24"/>
    <p:sldId id="265" r:id="rId25"/>
  </p:sldIdLst>
  <p:sldSz cx="9144000" cy="6858000" type="screen4x3"/>
  <p:notesSz cx="6858000" cy="9144000"/>
  <p:defaultTextStyle>
    <a:lvl1pPr algn="ctr" defTabSz="346629">
      <a:defRPr sz="2100">
        <a:latin typeface="+mn-lt"/>
        <a:ea typeface="+mn-ea"/>
        <a:cs typeface="+mn-cs"/>
        <a:sym typeface="Helvetica Light"/>
      </a:defRPr>
    </a:lvl1pPr>
    <a:lvl2pPr indent="95990" algn="ctr" defTabSz="346629">
      <a:defRPr sz="2100">
        <a:latin typeface="+mn-lt"/>
        <a:ea typeface="+mn-ea"/>
        <a:cs typeface="+mn-cs"/>
        <a:sym typeface="Helvetica Light"/>
      </a:defRPr>
    </a:lvl2pPr>
    <a:lvl3pPr indent="191979" algn="ctr" defTabSz="346629">
      <a:defRPr sz="2100">
        <a:latin typeface="+mn-lt"/>
        <a:ea typeface="+mn-ea"/>
        <a:cs typeface="+mn-cs"/>
        <a:sym typeface="Helvetica Light"/>
      </a:defRPr>
    </a:lvl3pPr>
    <a:lvl4pPr indent="287968" algn="ctr" defTabSz="346629">
      <a:defRPr sz="2100">
        <a:latin typeface="+mn-lt"/>
        <a:ea typeface="+mn-ea"/>
        <a:cs typeface="+mn-cs"/>
        <a:sym typeface="Helvetica Light"/>
      </a:defRPr>
    </a:lvl4pPr>
    <a:lvl5pPr indent="383958" algn="ctr" defTabSz="346629">
      <a:defRPr sz="2100">
        <a:latin typeface="+mn-lt"/>
        <a:ea typeface="+mn-ea"/>
        <a:cs typeface="+mn-cs"/>
        <a:sym typeface="Helvetica Light"/>
      </a:defRPr>
    </a:lvl5pPr>
    <a:lvl6pPr indent="479948" algn="ctr" defTabSz="346629">
      <a:defRPr sz="2100">
        <a:latin typeface="+mn-lt"/>
        <a:ea typeface="+mn-ea"/>
        <a:cs typeface="+mn-cs"/>
        <a:sym typeface="Helvetica Light"/>
      </a:defRPr>
    </a:lvl6pPr>
    <a:lvl7pPr indent="575938" algn="ctr" defTabSz="346629">
      <a:defRPr sz="2100">
        <a:latin typeface="+mn-lt"/>
        <a:ea typeface="+mn-ea"/>
        <a:cs typeface="+mn-cs"/>
        <a:sym typeface="Helvetica Light"/>
      </a:defRPr>
    </a:lvl7pPr>
    <a:lvl8pPr indent="671927" algn="ctr" defTabSz="346629">
      <a:defRPr sz="2100">
        <a:latin typeface="+mn-lt"/>
        <a:ea typeface="+mn-ea"/>
        <a:cs typeface="+mn-cs"/>
        <a:sym typeface="Helvetica Light"/>
      </a:defRPr>
    </a:lvl8pPr>
    <a:lvl9pPr indent="767916" algn="ctr" defTabSz="346629">
      <a:defRPr sz="21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400080"/>
    <a:srgbClr val="640064"/>
    <a:srgbClr val="800080"/>
    <a:srgbClr val="7A007A"/>
    <a:srgbClr val="00006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8956" autoAdjust="0"/>
  </p:normalViewPr>
  <p:slideViewPr>
    <p:cSldViewPr snapToGrid="0" snapToObjects="1">
      <p:cViewPr>
        <p:scale>
          <a:sx n="108" d="100"/>
          <a:sy n="108" d="100"/>
        </p:scale>
        <p:origin x="-328" y="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839B0-9EAC-B64F-B4C2-798FA0BE0A18}" type="datetimeFigureOut">
              <a:rPr lang="en-US" smtClean="0"/>
              <a:t>2016-12-07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1967B-741E-B24C-B9C7-224F9C90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54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030330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1pPr>
    <a:lvl2pPr indent="95990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2pPr>
    <a:lvl3pPr indent="191979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3pPr>
    <a:lvl4pPr indent="287968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4pPr>
    <a:lvl5pPr indent="383958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5pPr>
    <a:lvl6pPr indent="479948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6pPr>
    <a:lvl7pPr indent="575938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7pPr>
    <a:lvl8pPr indent="671927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8pPr>
    <a:lvl9pPr indent="767916" defTabSz="191979">
      <a:lnSpc>
        <a:spcPct val="125000"/>
      </a:lnSpc>
      <a:defRPr sz="10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TITLE SLIDE #1</a:t>
            </a:r>
          </a:p>
          <a:p>
            <a:endParaRPr lang="en-US" sz="2400" smtClean="0"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Notes</a:t>
            </a:r>
            <a:r>
              <a:rPr lang="en-US" sz="2400" baseline="0" smtClean="0">
                <a:latin typeface="Lucida Grande"/>
                <a:ea typeface="Lucida Grande"/>
                <a:cs typeface="Lucida Grande"/>
                <a:sym typeface="Lucida Grande"/>
              </a:rPr>
              <a:t> about</a:t>
            </a: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 changing the images in the template:</a:t>
            </a:r>
          </a:p>
          <a:p>
            <a:endParaRPr lang="en-US" sz="2400" smtClean="0"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As a general rule, place an astronomical image in the larger circle, and a people/instrument/observatory image in the smaller circle. The rule of thumb is that the larger image illustrates the “bigger” picture, while the smaller image illustrates a human or technological detail related to the bigger picture; e.g. a big image of GPI on the telescope and a small image of someone working on a GPI component in the lab.</a:t>
            </a:r>
            <a:endParaRPr lang="en-US"/>
          </a:p>
          <a:p>
            <a:endParaRPr lang="en-US" sz="2400" smtClean="0"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457200" indent="-457200">
              <a:buAutoNum type="arabicPeriod"/>
            </a:pPr>
            <a:r>
              <a:rPr lang="en-US"/>
              <a:t>To</a:t>
            </a:r>
            <a:r>
              <a:rPr lang="en-US" baseline="0"/>
              <a:t> begin</a:t>
            </a:r>
            <a:r>
              <a:rPr lang="en-US"/>
              <a:t>, you must first have</a:t>
            </a:r>
            <a:r>
              <a:rPr lang="en-US" baseline="0"/>
              <a:t> your desired </a:t>
            </a:r>
            <a:r>
              <a:rPr lang="en-US"/>
              <a:t>photos on your computer</a:t>
            </a:r>
            <a:r>
              <a:rPr lang="en-US" baseline="0"/>
              <a:t> in square format.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Click on the "Themes" tab, click on "Edit Master.”</a:t>
            </a:r>
            <a:r>
              <a:rPr lang="en-US" sz="2400" baseline="0" smtClean="0"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From the “Edit Master” drop down menu, select</a:t>
            </a:r>
            <a:r>
              <a:rPr lang="en-US" sz="2400" baseline="0" smtClean="0"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"Slide Master.”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All of the page templates will appear in the left hand pane. From</a:t>
            </a:r>
            <a:r>
              <a:rPr lang="en-US" sz="2400" baseline="0" smtClean="0">
                <a:latin typeface="Lucida Grande"/>
                <a:ea typeface="Lucida Grande"/>
                <a:cs typeface="Lucida Grande"/>
                <a:sym typeface="Lucida Grande"/>
              </a:rPr>
              <a:t> the pane, c</a:t>
            </a: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hoose the slide you would like to edit.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Double</a:t>
            </a:r>
            <a:r>
              <a:rPr lang="en-US" sz="2400" baseline="0" smtClean="0">
                <a:latin typeface="Lucida Grande"/>
                <a:ea typeface="Lucida Grande"/>
                <a:cs typeface="Lucida Grande"/>
                <a:sym typeface="Lucida Grande"/>
              </a:rPr>
              <a:t> c</a:t>
            </a: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lick on the photo you would like to change.</a:t>
            </a:r>
            <a:r>
              <a:rPr lang="en-US" sz="2400" baseline="0" smtClean="0"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The “Format”</a:t>
            </a:r>
            <a:r>
              <a:rPr lang="en-US" sz="2400" baseline="0" smtClean="0">
                <a:latin typeface="Lucida Grande"/>
                <a:ea typeface="Lucida Grande"/>
                <a:cs typeface="Lucida Grande"/>
                <a:sym typeface="Lucida Grande"/>
              </a:rPr>
              <a:t> menu will appear. C</a:t>
            </a: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hoose "Fill” (with the bucket icon), then “Fill Effects.”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Select "Picture or Texture”; click on “Choose Picture.” Once the photo is in place, press Ok.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Lucida Grande"/>
                <a:ea typeface="Lucida Grande"/>
                <a:cs typeface="Lucida Grande"/>
                <a:sym typeface="Lucida Grande"/>
              </a:rPr>
              <a:t>From the “Themes” tab, click on "Close Master.”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82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1">
    <p:bg>
      <p:bgPr>
        <a:solidFill>
          <a:srgbClr val="E7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 hasCustomPrompt="1"/>
          </p:nvPr>
        </p:nvSpPr>
        <p:spPr>
          <a:xfrm>
            <a:off x="4543842" y="1282701"/>
            <a:ext cx="4190561" cy="1033964"/>
          </a:xfrm>
          <a:prstGeom prst="rect">
            <a:avLst/>
          </a:prstGeom>
        </p:spPr>
        <p:txBody>
          <a:bodyPr/>
          <a:lstStyle>
            <a:lvl1pPr>
              <a:defRPr sz="2900" b="1" spc="42">
                <a:solidFill>
                  <a:srgbClr val="022452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CA" sz="2900" b="1" dirty="0" smtClean="0">
                <a:solidFill>
                  <a:srgbClr val="022452"/>
                </a:solidFill>
              </a:rPr>
              <a:t>The What, How and Why of Confusion</a:t>
            </a:r>
            <a:endParaRPr sz="2900" b="1" dirty="0">
              <a:solidFill>
                <a:srgbClr val="022452"/>
              </a:solidFill>
            </a:endParaRP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6350905" y="2316666"/>
            <a:ext cx="2380518" cy="13834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rgbClr val="032451"/>
                </a:solidFill>
                <a:latin typeface="Helvetica Light"/>
                <a:cs typeface="Helvetica Light"/>
              </a:defRPr>
            </a:lvl1pPr>
            <a:lvl2pPr marL="266638" indent="0">
              <a:buNone/>
              <a:defRPr sz="1500" b="0" i="0">
                <a:solidFill>
                  <a:srgbClr val="032451"/>
                </a:solidFill>
                <a:latin typeface="Helvetica Light"/>
                <a:cs typeface="Helvetica Light"/>
              </a:defRPr>
            </a:lvl2pPr>
            <a:lvl3pPr marL="533275" indent="0">
              <a:buNone/>
              <a:defRPr sz="1500" b="0" i="0">
                <a:solidFill>
                  <a:srgbClr val="032451"/>
                </a:solidFill>
                <a:latin typeface="Helvetica Light"/>
                <a:cs typeface="Helvetica Light"/>
              </a:defRPr>
            </a:lvl3pPr>
            <a:lvl4pPr marL="799913" indent="0">
              <a:buNone/>
              <a:defRPr sz="1500" b="0" i="0">
                <a:solidFill>
                  <a:srgbClr val="032451"/>
                </a:solidFill>
                <a:latin typeface="Helvetica Light"/>
                <a:cs typeface="Helvetica Light"/>
              </a:defRPr>
            </a:lvl4pPr>
            <a:lvl5pPr marL="1066551" indent="0">
              <a:buNone/>
              <a:defRPr sz="1500" b="0" i="0">
                <a:solidFill>
                  <a:srgbClr val="032451"/>
                </a:solidFill>
                <a:latin typeface="Helvetica Light"/>
                <a:cs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03245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03245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03245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03245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032451"/>
                </a:solidFill>
              </a:rPr>
              <a:t>Body Level Five</a:t>
            </a:r>
          </a:p>
        </p:txBody>
      </p:sp>
      <p:sp>
        <p:nvSpPr>
          <p:cNvPr id="9" name="Shape 9"/>
          <p:cNvSpPr/>
          <p:nvPr/>
        </p:nvSpPr>
        <p:spPr>
          <a:xfrm>
            <a:off x="-2790825" y="-955674"/>
            <a:ext cx="7005824" cy="9341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l">
              <a:defRPr sz="3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6372225" y="1044575"/>
            <a:ext cx="2386478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>
              <a:defRPr sz="3000">
                <a:solidFill>
                  <a:srgbClr val="A6AAA9"/>
                </a:solidFill>
              </a:defRPr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1694854" y="1523839"/>
            <a:ext cx="3089180" cy="4118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defRPr sz="35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-1314450" y="1062432"/>
            <a:ext cx="6060352" cy="6247459"/>
            <a:chOff x="0" y="0"/>
            <a:chExt cx="16160938" cy="12494917"/>
          </a:xfrm>
        </p:grpSpPr>
        <p:sp>
          <p:nvSpPr>
            <p:cNvPr id="13" name="Shape 13"/>
            <p:cNvSpPr/>
            <p:nvPr/>
          </p:nvSpPr>
          <p:spPr>
            <a:xfrm>
              <a:off x="-1" y="-1"/>
              <a:ext cx="12494920" cy="12494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 algn="l" defTabSz="19197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9843590" y="1449764"/>
              <a:ext cx="6317349" cy="631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245307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" name="Shape 16"/>
          <p:cNvSpPr/>
          <p:nvPr/>
        </p:nvSpPr>
        <p:spPr>
          <a:xfrm>
            <a:off x="-1652587" y="458776"/>
            <a:ext cx="6764136" cy="9018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>
              <a:defRPr sz="35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" name="pasted-image.pd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271" y="6103735"/>
            <a:ext cx="1457558" cy="435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553" y="423177"/>
            <a:ext cx="2386013" cy="444500"/>
          </a:xfrm>
          <a:prstGeom prst="rect">
            <a:avLst/>
          </a:prstGeom>
        </p:spPr>
      </p:pic>
      <p:sp>
        <p:nvSpPr>
          <p:cNvPr id="1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7925" y="4587497"/>
            <a:ext cx="2383498" cy="472281"/>
          </a:xfrm>
        </p:spPr>
        <p:txBody>
          <a:bodyPr vert="horz"/>
          <a:lstStyle>
            <a:lvl1pPr>
              <a:defRPr sz="1000" b="1" i="0" baseline="0">
                <a:solidFill>
                  <a:schemeClr val="bg1">
                    <a:lumMod val="65000"/>
                  </a:schemeClr>
                </a:solidFill>
                <a:latin typeface=""/>
              </a:defRPr>
            </a:lvl1pPr>
          </a:lstStyle>
          <a:p>
            <a:pPr lvl="0"/>
            <a:r>
              <a:rPr lang="en-US" dirty="0" smtClean="0"/>
              <a:t>Tessa Vernstrom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410715" y="1037839"/>
            <a:ext cx="8384720" cy="48100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</a:defRPr>
            </a:lvl1pPr>
            <a:lvl2pPr marL="266638" indent="0">
              <a:buSzPct val="75000"/>
              <a:buNone/>
              <a:defRPr>
                <a:solidFill>
                  <a:srgbClr val="53585F"/>
                </a:solidFill>
              </a:defRPr>
            </a:lvl2pPr>
            <a:lvl3pPr marL="533275" indent="0">
              <a:buSzPct val="75000"/>
              <a:buNone/>
              <a:defRPr>
                <a:solidFill>
                  <a:srgbClr val="53585F"/>
                </a:solidFill>
              </a:defRPr>
            </a:lvl3pPr>
            <a:lvl4pPr marL="799913" indent="0">
              <a:buSzPct val="75000"/>
              <a:buNone/>
              <a:defRPr>
                <a:solidFill>
                  <a:srgbClr val="53585F"/>
                </a:solidFill>
              </a:defRPr>
            </a:lvl4pPr>
            <a:lvl5pPr marL="1066551" indent="0">
              <a:buSzPct val="75000"/>
              <a:buNone/>
              <a:defRPr>
                <a:solidFill>
                  <a:srgbClr val="53585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53585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53585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18" y="6072537"/>
            <a:ext cx="8320087" cy="4000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0D276-82E6-734D-A2F0-9C8BA023D7D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-2628837" y="-5319028"/>
            <a:ext cx="9688437" cy="1291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FFFFFF"/>
            </a:solidFill>
            <a:round/>
          </a:ln>
        </p:spPr>
        <p:txBody>
          <a:bodyPr lIns="19198" tIns="19198" rIns="19198" bIns="19198" anchor="ctr"/>
          <a:lstStyle/>
          <a:p>
            <a:pPr lvl="0" algn="l" defTabSz="191979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2550"/>
            <a:ext cx="9144000" cy="161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092" y="6067652"/>
            <a:ext cx="1338262" cy="400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10715" y="484769"/>
            <a:ext cx="8384719" cy="44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08933" y="1033344"/>
            <a:ext cx="8384720" cy="4810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1001346" indent="-366346">
              <a:buSzPct val="75000"/>
              <a:buChar char="•"/>
            </a:lvl2pPr>
            <a:lvl3pPr marL="1636346" indent="-366346">
              <a:buSzPct val="75000"/>
              <a:buChar char="•"/>
            </a:lvl3pPr>
            <a:lvl4pPr marL="2271346" indent="-366346">
              <a:buSzPct val="75000"/>
              <a:buChar char="•"/>
            </a:lvl4pPr>
            <a:lvl5pPr marL="2906346" indent="-366346">
              <a:buSzPct val="75000"/>
              <a:buChar char="•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A6AA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A6AA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A6AA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A6AA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A6AAA9"/>
                </a:solidFill>
              </a:rPr>
              <a:t>Body Level Five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18" y="6074230"/>
            <a:ext cx="8320087" cy="4000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81289" y="6355943"/>
            <a:ext cx="2133340" cy="365998"/>
          </a:xfrm>
          <a:prstGeom prst="rect">
            <a:avLst/>
          </a:prstGeom>
        </p:spPr>
        <p:txBody>
          <a:bodyPr vert="horz" lIns="64282" tIns="32141" rIns="64282" bIns="3214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0D276-82E6-734D-A2F0-9C8BA023D7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8" r:id="rId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1pPr>
      <a:lvl2pPr indent="95990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2pPr>
      <a:lvl3pPr indent="191979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3pPr>
      <a:lvl4pPr indent="287968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4pPr>
      <a:lvl5pPr indent="383958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5pPr>
      <a:lvl6pPr indent="479948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6pPr>
      <a:lvl7pPr indent="575938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7pPr>
      <a:lvl8pPr indent="671927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8pPr>
      <a:lvl9pPr indent="767916" defTabSz="346629">
        <a:defRPr sz="2200">
          <a:solidFill>
            <a:srgbClr val="FFFFFF"/>
          </a:solidFill>
          <a:latin typeface="+mj-lt"/>
          <a:ea typeface="+mj-ea"/>
          <a:cs typeface="+mj-cs"/>
          <a:sym typeface="Helvetica"/>
        </a:defRPr>
      </a:lvl9pPr>
    </p:titleStyle>
    <p:bodyStyle>
      <a:lvl1pPr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1pPr>
      <a:lvl2pPr indent="95990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2pPr>
      <a:lvl3pPr indent="191979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3pPr>
      <a:lvl4pPr indent="287968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4pPr>
      <a:lvl5pPr indent="383958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5pPr>
      <a:lvl6pPr indent="479948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6pPr>
      <a:lvl7pPr indent="575938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7pPr>
      <a:lvl8pPr indent="671927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8pPr>
      <a:lvl9pPr indent="767916" defTabSz="346629">
        <a:defRPr sz="13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95990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191979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287968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383958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479948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575938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671927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767916" algn="ctr" defTabSz="346629">
        <a:defRPr sz="10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1.png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26.png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0.png"/><Relationship Id="rId6" Type="http://schemas.openxmlformats.org/officeDocument/2006/relationships/hyperlink" Target="http://cosmicweb.uchicago.edu/" TargetMode="External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6507" y="1282701"/>
            <a:ext cx="4190561" cy="1828754"/>
          </a:xfrm>
        </p:spPr>
        <p:txBody>
          <a:bodyPr>
            <a:normAutofit/>
          </a:bodyPr>
          <a:lstStyle/>
          <a:p>
            <a:r>
              <a:rPr lang="en-US" dirty="0" smtClean="0"/>
              <a:t>Low Frequency Radio Constraints on the </a:t>
            </a:r>
            <a:r>
              <a:rPr lang="en-US" smtClean="0"/>
              <a:t>Synchrotron Cosmic Web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04881" y="3676349"/>
            <a:ext cx="2926543" cy="1554444"/>
          </a:xfrm>
        </p:spPr>
        <p:txBody>
          <a:bodyPr>
            <a:normAutofit/>
          </a:bodyPr>
          <a:lstStyle/>
          <a:p>
            <a:r>
              <a:rPr lang="en-US" sz="1700" b="1" dirty="0"/>
              <a:t>Science at Low Frequencies – Pasadena 2016</a:t>
            </a:r>
          </a:p>
          <a:p>
            <a:endParaRPr lang="en-US" dirty="0" smtClean="0"/>
          </a:p>
          <a:p>
            <a:r>
              <a:rPr lang="en-US" sz="1700" b="1" dirty="0"/>
              <a:t>Tessa Vernstrom</a:t>
            </a:r>
          </a:p>
          <a:p>
            <a:r>
              <a:rPr lang="en-US" sz="1400" b="1" dirty="0"/>
              <a:t>Bryan </a:t>
            </a:r>
            <a:r>
              <a:rPr lang="en-US" sz="1400" b="1" dirty="0" err="1"/>
              <a:t>Gaensler</a:t>
            </a:r>
            <a:r>
              <a:rPr lang="en-US" sz="1400" b="1" dirty="0"/>
              <a:t>, Shea Brown, Emil </a:t>
            </a:r>
            <a:r>
              <a:rPr lang="en-US" sz="1400" b="1" dirty="0" err="1"/>
              <a:t>Lenc</a:t>
            </a:r>
            <a:r>
              <a:rPr lang="en-US" sz="1400" b="1" dirty="0"/>
              <a:t>, Ray Norris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7925" y="5230793"/>
            <a:ext cx="2383498" cy="472281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 with MWA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1037839"/>
            <a:ext cx="4292764" cy="4810005"/>
          </a:xfrm>
        </p:spPr>
        <p:txBody>
          <a:bodyPr/>
          <a:lstStyle/>
          <a:p>
            <a:r>
              <a:rPr lang="en-US" sz="1500" b="1" dirty="0">
                <a:solidFill>
                  <a:srgbClr val="00006D"/>
                </a:solidFill>
              </a:rPr>
              <a:t>The MWA: 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Frequency range: 80 – 300 MHZ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2048 dual polarization dipoles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Number of antenna tiles: 128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Number of baselines: 8128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Approximate collecting area: </a:t>
            </a:r>
            <a:r>
              <a:rPr lang="fr-FR" sz="1400" b="1" dirty="0">
                <a:solidFill>
                  <a:srgbClr val="00006D"/>
                </a:solidFill>
              </a:rPr>
              <a:t>2000 sq. </a:t>
            </a:r>
            <a:r>
              <a:rPr lang="fr-FR" sz="1400" b="1" dirty="0" err="1">
                <a:solidFill>
                  <a:srgbClr val="00006D"/>
                </a:solidFill>
              </a:rPr>
              <a:t>meters</a:t>
            </a:r>
            <a:endParaRPr lang="fr-FR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endParaRPr lang="fr-FR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F</a:t>
            </a:r>
            <a:r>
              <a:rPr lang="fr-FR" sz="1400" b="1" dirty="0" err="1">
                <a:solidFill>
                  <a:srgbClr val="00006D"/>
                </a:solidFill>
              </a:rPr>
              <a:t>ield</a:t>
            </a:r>
            <a:r>
              <a:rPr lang="fr-FR" sz="1400" b="1" dirty="0">
                <a:solidFill>
                  <a:srgbClr val="00006D"/>
                </a:solidFill>
              </a:rPr>
              <a:t> of view: </a:t>
            </a:r>
            <a:r>
              <a:rPr lang="it-IT" sz="1400" b="1" dirty="0">
                <a:solidFill>
                  <a:srgbClr val="00006D"/>
                </a:solidFill>
              </a:rPr>
              <a:t>15 - 50 </a:t>
            </a:r>
            <a:r>
              <a:rPr lang="it-IT" sz="1400" b="1" dirty="0" err="1">
                <a:solidFill>
                  <a:srgbClr val="00006D"/>
                </a:solidFill>
              </a:rPr>
              <a:t>deg</a:t>
            </a:r>
            <a:r>
              <a:rPr lang="it-IT" sz="1400" b="1" dirty="0">
                <a:solidFill>
                  <a:srgbClr val="00006D"/>
                </a:solidFill>
              </a:rPr>
              <a:t>. (200 - 2500 </a:t>
            </a:r>
            <a:r>
              <a:rPr lang="it-IT" sz="1400" b="1" dirty="0" err="1">
                <a:solidFill>
                  <a:srgbClr val="00006D"/>
                </a:solidFill>
              </a:rPr>
              <a:t>sq</a:t>
            </a:r>
            <a:r>
              <a:rPr lang="it-IT" sz="1400" b="1" dirty="0">
                <a:solidFill>
                  <a:srgbClr val="00006D"/>
                </a:solidFill>
              </a:rPr>
              <a:t>. </a:t>
            </a:r>
            <a:r>
              <a:rPr lang="it-IT" sz="1400" b="1" dirty="0" err="1">
                <a:solidFill>
                  <a:srgbClr val="00006D"/>
                </a:solidFill>
              </a:rPr>
              <a:t>deg</a:t>
            </a:r>
            <a:r>
              <a:rPr lang="it-IT" sz="1400" b="1" dirty="0">
                <a:solidFill>
                  <a:srgbClr val="00006D"/>
                </a:solidFill>
              </a:rPr>
              <a:t>.)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Instantaneous bandwidth: 30.72 MHz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Spectral resolution: 40 kHz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Temporal resolution: 0.5 seconds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Polarization: I, Q, U, V </a:t>
            </a:r>
          </a:p>
          <a:p>
            <a:pPr marL="458618" lvl="1" indent="-191979">
              <a:buFont typeface="Arial"/>
              <a:buChar char="•"/>
            </a:pPr>
            <a:endParaRPr lang="en-US" sz="1400" dirty="0"/>
          </a:p>
          <a:p>
            <a:pPr marL="458618" lvl="1" indent="-191979">
              <a:buFont typeface="Arial"/>
              <a:buChar char="•"/>
            </a:pP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4" t="27323" r="11900" b="19937"/>
          <a:stretch/>
        </p:blipFill>
        <p:spPr>
          <a:xfrm>
            <a:off x="4555981" y="854454"/>
            <a:ext cx="4469149" cy="20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51253" y="2947453"/>
            <a:ext cx="2892747" cy="245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100" dirty="0">
                <a:solidFill>
                  <a:schemeClr val="tx2"/>
                </a:solidFill>
              </a:rPr>
              <a:t>Photo credit: Natasha Hurley-Walker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4436392" y="3713988"/>
            <a:ext cx="693774" cy="831343"/>
          </a:xfrm>
          <a:prstGeom prst="star5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0166" y="4021060"/>
            <a:ext cx="3665268" cy="548049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Good sensitivity to large angular </a:t>
            </a:r>
            <a:r>
              <a:rPr lang="en-US" sz="1500" b="1" dirty="0" smtClean="0">
                <a:solidFill>
                  <a:srgbClr val="0000FF"/>
                </a:solidFill>
              </a:rPr>
              <a:t>scales</a:t>
            </a:r>
            <a:r>
              <a:rPr lang="en-US" sz="1500" b="1" dirty="0">
                <a:solidFill>
                  <a:srgbClr val="0000FF"/>
                </a:solidFill>
              </a:rPr>
              <a:t> </a:t>
            </a:r>
            <a:endParaRPr lang="en-US" sz="1500" b="1" dirty="0" smtClean="0">
              <a:solidFill>
                <a:srgbClr val="0000FF"/>
              </a:solidFill>
            </a:endParaRPr>
          </a:p>
          <a:p>
            <a:pPr defTabSz="580327" rtl="0" latinLnBrk="1" hangingPunct="0"/>
            <a:r>
              <a:rPr lang="en-US" sz="1500" b="1" dirty="0" smtClean="0">
                <a:solidFill>
                  <a:srgbClr val="0000FF"/>
                </a:solidFill>
              </a:rPr>
              <a:t>low </a:t>
            </a:r>
            <a:r>
              <a:rPr lang="en-US" sz="1500" b="1" dirty="0">
                <a:solidFill>
                  <a:srgbClr val="0000FF"/>
                </a:solidFill>
              </a:rPr>
              <a:t>frequency, large field of view</a:t>
            </a:r>
          </a:p>
        </p:txBody>
      </p:sp>
    </p:spTree>
    <p:extLst>
      <p:ext uri="{BB962C8B-B14F-4D97-AF65-F5344CB8AC3E}">
        <p14:creationId xmlns:p14="http://schemas.microsoft.com/office/powerpoint/2010/main" val="30857562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or_minur_py2rs_mkb_pl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42" y="3508943"/>
            <a:ext cx="4340358" cy="337432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933809"/>
            <a:ext cx="4292764" cy="2343348"/>
          </a:xfrm>
        </p:spPr>
        <p:txBody>
          <a:bodyPr/>
          <a:lstStyle/>
          <a:p>
            <a:pPr marL="241059" indent="-241059">
              <a:buFont typeface="Arial"/>
              <a:buChar char="•"/>
            </a:pPr>
            <a:r>
              <a:rPr lang="en-US" sz="2000" b="1" dirty="0">
                <a:solidFill>
                  <a:srgbClr val="00006D"/>
                </a:solidFill>
              </a:rPr>
              <a:t>Field: EoR0 RA=0 Dec= -27</a:t>
            </a:r>
          </a:p>
          <a:p>
            <a:pPr marL="241059" indent="-241059">
              <a:buFont typeface="Arial"/>
              <a:buChar char="•"/>
            </a:pPr>
            <a:r>
              <a:rPr lang="en-US" sz="2000" b="1" dirty="0" err="1">
                <a:solidFill>
                  <a:srgbClr val="00006D"/>
                </a:solidFill>
              </a:rPr>
              <a:t>υ</a:t>
            </a:r>
            <a:r>
              <a:rPr lang="en-US" sz="2000" b="1" dirty="0">
                <a:solidFill>
                  <a:srgbClr val="00006D"/>
                </a:solidFill>
              </a:rPr>
              <a:t> = 180 MHz</a:t>
            </a:r>
          </a:p>
          <a:p>
            <a:pPr marL="241059" indent="-241059">
              <a:buFont typeface="Arial"/>
              <a:buChar char="•"/>
            </a:pPr>
            <a:r>
              <a:rPr lang="en-US" sz="2000" b="1" dirty="0">
                <a:solidFill>
                  <a:srgbClr val="00006D"/>
                </a:solidFill>
              </a:rPr>
              <a:t>Beam 2.3’ – 2.9’</a:t>
            </a:r>
          </a:p>
          <a:p>
            <a:pPr marL="241059" indent="-241059">
              <a:buFont typeface="Arial"/>
              <a:buChar char="•"/>
            </a:pPr>
            <a:r>
              <a:rPr lang="en-US" sz="2000" b="1" dirty="0" err="1">
                <a:solidFill>
                  <a:srgbClr val="00006D"/>
                </a:solidFill>
              </a:rPr>
              <a:t>σ</a:t>
            </a:r>
            <a:r>
              <a:rPr lang="en-US" sz="2000" b="1" baseline="-25000" dirty="0" err="1">
                <a:solidFill>
                  <a:srgbClr val="00006D"/>
                </a:solidFill>
              </a:rPr>
              <a:t>n</a:t>
            </a:r>
            <a:r>
              <a:rPr lang="en-US" sz="2000" b="1" dirty="0">
                <a:solidFill>
                  <a:srgbClr val="00006D"/>
                </a:solidFill>
              </a:rPr>
              <a:t>= 0.6 – 0.96 </a:t>
            </a:r>
            <a:r>
              <a:rPr lang="en-US" sz="2000" b="1" dirty="0" err="1">
                <a:solidFill>
                  <a:srgbClr val="00006D"/>
                </a:solidFill>
              </a:rPr>
              <a:t>mJy</a:t>
            </a:r>
            <a:r>
              <a:rPr lang="en-US" sz="2000" b="1" dirty="0">
                <a:solidFill>
                  <a:srgbClr val="00006D"/>
                </a:solidFill>
              </a:rPr>
              <a:t> beam</a:t>
            </a:r>
            <a:r>
              <a:rPr lang="en-US" sz="2000" b="1" baseline="30000" dirty="0">
                <a:solidFill>
                  <a:srgbClr val="00006D"/>
                </a:solidFill>
              </a:rPr>
              <a:t>-1</a:t>
            </a:r>
            <a:endParaRPr lang="en-US" sz="2000" b="1" dirty="0">
              <a:solidFill>
                <a:srgbClr val="00006D"/>
              </a:solidFill>
            </a:endParaRPr>
          </a:p>
          <a:p>
            <a:pPr marL="241059" indent="-241059">
              <a:buFont typeface="Arial"/>
              <a:buChar char="•"/>
            </a:pPr>
            <a:r>
              <a:rPr lang="en-US" sz="2000" b="1" dirty="0" err="1">
                <a:solidFill>
                  <a:srgbClr val="00006D"/>
                </a:solidFill>
              </a:rPr>
              <a:t>σ</a:t>
            </a:r>
            <a:r>
              <a:rPr lang="en-US" sz="2000" b="1" baseline="-25000" dirty="0" err="1">
                <a:solidFill>
                  <a:srgbClr val="00006D"/>
                </a:solidFill>
              </a:rPr>
              <a:t>c</a:t>
            </a:r>
            <a:r>
              <a:rPr lang="en-US" sz="2000" b="1" dirty="0">
                <a:solidFill>
                  <a:srgbClr val="00006D"/>
                </a:solidFill>
              </a:rPr>
              <a:t> = 4.4 - 9.5 </a:t>
            </a:r>
            <a:r>
              <a:rPr lang="en-US" sz="2000" b="1" dirty="0" err="1">
                <a:solidFill>
                  <a:srgbClr val="00006D"/>
                </a:solidFill>
              </a:rPr>
              <a:t>mJy</a:t>
            </a:r>
            <a:r>
              <a:rPr lang="en-US" sz="2000" b="1" dirty="0">
                <a:solidFill>
                  <a:srgbClr val="00006D"/>
                </a:solidFill>
              </a:rPr>
              <a:t> beam</a:t>
            </a:r>
            <a:r>
              <a:rPr lang="en-US" sz="2000" b="1" baseline="30000" dirty="0">
                <a:solidFill>
                  <a:srgbClr val="00006D"/>
                </a:solidFill>
              </a:rPr>
              <a:t>-1</a:t>
            </a:r>
          </a:p>
          <a:p>
            <a:pPr marL="241059" indent="-241059">
              <a:buFont typeface="Arial"/>
              <a:buChar char="•"/>
            </a:pPr>
            <a:r>
              <a:rPr lang="en-US" sz="2000" b="1" dirty="0">
                <a:solidFill>
                  <a:srgbClr val="00006D"/>
                </a:solidFill>
              </a:rPr>
              <a:t>Subtraction limit ~ 50 </a:t>
            </a:r>
            <a:r>
              <a:rPr lang="en-US" sz="2000" b="1" dirty="0" err="1">
                <a:solidFill>
                  <a:srgbClr val="00006D"/>
                </a:solidFill>
              </a:rPr>
              <a:t>mJy</a:t>
            </a:r>
            <a:endParaRPr lang="en-US" sz="2000" b="1" dirty="0">
              <a:solidFill>
                <a:srgbClr val="00006D"/>
              </a:solidFill>
            </a:endParaRPr>
          </a:p>
          <a:p>
            <a:pPr marL="241059" indent="-241059"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endParaRPr lang="en-US" sz="1400" dirty="0"/>
          </a:p>
          <a:p>
            <a:pPr marL="458618" lvl="1" indent="-191979">
              <a:buFont typeface="Arial"/>
              <a:buChar char="•"/>
            </a:pPr>
            <a:endParaRPr lang="en-US" sz="1400" dirty="0"/>
          </a:p>
        </p:txBody>
      </p:sp>
      <p:pic>
        <p:nvPicPr>
          <p:cNvPr id="10" name="Picture 9" descr="eor_full_mkb_pl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" y="3277157"/>
            <a:ext cx="4340358" cy="3374323"/>
          </a:xfrm>
          <a:prstGeom prst="rect">
            <a:avLst/>
          </a:prstGeom>
        </p:spPr>
      </p:pic>
      <p:pic>
        <p:nvPicPr>
          <p:cNvPr id="11" name="Picture 10" descr="eor_galr_py2rs_mkb_pl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42" y="110271"/>
            <a:ext cx="4340358" cy="3374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85" y="3186749"/>
            <a:ext cx="1190754" cy="3100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r>
              <a:rPr lang="en-US" sz="1500" dirty="0">
                <a:solidFill>
                  <a:srgbClr val="0000FF"/>
                </a:solidFill>
              </a:rPr>
              <a:t>Full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7708" y="454"/>
            <a:ext cx="1736517" cy="3100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dirty="0">
                <a:solidFill>
                  <a:srgbClr val="0000FF"/>
                </a:solidFill>
              </a:rPr>
              <a:t>Point source sub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7708" y="3415159"/>
            <a:ext cx="2403338" cy="3100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dirty="0">
                <a:solidFill>
                  <a:srgbClr val="0000FF"/>
                </a:solidFill>
              </a:rPr>
              <a:t>Point source &amp; Galaxy sub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 with MWA - Radio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490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3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11"/>
            <a:ext cx="9109393" cy="682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            - 2MASS Galaxy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5922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2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09393" cy="682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15" y="445383"/>
            <a:ext cx="8384719" cy="44904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            - WISE Number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223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 with MWA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1037839"/>
            <a:ext cx="4292764" cy="4810005"/>
          </a:xfrm>
        </p:spPr>
        <p:txBody>
          <a:bodyPr/>
          <a:lstStyle/>
          <a:p>
            <a:pPr marL="458618" lvl="1" indent="-191979">
              <a:buFont typeface="Arial"/>
              <a:buChar char="•"/>
            </a:pPr>
            <a:endParaRPr lang="en-US" sz="1400" dirty="0"/>
          </a:p>
          <a:p>
            <a:pPr marL="458618" lvl="1" indent="-191979">
              <a:buFont typeface="Arial"/>
              <a:buChar char="•"/>
            </a:pPr>
            <a:endParaRPr lang="en-US" sz="1400" dirty="0"/>
          </a:p>
        </p:txBody>
      </p:sp>
      <p:pic>
        <p:nvPicPr>
          <p:cNvPr id="4" name="Picture 3" descr="eor_full_mkb_pl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11" y="1297479"/>
            <a:ext cx="2530353" cy="2529221"/>
          </a:xfrm>
          <a:prstGeom prst="rect">
            <a:avLst/>
          </a:prstGeom>
        </p:spPr>
      </p:pic>
      <p:pic>
        <p:nvPicPr>
          <p:cNvPr id="10" name="Picture 9" descr="equn_cc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21" y="933809"/>
            <a:ext cx="6224395" cy="467049"/>
          </a:xfrm>
          <a:prstGeom prst="rect">
            <a:avLst/>
          </a:prstGeom>
        </p:spPr>
      </p:pic>
      <p:pic>
        <p:nvPicPr>
          <p:cNvPr id="11" name="Picture 10" descr="eor_wisebm_mkb_plt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11" y="3826699"/>
            <a:ext cx="2455612" cy="2454514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1002219" y="3448059"/>
            <a:ext cx="1031986" cy="757280"/>
          </a:xfrm>
          <a:prstGeom prst="mathMultiply">
            <a:avLst>
              <a:gd name="adj1" fmla="val 9795"/>
            </a:avLst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473033" y="3224160"/>
            <a:ext cx="1299907" cy="907499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420385" y="3182491"/>
            <a:ext cx="1299907" cy="907499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6622" y="4715177"/>
            <a:ext cx="1190754" cy="3798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2000" dirty="0" err="1">
                <a:solidFill>
                  <a:srgbClr val="000000"/>
                </a:solidFill>
              </a:rPr>
              <a:t>Δθ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07660" y="2888023"/>
            <a:ext cx="1190754" cy="3798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2000" dirty="0" err="1">
                <a:solidFill>
                  <a:srgbClr val="000000"/>
                </a:solidFill>
              </a:rPr>
              <a:t>Δθ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0385" y="2156504"/>
            <a:ext cx="1375049" cy="634582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800" b="1" dirty="0">
                <a:solidFill>
                  <a:srgbClr val="000000"/>
                </a:solidFill>
              </a:rPr>
              <a:t>Take radial average</a:t>
            </a:r>
          </a:p>
        </p:txBody>
      </p:sp>
      <p:pic>
        <p:nvPicPr>
          <p:cNvPr id="5" name="Picture 4" descr="2dcrx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272" y="2290558"/>
            <a:ext cx="2394855" cy="23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79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4319E-7 1.31369E-6 L -0.00427 0.3648 " pathEditMode="relative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7 0.36481 L 0.05045 0.36481 " pathEditMode="relative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45 0.19827 C 0.11946 0.19827 0.1754 0.27283 0.1754 0.3648 C 0.1754 0.45678 0.11946 0.5315 0.05045 0.5315 C -0.01856 0.5315 -0.07451 0.45678 -0.07451 0.3648 C -0.07451 0.27283 -0.01856 0.19827 0.05045 0.19827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ull_wise_t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583" y="1401856"/>
            <a:ext cx="4670726" cy="4668637"/>
          </a:xfrm>
          <a:prstGeom prst="rect">
            <a:avLst/>
          </a:prstGeom>
        </p:spPr>
      </p:pic>
      <p:pic>
        <p:nvPicPr>
          <p:cNvPr id="10" name="Picture 9" descr="full_res_wise_t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583" y="1401856"/>
            <a:ext cx="4670726" cy="4668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 with MWA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1037839"/>
            <a:ext cx="4292764" cy="4810005"/>
          </a:xfrm>
        </p:spPr>
        <p:txBody>
          <a:bodyPr/>
          <a:lstStyle/>
          <a:p>
            <a:pPr marL="458618" lvl="1" indent="-191979">
              <a:buFont typeface="Arial"/>
              <a:buChar char="•"/>
            </a:pPr>
            <a:endParaRPr lang="en-US" sz="1400" dirty="0"/>
          </a:p>
          <a:p>
            <a:pPr marL="458618" lvl="1" indent="-191979">
              <a:buFont typeface="Arial"/>
              <a:buChar char="•"/>
            </a:pPr>
            <a:endParaRPr lang="en-US" sz="1400" dirty="0"/>
          </a:p>
        </p:txBody>
      </p:sp>
      <p:pic>
        <p:nvPicPr>
          <p:cNvPr id="9" name="Picture 8" descr="equn_cc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21" y="933809"/>
            <a:ext cx="6224395" cy="467049"/>
          </a:xfrm>
          <a:prstGeom prst="rect">
            <a:avLst/>
          </a:prstGeom>
        </p:spPr>
      </p:pic>
      <p:pic>
        <p:nvPicPr>
          <p:cNvPr id="12" name="Picture 11" descr="full_res_wise_tot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583" y="1401856"/>
            <a:ext cx="4670726" cy="4668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98273" y="1520478"/>
            <a:ext cx="545762" cy="4140000"/>
          </a:xfrm>
          <a:prstGeom prst="rect">
            <a:avLst/>
          </a:prstGeom>
          <a:solidFill>
            <a:srgbClr val="FFFF00">
              <a:alpha val="30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4035" y="1520478"/>
            <a:ext cx="3354221" cy="4140000"/>
          </a:xfrm>
          <a:prstGeom prst="rect">
            <a:avLst/>
          </a:prstGeom>
          <a:solidFill>
            <a:srgbClr val="660066">
              <a:alpha val="12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 rot="19662645">
            <a:off x="3534415" y="2867942"/>
            <a:ext cx="3301450" cy="802800"/>
          </a:xfrm>
          <a:prstGeom prst="leftArrow">
            <a:avLst>
              <a:gd name="adj1" fmla="val 2193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8616" y="2731741"/>
            <a:ext cx="2009396" cy="504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noAutofit/>
          </a:bodyPr>
          <a:lstStyle/>
          <a:p>
            <a:pPr defTabSz="580327" rtl="0" latinLnBrk="1" hangingPunct="0"/>
            <a:r>
              <a:rPr lang="en-US" sz="1700" b="1" dirty="0">
                <a:solidFill>
                  <a:srgbClr val="000000"/>
                </a:solidFill>
              </a:rPr>
              <a:t>Diffuse emission </a:t>
            </a:r>
            <a:r>
              <a:rPr lang="en-US" sz="1700" b="1" dirty="0">
                <a:solidFill>
                  <a:srgbClr val="000000"/>
                </a:solidFill>
                <a:sym typeface="Wingdings"/>
              </a:rPr>
              <a:t>  larger than beam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8" name="Left Arrow 17"/>
          <p:cNvSpPr/>
          <p:nvPr/>
        </p:nvSpPr>
        <p:spPr>
          <a:xfrm rot="10800000">
            <a:off x="911964" y="2154090"/>
            <a:ext cx="1766286" cy="802800"/>
          </a:xfrm>
          <a:prstGeom prst="leftArrow">
            <a:avLst>
              <a:gd name="adj1" fmla="val 21930"/>
              <a:gd name="adj2" fmla="val 50000"/>
            </a:avLst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007" y="1759826"/>
            <a:ext cx="1864186" cy="591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700" b="1" dirty="0">
                <a:solidFill>
                  <a:srgbClr val="000000"/>
                </a:solidFill>
              </a:rPr>
              <a:t>Point Sources</a:t>
            </a:r>
            <a:r>
              <a:rPr lang="en-US" sz="1700" b="1" dirty="0">
                <a:solidFill>
                  <a:srgbClr val="000000"/>
                </a:solidFill>
                <a:sym typeface="Wingdings"/>
              </a:rPr>
              <a:t></a:t>
            </a:r>
          </a:p>
          <a:p>
            <a:pPr defTabSz="580327" rtl="0" latinLnBrk="1" hangingPunct="0"/>
            <a:r>
              <a:rPr lang="en-US" sz="1700" b="1" dirty="0">
                <a:solidFill>
                  <a:srgbClr val="000000"/>
                </a:solidFill>
                <a:sym typeface="Wingdings"/>
              </a:rPr>
              <a:t>smaller than beam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3420" y="4604509"/>
            <a:ext cx="2092956" cy="59131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700" b="1" dirty="0">
                <a:solidFill>
                  <a:srgbClr val="000000"/>
                </a:solidFill>
              </a:rPr>
              <a:t>So how much diffuse</a:t>
            </a:r>
          </a:p>
          <a:p>
            <a:pPr defTabSz="580327" rtl="0" latinLnBrk="1" hangingPunct="0"/>
            <a:r>
              <a:rPr lang="en-US" sz="1700" b="1" dirty="0">
                <a:solidFill>
                  <a:srgbClr val="000000"/>
                </a:solidFill>
              </a:rPr>
              <a:t> is there ???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342" y="4680543"/>
            <a:ext cx="1996860" cy="591316"/>
          </a:xfrm>
          <a:prstGeom prst="rect">
            <a:avLst/>
          </a:prstGeom>
          <a:noFill/>
          <a:ln w="12700" cap="flat">
            <a:solidFill>
              <a:srgbClr val="0000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700" b="1" dirty="0">
                <a:solidFill>
                  <a:srgbClr val="000000"/>
                </a:solidFill>
              </a:rPr>
              <a:t>Still some point</a:t>
            </a:r>
          </a:p>
          <a:p>
            <a:pPr defTabSz="580327" rtl="0" latinLnBrk="1" hangingPunct="0"/>
            <a:r>
              <a:rPr lang="en-US" sz="1700" b="1" dirty="0">
                <a:solidFill>
                  <a:srgbClr val="000000"/>
                </a:solidFill>
              </a:rPr>
              <a:t> source contribution</a:t>
            </a:r>
          </a:p>
        </p:txBody>
      </p:sp>
      <p:pic>
        <p:nvPicPr>
          <p:cNvPr id="17" name="Picture 16" descr="eor_dbmr5_mkb_plt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4" y="2682481"/>
            <a:ext cx="1922888" cy="192202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468597" y="4079647"/>
            <a:ext cx="1329677" cy="907499"/>
          </a:xfrm>
          <a:prstGeom prst="rightArrow">
            <a:avLst>
              <a:gd name="adj1" fmla="val 17076"/>
              <a:gd name="adj2" fmla="val 35595"/>
            </a:avLst>
          </a:prstGeom>
          <a:solidFill>
            <a:srgbClr val="0000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965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8" grpId="0" animBg="1"/>
      <p:bldP spid="19" grpId="0"/>
      <p:bldP spid="20" grpId="0" animBg="1"/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Correlation with </a:t>
            </a:r>
            <a:r>
              <a:rPr lang="en-US" dirty="0" smtClean="0"/>
              <a:t>MWA </a:t>
            </a:r>
            <a:endParaRPr lang="en-US" dirty="0"/>
          </a:p>
        </p:txBody>
      </p:sp>
      <p:pic>
        <p:nvPicPr>
          <p:cNvPr id="5" name="Picture 4" descr="newcrx_WISEz5_mpc_ln_1sig.pdf"/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03" y="933809"/>
            <a:ext cx="9219533" cy="592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556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 with MWA – Emission Upper Limits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885148"/>
            <a:ext cx="6059050" cy="4810005"/>
          </a:xfrm>
        </p:spPr>
        <p:txBody>
          <a:bodyPr/>
          <a:lstStyle/>
          <a:p>
            <a:pPr marL="191979" indent="-191979">
              <a:buFont typeface="Arial"/>
              <a:buChar char="•"/>
            </a:pPr>
            <a:endParaRPr lang="en-US" dirty="0" smtClean="0"/>
          </a:p>
        </p:txBody>
      </p:sp>
      <p:pic>
        <p:nvPicPr>
          <p:cNvPr id="5" name="Picture 4" descr="wisez1_bm_pl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45" y="1742773"/>
            <a:ext cx="2129150" cy="2128197"/>
          </a:xfrm>
          <a:prstGeom prst="rect">
            <a:avLst/>
          </a:prstGeom>
        </p:spPr>
      </p:pic>
      <p:pic>
        <p:nvPicPr>
          <p:cNvPr id="6" name="Picture 5" descr="mpc4_gaus_plt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427" y="1742773"/>
            <a:ext cx="2141243" cy="2140285"/>
          </a:xfrm>
          <a:prstGeom prst="rect">
            <a:avLst/>
          </a:prstGeom>
        </p:spPr>
      </p:pic>
      <p:sp>
        <p:nvSpPr>
          <p:cNvPr id="8" name="24-Point Star 7"/>
          <p:cNvSpPr/>
          <p:nvPr/>
        </p:nvSpPr>
        <p:spPr>
          <a:xfrm>
            <a:off x="2542713" y="2459258"/>
            <a:ext cx="578714" cy="578455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64282" tIns="32141" rIns="64282" bIns="32141"/>
          <a:lstStyle/>
          <a:p>
            <a:endParaRPr lang="en-US"/>
          </a:p>
        </p:txBody>
      </p:sp>
      <p:sp>
        <p:nvSpPr>
          <p:cNvPr id="9" name="Equal 8"/>
          <p:cNvSpPr/>
          <p:nvPr/>
        </p:nvSpPr>
        <p:spPr>
          <a:xfrm>
            <a:off x="5341455" y="2286446"/>
            <a:ext cx="643016" cy="770535"/>
          </a:xfrm>
          <a:prstGeom prst="mathEqual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10" name="Picture 9" descr="mpc4_wisez1_df_plt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95" y="1742773"/>
            <a:ext cx="2141243" cy="2140285"/>
          </a:xfrm>
          <a:prstGeom prst="rect">
            <a:avLst/>
          </a:prstGeom>
        </p:spPr>
      </p:pic>
      <p:pic>
        <p:nvPicPr>
          <p:cNvPr id="14" name="Picture 13" descr="mpc4_wisez1_df_plt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15" y="4514087"/>
            <a:ext cx="2141243" cy="2140285"/>
          </a:xfrm>
          <a:prstGeom prst="rect">
            <a:avLst/>
          </a:prstGeom>
        </p:spPr>
      </p:pic>
      <p:sp>
        <p:nvSpPr>
          <p:cNvPr id="15" name="24-Point Star 14"/>
          <p:cNvSpPr/>
          <p:nvPr/>
        </p:nvSpPr>
        <p:spPr>
          <a:xfrm>
            <a:off x="2551958" y="5244386"/>
            <a:ext cx="578714" cy="578455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64282" tIns="32141" rIns="64282" bIns="32141"/>
          <a:lstStyle/>
          <a:p>
            <a:endParaRPr lang="en-US"/>
          </a:p>
        </p:txBody>
      </p:sp>
      <p:pic>
        <p:nvPicPr>
          <p:cNvPr id="16" name="Picture 15" descr="bm0_plt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212" y="4514087"/>
            <a:ext cx="2141243" cy="2140285"/>
          </a:xfrm>
          <a:prstGeom prst="rect">
            <a:avLst/>
          </a:prstGeom>
        </p:spPr>
      </p:pic>
      <p:sp>
        <p:nvSpPr>
          <p:cNvPr id="17" name="Equal 16"/>
          <p:cNvSpPr/>
          <p:nvPr/>
        </p:nvSpPr>
        <p:spPr>
          <a:xfrm>
            <a:off x="5448624" y="5180483"/>
            <a:ext cx="643016" cy="770535"/>
          </a:xfrm>
          <a:prstGeom prst="mathEqual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18" name="Picture 17" descr="mpc4_wisez1_dfbm_plt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95" y="4514087"/>
            <a:ext cx="2141243" cy="21402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4398" y="1278473"/>
            <a:ext cx="1504752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Galaxy number </a:t>
            </a:r>
          </a:p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density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29150" y="1450942"/>
            <a:ext cx="1474394" cy="31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convolve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5478" y="1222913"/>
            <a:ext cx="1474394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Gaussian </a:t>
            </a:r>
          </a:p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Smoothing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57786" y="1222913"/>
            <a:ext cx="1474394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Diffuse number density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9150" y="4135885"/>
            <a:ext cx="1474394" cy="31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convolve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756" y="3910307"/>
            <a:ext cx="1474394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Diffuse number density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03544" y="3966039"/>
            <a:ext cx="1474394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Radio image </a:t>
            </a:r>
          </a:p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beam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57785" y="3966039"/>
            <a:ext cx="1579893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Diffuse radio sky model</a:t>
            </a:r>
          </a:p>
        </p:txBody>
      </p:sp>
    </p:spTree>
    <p:extLst>
      <p:ext uri="{BB962C8B-B14F-4D97-AF65-F5344CB8AC3E}">
        <p14:creationId xmlns:p14="http://schemas.microsoft.com/office/powerpoint/2010/main" val="3936936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Correlation with MWA – Emission Upper Limits</a:t>
            </a:r>
          </a:p>
        </p:txBody>
      </p:sp>
      <p:pic>
        <p:nvPicPr>
          <p:cNvPr id="5" name="Picture 4" descr="wisez1_bm_pl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305" y="1766949"/>
            <a:ext cx="2129150" cy="2128197"/>
          </a:xfrm>
          <a:prstGeom prst="rect">
            <a:avLst/>
          </a:prstGeom>
        </p:spPr>
      </p:pic>
      <p:sp>
        <p:nvSpPr>
          <p:cNvPr id="9" name="Equal 8"/>
          <p:cNvSpPr/>
          <p:nvPr/>
        </p:nvSpPr>
        <p:spPr>
          <a:xfrm>
            <a:off x="5448624" y="2286446"/>
            <a:ext cx="643016" cy="770535"/>
          </a:xfrm>
          <a:prstGeom prst="mathEqual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545" y="3980845"/>
            <a:ext cx="8084912" cy="31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r>
              <a:rPr lang="en-US" sz="1500" b="1" dirty="0">
                <a:solidFill>
                  <a:srgbClr val="660066"/>
                </a:solidFill>
              </a:rPr>
              <a:t>Scale CCF until &gt; 3σ</a:t>
            </a:r>
          </a:p>
        </p:txBody>
      </p:sp>
      <p:sp>
        <p:nvSpPr>
          <p:cNvPr id="4" name="4-Point Star 3"/>
          <p:cNvSpPr/>
          <p:nvPr/>
        </p:nvSpPr>
        <p:spPr>
          <a:xfrm>
            <a:off x="2551958" y="2142581"/>
            <a:ext cx="643016" cy="914400"/>
          </a:xfrm>
          <a:prstGeom prst="star4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21" name="Picture 20" descr="mpc4_wisez1_dfbm_plt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15" y="1754861"/>
            <a:ext cx="2141243" cy="2140285"/>
          </a:xfrm>
          <a:prstGeom prst="rect">
            <a:avLst/>
          </a:prstGeom>
        </p:spPr>
      </p:pic>
      <p:pic>
        <p:nvPicPr>
          <p:cNvPr id="7" name="Picture 6" descr="mpc4_wisez1_cxcr1d_plt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765" y="1754861"/>
            <a:ext cx="2141243" cy="2140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196" y="4545352"/>
            <a:ext cx="2755212" cy="786017"/>
          </a:xfrm>
          <a:prstGeom prst="rect">
            <a:avLst/>
          </a:prstGeom>
          <a:noFill/>
          <a:ln w="28575" cap="flat">
            <a:solidFill>
              <a:srgbClr val="0000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r>
              <a:rPr lang="en-US" sz="1500" b="1" dirty="0">
                <a:solidFill>
                  <a:schemeClr val="tx1"/>
                </a:solidFill>
              </a:rPr>
              <a:t>0.09 &lt; S [</a:t>
            </a:r>
            <a:r>
              <a:rPr lang="en-US" sz="1500" b="1" dirty="0" err="1">
                <a:solidFill>
                  <a:schemeClr val="tx1"/>
                </a:solidFill>
              </a:rPr>
              <a:t>mJy</a:t>
            </a:r>
            <a:r>
              <a:rPr lang="en-US" sz="1500" b="1" dirty="0">
                <a:solidFill>
                  <a:schemeClr val="tx1"/>
                </a:solidFill>
              </a:rPr>
              <a:t> beam</a:t>
            </a:r>
            <a:r>
              <a:rPr lang="en-US" sz="1500" b="1" baseline="30000" dirty="0">
                <a:solidFill>
                  <a:schemeClr val="tx1"/>
                </a:solidFill>
              </a:rPr>
              <a:t>-1</a:t>
            </a:r>
            <a:r>
              <a:rPr lang="en-US" sz="1500" b="1" dirty="0">
                <a:solidFill>
                  <a:schemeClr val="tx1"/>
                </a:solidFill>
              </a:rPr>
              <a:t>] &lt; 2.2</a:t>
            </a:r>
          </a:p>
          <a:p>
            <a:pPr algn="l" defTabSz="580327" rtl="0" latinLnBrk="1" hangingPunct="0"/>
            <a:endParaRPr lang="en-US" sz="1500" b="1" dirty="0">
              <a:solidFill>
                <a:schemeClr val="tx1"/>
              </a:solidFill>
            </a:endParaRPr>
          </a:p>
          <a:p>
            <a:pPr algn="l" defTabSz="580327" rtl="0" latinLnBrk="1" hangingPunct="0"/>
            <a:r>
              <a:rPr lang="en-US" sz="1500" b="1" dirty="0">
                <a:solidFill>
                  <a:schemeClr val="tx1"/>
                </a:solidFill>
              </a:rPr>
              <a:t> 0.01&lt; S [</a:t>
            </a:r>
            <a:r>
              <a:rPr lang="en-US" sz="1500" b="1" dirty="0" err="1">
                <a:solidFill>
                  <a:schemeClr val="tx1"/>
                </a:solidFill>
              </a:rPr>
              <a:t>mJy</a:t>
            </a:r>
            <a:r>
              <a:rPr lang="en-US" sz="1500" b="1" dirty="0">
                <a:solidFill>
                  <a:schemeClr val="tx1"/>
                </a:solidFill>
              </a:rPr>
              <a:t> arcmin</a:t>
            </a:r>
            <a:r>
              <a:rPr lang="en-US" sz="1500" b="1" baseline="30000" dirty="0">
                <a:solidFill>
                  <a:schemeClr val="tx1"/>
                </a:solidFill>
              </a:rPr>
              <a:t>-2</a:t>
            </a:r>
            <a:r>
              <a:rPr lang="en-US" sz="1500" b="1" dirty="0">
                <a:solidFill>
                  <a:schemeClr val="tx1"/>
                </a:solidFill>
              </a:rPr>
              <a:t>] &lt; 0.3   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10715" y="885148"/>
            <a:ext cx="6059050" cy="4810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191979" indent="-191979">
              <a:buFont typeface="Arial"/>
              <a:buChar char="•"/>
            </a:pP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10715" y="1226649"/>
            <a:ext cx="1579893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Diffuse radio sky model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90608" y="1325796"/>
            <a:ext cx="1579893" cy="31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Cross correlate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70501" y="1206812"/>
            <a:ext cx="1579893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Galaxy number density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22584" y="1325796"/>
            <a:ext cx="1579893" cy="31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FF"/>
                </a:solidFill>
              </a:rPr>
              <a:t>CCF</a:t>
            </a:r>
          </a:p>
        </p:txBody>
      </p:sp>
      <p:pic>
        <p:nvPicPr>
          <p:cNvPr id="12" name="Picture 11" descr="minur_WISEz1_dfscale_mpc_l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305" y="1273281"/>
            <a:ext cx="5583129" cy="55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063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Correlation with </a:t>
            </a:r>
            <a:r>
              <a:rPr lang="en-US" dirty="0" smtClean="0"/>
              <a:t>MWA – Magnetic Field Limits </a:t>
            </a:r>
            <a:endParaRPr lang="en-US" dirty="0"/>
          </a:p>
        </p:txBody>
      </p:sp>
      <p:pic>
        <p:nvPicPr>
          <p:cNvPr id="4" name="Picture 3" descr="be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75" y="933727"/>
            <a:ext cx="5574536" cy="78696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9388203">
            <a:off x="2443417" y="1477686"/>
            <a:ext cx="1048447" cy="486000"/>
          </a:xfrm>
          <a:prstGeom prst="rightArrow">
            <a:avLst>
              <a:gd name="adj1" fmla="val 17628"/>
              <a:gd name="adj2" fmla="val 50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7038263">
            <a:off x="4467227" y="1944236"/>
            <a:ext cx="1047978" cy="486000"/>
          </a:xfrm>
          <a:prstGeom prst="rightArrow">
            <a:avLst>
              <a:gd name="adj1" fmla="val 17628"/>
              <a:gd name="adj2" fmla="val 50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4344232">
            <a:off x="6893521" y="1477687"/>
            <a:ext cx="1047978" cy="486000"/>
          </a:xfrm>
          <a:prstGeom prst="rightArrow">
            <a:avLst>
              <a:gd name="adj1" fmla="val 17628"/>
              <a:gd name="adj2" fmla="val 50000"/>
            </a:avLst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31" y="2119195"/>
            <a:ext cx="3362103" cy="946061"/>
          </a:xfrm>
          <a:prstGeom prst="rect">
            <a:avLst/>
          </a:prstGeom>
          <a:noFill/>
          <a:ln w="12700" cap="flat">
            <a:solidFill>
              <a:schemeClr val="accent5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noAutofit/>
          </a:bodyPr>
          <a:lstStyle/>
          <a:p>
            <a:pPr defTabSz="580327" rtl="0" latinLnBrk="1" hangingPunct="0"/>
            <a:endParaRPr lang="en-US" sz="1400" dirty="0">
              <a:solidFill>
                <a:srgbClr val="000000"/>
              </a:solidFill>
            </a:endParaRPr>
          </a:p>
          <a:p>
            <a:pPr defTabSz="580327" rtl="0" latinLnBrk="1" hangingPunct="0"/>
            <a:endParaRPr lang="en-US" sz="1400" dirty="0">
              <a:solidFill>
                <a:srgbClr val="000000"/>
              </a:solidFill>
            </a:endParaRPr>
          </a:p>
          <a:p>
            <a:pPr defTabSz="580327" rtl="0" latinLnBrk="1" hangingPunct="0"/>
            <a:r>
              <a:rPr lang="en-US" sz="1500" b="1" dirty="0">
                <a:solidFill>
                  <a:srgbClr val="000000"/>
                </a:solidFill>
              </a:rPr>
              <a:t>K</a:t>
            </a:r>
            <a:r>
              <a:rPr lang="en-US" sz="1500" b="1" baseline="-25000" dirty="0">
                <a:solidFill>
                  <a:srgbClr val="000000"/>
                </a:solidFill>
              </a:rPr>
              <a:t>0 </a:t>
            </a:r>
            <a:r>
              <a:rPr lang="en-US" sz="1500" b="1" dirty="0">
                <a:solidFill>
                  <a:srgbClr val="000000"/>
                </a:solidFill>
              </a:rPr>
              <a:t>- </a:t>
            </a:r>
            <a:r>
              <a:rPr lang="en-US" sz="1500" b="1" dirty="0"/>
              <a:t>ratio of number densities </a:t>
            </a:r>
          </a:p>
          <a:p>
            <a:pPr defTabSz="580327" rtl="0" latinLnBrk="1" hangingPunct="0"/>
            <a:r>
              <a:rPr lang="en-US" sz="1500" b="1" dirty="0"/>
              <a:t>of cosmic ray protons and electrons </a:t>
            </a:r>
          </a:p>
          <a:p>
            <a:pPr defTabSz="580327" rtl="0" latinLnBrk="1" hangingPunct="0"/>
            <a:r>
              <a:rPr lang="en-US" sz="1500" b="1" dirty="0"/>
              <a:t>per particle energy interval </a:t>
            </a:r>
          </a:p>
          <a:p>
            <a:pPr defTabSz="580327" rtl="0" latinLnBrk="1" hangingPunct="0"/>
            <a:r>
              <a:rPr lang="en-US" sz="35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4465" y="2754392"/>
            <a:ext cx="2022514" cy="576370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noAutofit/>
          </a:bodyPr>
          <a:lstStyle/>
          <a:p>
            <a:pPr defTabSz="580327" rtl="0" latinLnBrk="1" hangingPunct="0"/>
            <a:r>
              <a:rPr lang="en-US" sz="1500" b="1" dirty="0" err="1">
                <a:solidFill>
                  <a:srgbClr val="000000"/>
                </a:solidFill>
              </a:rPr>
              <a:t>η</a:t>
            </a:r>
            <a:r>
              <a:rPr lang="en-US" sz="1500" b="1" dirty="0">
                <a:solidFill>
                  <a:srgbClr val="000000"/>
                </a:solidFill>
              </a:rPr>
              <a:t> – Volume filling</a:t>
            </a:r>
          </a:p>
          <a:p>
            <a:pPr defTabSz="580327" rtl="0" latinLnBrk="1" hangingPunct="0"/>
            <a:r>
              <a:rPr lang="en-US" sz="1500" b="1" dirty="0">
                <a:solidFill>
                  <a:srgbClr val="000000"/>
                </a:solidFill>
              </a:rPr>
              <a:t> factor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6073" y="2209631"/>
            <a:ext cx="2022514" cy="57637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no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000000"/>
                </a:solidFill>
              </a:rPr>
              <a:t>α – spectral index</a:t>
            </a:r>
          </a:p>
        </p:txBody>
      </p:sp>
    </p:spTree>
    <p:extLst>
      <p:ext uri="{BB962C8B-B14F-4D97-AF65-F5344CB8AC3E}">
        <p14:creationId xmlns:p14="http://schemas.microsoft.com/office/powerpoint/2010/main" val="23118119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Cosmic </a:t>
            </a:r>
            <a:r>
              <a:rPr lang="en-US" dirty="0"/>
              <a:t>W</a:t>
            </a:r>
            <a:r>
              <a:rPr lang="en-US" dirty="0" smtClean="0"/>
              <a:t>eb?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1037839"/>
            <a:ext cx="3320315" cy="4810005"/>
          </a:xfrm>
        </p:spPr>
        <p:txBody>
          <a:bodyPr/>
          <a:lstStyle/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Fluctuations in the primordial matter density result in the growth of large-scale structure (LSS)</a:t>
            </a:r>
          </a:p>
          <a:p>
            <a:pPr marL="191979" indent="-191979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The Cold Dark Matter (CDM) theory predicts that massive galaxies and galaxy clusters were built from smaller galaxies that collided and merged</a:t>
            </a:r>
          </a:p>
          <a:p>
            <a:pPr marL="191979" indent="-191979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Result is clusters, filaments, and voids we see today which form a “web” like structure</a:t>
            </a:r>
          </a:p>
          <a:p>
            <a:pPr marL="191979" indent="-191979">
              <a:buFont typeface="Arial"/>
              <a:buChar char="•"/>
            </a:pPr>
            <a:endParaRPr lang="en-US" dirty="0"/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  <p:pic>
        <p:nvPicPr>
          <p:cNvPr id="9" name="bnr_half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1065" y="1391027"/>
            <a:ext cx="5058555" cy="3792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55594" y="5367133"/>
            <a:ext cx="4026989" cy="386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normAutofit/>
          </a:bodyPr>
          <a:lstStyle/>
          <a:p>
            <a:pPr defTabSz="580327" rtl="0" latinLnBrk="1" hangingPunct="0"/>
            <a:r>
              <a:rPr lang="en-US" sz="1300" dirty="0">
                <a:solidFill>
                  <a:srgbClr val="000000"/>
                </a:solidFill>
              </a:rPr>
              <a:t>(Movie: </a:t>
            </a:r>
            <a:r>
              <a:rPr lang="en-US" sz="1300" dirty="0">
                <a:solidFill>
                  <a:srgbClr val="000000"/>
                </a:solidFill>
                <a:hlinkClick r:id="rId6"/>
              </a:rPr>
              <a:t>http://cosmicweb.uchicago.edu/</a:t>
            </a:r>
            <a:r>
              <a:rPr lang="en-US" sz="1300" dirty="0">
                <a:solidFill>
                  <a:srgbClr val="000000"/>
                </a:solidFill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4" y="1037839"/>
            <a:ext cx="8567298" cy="4810005"/>
          </a:xfrm>
        </p:spPr>
        <p:txBody>
          <a:bodyPr/>
          <a:lstStyle/>
          <a:p>
            <a:pPr algn="r"/>
            <a:endParaRPr lang="en-US"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en-US"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en-US" sz="1700" b="1" dirty="0">
              <a:solidFill>
                <a:srgbClr val="660066"/>
              </a:solidFill>
            </a:endParaRPr>
          </a:p>
          <a:p>
            <a:pPr algn="r"/>
            <a:r>
              <a:rPr lang="en-US" sz="1700" b="1" dirty="0">
                <a:solidFill>
                  <a:schemeClr val="accent5"/>
                </a:solidFill>
              </a:rPr>
              <a:t>1 &lt; K</a:t>
            </a:r>
            <a:r>
              <a:rPr lang="en-US" sz="1700" b="1" baseline="-25000" dirty="0">
                <a:solidFill>
                  <a:schemeClr val="accent5"/>
                </a:solidFill>
              </a:rPr>
              <a:t>0</a:t>
            </a:r>
            <a:r>
              <a:rPr lang="en-US" sz="1700" b="1" dirty="0">
                <a:solidFill>
                  <a:schemeClr val="accent5"/>
                </a:solidFill>
              </a:rPr>
              <a:t> &lt; 300 </a:t>
            </a:r>
            <a:r>
              <a:rPr lang="en-US" sz="1700" b="1" dirty="0">
                <a:solidFill>
                  <a:srgbClr val="660066"/>
                </a:solidFill>
              </a:rPr>
              <a:t> </a:t>
            </a:r>
            <a:r>
              <a:rPr lang="en-US" sz="1700" b="1" dirty="0">
                <a:solidFill>
                  <a:schemeClr val="accent1"/>
                </a:solidFill>
              </a:rPr>
              <a:t>0.01 &lt; </a:t>
            </a:r>
            <a:r>
              <a:rPr lang="en-US" sz="1700" b="1" dirty="0" err="1">
                <a:solidFill>
                  <a:schemeClr val="accent1"/>
                </a:solidFill>
              </a:rPr>
              <a:t>η</a:t>
            </a:r>
            <a:r>
              <a:rPr lang="en-US" sz="1700" b="1" dirty="0">
                <a:solidFill>
                  <a:schemeClr val="accent1"/>
                </a:solidFill>
              </a:rPr>
              <a:t> &lt; 1 </a:t>
            </a:r>
            <a:r>
              <a:rPr lang="en-US" sz="1700" b="1" dirty="0">
                <a:solidFill>
                  <a:srgbClr val="660066"/>
                </a:solidFill>
              </a:rPr>
              <a:t> </a:t>
            </a:r>
            <a:r>
              <a:rPr lang="en-US" sz="1700" b="1" dirty="0">
                <a:solidFill>
                  <a:schemeClr val="accent6"/>
                </a:solidFill>
              </a:rPr>
              <a:t>-0.6 &lt; α &lt; -2.25</a:t>
            </a:r>
          </a:p>
          <a:p>
            <a:pPr marL="241059" indent="-241059" algn="r">
              <a:buFont typeface="Arial"/>
              <a:buChar char="•"/>
            </a:pPr>
            <a:r>
              <a:rPr lang="en-US" sz="1700" b="1" dirty="0">
                <a:solidFill>
                  <a:schemeClr val="tx1"/>
                </a:solidFill>
              </a:rPr>
              <a:t> 0.03 &lt; </a:t>
            </a:r>
            <a:r>
              <a:rPr lang="en-US" sz="1700" b="1" dirty="0" err="1">
                <a:solidFill>
                  <a:schemeClr val="tx1"/>
                </a:solidFill>
              </a:rPr>
              <a:t>B</a:t>
            </a:r>
            <a:r>
              <a:rPr lang="en-US" sz="1700" b="1" baseline="-25000" dirty="0" err="1">
                <a:solidFill>
                  <a:schemeClr val="tx1"/>
                </a:solidFill>
              </a:rPr>
              <a:t>eq</a:t>
            </a:r>
            <a:r>
              <a:rPr lang="en-US" sz="1700" b="1" baseline="-25000" dirty="0">
                <a:solidFill>
                  <a:schemeClr val="tx1"/>
                </a:solidFill>
              </a:rPr>
              <a:t> </a:t>
            </a:r>
            <a:r>
              <a:rPr lang="en-US" sz="1700" b="1" dirty="0">
                <a:solidFill>
                  <a:schemeClr val="tx1"/>
                </a:solidFill>
              </a:rPr>
              <a:t>[</a:t>
            </a:r>
            <a:r>
              <a:rPr lang="en-US" sz="1700" b="1" dirty="0" err="1">
                <a:solidFill>
                  <a:schemeClr val="tx1"/>
                </a:solidFill>
              </a:rPr>
              <a:t>μG</a:t>
            </a:r>
            <a:r>
              <a:rPr lang="en-US" sz="1700" b="1" dirty="0">
                <a:solidFill>
                  <a:schemeClr val="tx1"/>
                </a:solidFill>
              </a:rPr>
              <a:t>] &lt; 1.98 </a:t>
            </a:r>
          </a:p>
          <a:p>
            <a:pPr algn="r"/>
            <a:endParaRPr lang="en-US"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en-US" sz="1700" b="1" dirty="0">
                <a:solidFill>
                  <a:schemeClr val="accent5"/>
                </a:solidFill>
              </a:rPr>
              <a:t>K</a:t>
            </a:r>
            <a:r>
              <a:rPr lang="en-US" sz="1700" b="1" baseline="-25000" dirty="0">
                <a:solidFill>
                  <a:schemeClr val="accent5"/>
                </a:solidFill>
              </a:rPr>
              <a:t>0</a:t>
            </a:r>
            <a:r>
              <a:rPr lang="en-US" sz="1700" b="1" dirty="0">
                <a:solidFill>
                  <a:schemeClr val="accent5"/>
                </a:solidFill>
              </a:rPr>
              <a:t>=100  </a:t>
            </a:r>
            <a:r>
              <a:rPr lang="en-US" sz="1700" b="1" dirty="0" err="1">
                <a:solidFill>
                  <a:schemeClr val="accent1"/>
                </a:solidFill>
              </a:rPr>
              <a:t>η</a:t>
            </a:r>
            <a:r>
              <a:rPr lang="en-US" sz="1700" b="1" dirty="0">
                <a:solidFill>
                  <a:schemeClr val="accent1"/>
                </a:solidFill>
              </a:rPr>
              <a:t>=1.0  </a:t>
            </a:r>
            <a:r>
              <a:rPr lang="en-US" sz="1700" b="1" dirty="0">
                <a:solidFill>
                  <a:schemeClr val="accent6"/>
                </a:solidFill>
              </a:rPr>
              <a:t>α = -1.5</a:t>
            </a:r>
          </a:p>
          <a:p>
            <a:pPr marL="241059" indent="-241059" algn="r">
              <a:buFont typeface="Arial"/>
              <a:buChar char="•"/>
            </a:pPr>
            <a:r>
              <a:rPr lang="en-US" sz="1700" b="1" dirty="0">
                <a:solidFill>
                  <a:schemeClr val="tx1"/>
                </a:solidFill>
              </a:rPr>
              <a:t>0.22 &lt; B</a:t>
            </a:r>
            <a:r>
              <a:rPr lang="en-US" sz="1700" b="1" baseline="-25000" dirty="0">
                <a:solidFill>
                  <a:schemeClr val="tx1"/>
                </a:solidFill>
              </a:rPr>
              <a:t>eq0</a:t>
            </a:r>
            <a:r>
              <a:rPr lang="en-US" sz="1700" b="1" dirty="0">
                <a:solidFill>
                  <a:schemeClr val="tx1"/>
                </a:solidFill>
              </a:rPr>
              <a:t> [</a:t>
            </a:r>
            <a:r>
              <a:rPr lang="en-US" sz="1700" b="1" dirty="0" err="1">
                <a:solidFill>
                  <a:schemeClr val="tx1"/>
                </a:solidFill>
              </a:rPr>
              <a:t>μG</a:t>
            </a:r>
            <a:r>
              <a:rPr lang="en-US" sz="1700" b="1" dirty="0">
                <a:solidFill>
                  <a:schemeClr val="tx1"/>
                </a:solidFill>
              </a:rPr>
              <a:t>] &lt; 0.62</a:t>
            </a:r>
          </a:p>
          <a:p>
            <a:endParaRPr lang="en-US" sz="1700" b="1" dirty="0">
              <a:solidFill>
                <a:srgbClr val="660066"/>
              </a:solidFill>
            </a:endParaRPr>
          </a:p>
          <a:p>
            <a:pPr marL="191979" indent="-191979">
              <a:buFont typeface="Arial"/>
              <a:buChar char="•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Correlation with MWA – Magnetic Field Limits </a:t>
            </a:r>
          </a:p>
        </p:txBody>
      </p:sp>
      <p:pic>
        <p:nvPicPr>
          <p:cNvPr id="4" name="Picture 3" descr="be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7" y="933809"/>
            <a:ext cx="5574536" cy="786960"/>
          </a:xfrm>
          <a:prstGeom prst="rect">
            <a:avLst/>
          </a:prstGeom>
        </p:spPr>
      </p:pic>
      <p:pic>
        <p:nvPicPr>
          <p:cNvPr id="5" name="Picture 4" descr="bstest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004"/>
            <a:ext cx="4629715" cy="462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636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Correlation with </a:t>
            </a:r>
            <a:r>
              <a:rPr lang="en-US" dirty="0" smtClean="0"/>
              <a:t>MWA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1037839"/>
            <a:ext cx="4207556" cy="4791215"/>
          </a:xfrm>
        </p:spPr>
        <p:txBody>
          <a:bodyPr/>
          <a:lstStyle/>
          <a:p>
            <a:r>
              <a:rPr lang="en-US" sz="1700" b="1" dirty="0">
                <a:solidFill>
                  <a:srgbClr val="640064"/>
                </a:solidFill>
              </a:rPr>
              <a:t>Next Steps</a:t>
            </a:r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Other tests: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Cross power 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Wavelet covariance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Stacking</a:t>
            </a:r>
          </a:p>
          <a:p>
            <a:pPr marL="458618" lvl="1" indent="-191979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Other Data: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Different MWA field (GLEAM)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Other low frequency (VLA P-band, LOFAR, GMRT)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1.4 GHz (e.g. ATCA, ASKAP, </a:t>
            </a:r>
            <a:r>
              <a:rPr lang="en-US" sz="1700" b="1" dirty="0" err="1">
                <a:solidFill>
                  <a:srgbClr val="00006D"/>
                </a:solidFill>
              </a:rPr>
              <a:t>MeerKAT</a:t>
            </a:r>
            <a:r>
              <a:rPr lang="en-US" sz="1700" b="1" dirty="0">
                <a:solidFill>
                  <a:srgbClr val="00006D"/>
                </a:solidFill>
              </a:rPr>
              <a:t>)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Multi-wavelength</a:t>
            </a:r>
          </a:p>
          <a:p>
            <a:endParaRPr lang="en-US" sz="1700" b="1" dirty="0">
              <a:solidFill>
                <a:srgbClr val="00006D"/>
              </a:solidFill>
            </a:endParaRPr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Other LSS tracers ( X-ray? ) </a:t>
            </a:r>
          </a:p>
          <a:p>
            <a:pPr marL="191979" indent="-191979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191979" indent="-191979">
              <a:buFont typeface="Arial"/>
              <a:buChar char="•"/>
            </a:pPr>
            <a:r>
              <a:rPr lang="en-US" sz="1700" b="1" dirty="0" err="1">
                <a:solidFill>
                  <a:srgbClr val="00006D"/>
                </a:solidFill>
              </a:rPr>
              <a:t>Polarisation</a:t>
            </a:r>
            <a:r>
              <a:rPr lang="en-US" sz="1700" b="1" dirty="0">
                <a:solidFill>
                  <a:srgbClr val="00006D"/>
                </a:solidFill>
              </a:rPr>
              <a:t> data</a:t>
            </a:r>
          </a:p>
          <a:p>
            <a:endParaRPr lang="en-US" sz="1500" b="1" dirty="0"/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87878" y="1037839"/>
            <a:ext cx="4207556" cy="3237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700" b="1" dirty="0">
                <a:solidFill>
                  <a:srgbClr val="640064"/>
                </a:solidFill>
              </a:rPr>
              <a:t>Things to consider:</a:t>
            </a:r>
          </a:p>
          <a:p>
            <a:pPr marL="200882" indent="-200882" algn="l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Beam shapes</a:t>
            </a:r>
          </a:p>
          <a:p>
            <a:pPr marL="200882" indent="-200882" algn="l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200882" indent="-200882" algn="l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Point source subtraction</a:t>
            </a:r>
          </a:p>
          <a:p>
            <a:pPr marL="200882" indent="-200882" algn="l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200882" indent="-200882" algn="l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Imaging techniques: multi-scale, IUWT</a:t>
            </a:r>
          </a:p>
          <a:p>
            <a:pPr marL="200882" indent="-200882" algn="l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200882" indent="-200882" algn="l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Other effects (Galaxy, ionosphere, etc.) </a:t>
            </a:r>
          </a:p>
          <a:p>
            <a:pPr marL="200882" indent="-200882" algn="l">
              <a:buFont typeface="Arial"/>
              <a:buChar char="•"/>
            </a:pPr>
            <a:endParaRPr lang="en-US" sz="1700" b="1" dirty="0">
              <a:solidFill>
                <a:srgbClr val="00006D"/>
              </a:solidFill>
            </a:endParaRPr>
          </a:p>
          <a:p>
            <a:pPr marL="200882" indent="-200882" algn="l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Realistic models </a:t>
            </a:r>
            <a:r>
              <a:rPr lang="en-US" sz="1700" b="1" dirty="0">
                <a:solidFill>
                  <a:srgbClr val="00006D"/>
                </a:solidFill>
                <a:sym typeface="Wingdings"/>
              </a:rPr>
              <a:t> need help from simulations</a:t>
            </a:r>
            <a:endParaRPr lang="en-US" sz="1700" b="1" dirty="0">
              <a:solidFill>
                <a:srgbClr val="00006D"/>
              </a:solidFill>
            </a:endParaRPr>
          </a:p>
          <a:p>
            <a:endParaRPr lang="en-US" sz="1500" b="1" dirty="0"/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308442" y="90812"/>
            <a:ext cx="4586027" cy="4810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endParaRPr lang="en-US" sz="1500" b="1" dirty="0">
              <a:solidFill>
                <a:srgbClr val="00006D"/>
              </a:solidFill>
            </a:endParaRPr>
          </a:p>
          <a:p>
            <a:pPr marL="241059" indent="-241059" algn="l">
              <a:buFont typeface="Wingdings" charset="2"/>
              <a:buChar char="²"/>
            </a:pP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</a:rPr>
              <a:t>Paper submitted Oct 2016 to MNRAS </a:t>
            </a:r>
          </a:p>
          <a:p>
            <a:pPr marL="191979" indent="-191979">
              <a:buFont typeface="Arial"/>
              <a:buChar char="•"/>
            </a:pPr>
            <a:endParaRPr lang="en-US" sz="1300" dirty="0">
              <a:solidFill>
                <a:schemeClr val="tx2"/>
              </a:solidFill>
            </a:endParaRPr>
          </a:p>
          <a:p>
            <a:pPr marL="191979" indent="-191979">
              <a:buFont typeface="Arial"/>
              <a:buChar char="•"/>
            </a:pPr>
            <a:endParaRPr lang="en-US" dirty="0" smtClean="0"/>
          </a:p>
          <a:p>
            <a:pPr marL="191979" indent="-191979">
              <a:buFont typeface="Arial"/>
              <a:buChar char="•"/>
            </a:pPr>
            <a:endParaRPr lang="en-US" dirty="0" smtClean="0"/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792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6" name="Picture 5" descr="p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95"/>
            <a:ext cx="9144778" cy="6817205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308713" y="91096"/>
            <a:ext cx="4586027" cy="4810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endParaRPr lang="en-US" sz="1500" b="1" dirty="0">
              <a:solidFill>
                <a:srgbClr val="00006D"/>
              </a:solidFill>
            </a:endParaRPr>
          </a:p>
          <a:p>
            <a:pPr marL="241059" indent="-241059" algn="l">
              <a:buFont typeface="Wingdings" charset="2"/>
              <a:buChar char="²"/>
            </a:pPr>
            <a:r>
              <a:rPr lang="en-US" sz="1500" b="1" dirty="0">
                <a:solidFill>
                  <a:srgbClr val="961C04"/>
                </a:solidFill>
              </a:rPr>
              <a:t>Paper submitted Oct 2016 to MNRAS </a:t>
            </a:r>
          </a:p>
          <a:p>
            <a:pPr marL="191979" indent="-191979">
              <a:buFont typeface="Arial"/>
              <a:buChar char="•"/>
            </a:pPr>
            <a:endParaRPr lang="en-US" sz="1300" dirty="0">
              <a:solidFill>
                <a:schemeClr val="tx2"/>
              </a:solidFill>
            </a:endParaRPr>
          </a:p>
          <a:p>
            <a:pPr marL="191979" indent="-191979">
              <a:buFont typeface="Arial"/>
              <a:buChar char="•"/>
            </a:pPr>
            <a:endParaRPr lang="en-US" dirty="0" smtClean="0"/>
          </a:p>
          <a:p>
            <a:pPr marL="191979" indent="-191979">
              <a:buFont typeface="Arial"/>
              <a:buChar char="•"/>
            </a:pPr>
            <a:endParaRPr lang="en-US" dirty="0" smtClean="0"/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810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Observational Setup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10715" y="1037837"/>
            <a:ext cx="3187786" cy="1492952"/>
          </a:xfrm>
          <a:ln w="25400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800" b="1" cap="small" dirty="0">
                <a:solidFill>
                  <a:srgbClr val="0000FF"/>
                </a:solidFill>
              </a:rPr>
              <a:t>Frequency</a:t>
            </a:r>
          </a:p>
          <a:p>
            <a:pPr marL="268265" indent="-191979">
              <a:buFont typeface="Arial"/>
              <a:buChar char="•"/>
            </a:pPr>
            <a:r>
              <a:rPr lang="en-US" sz="1700" b="1" dirty="0">
                <a:solidFill>
                  <a:schemeClr val="tx1"/>
                </a:solidFill>
              </a:rPr>
              <a:t>Low (</a:t>
            </a:r>
            <a:r>
              <a:rPr lang="en-US" sz="1700" b="1" dirty="0" err="1">
                <a:solidFill>
                  <a:schemeClr val="tx1"/>
                </a:solidFill>
              </a:rPr>
              <a:t>ish</a:t>
            </a:r>
            <a:r>
              <a:rPr lang="en-US" sz="1700" b="1" dirty="0">
                <a:solidFill>
                  <a:schemeClr val="tx1"/>
                </a:solidFill>
              </a:rPr>
              <a:t>)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chemeClr val="tx1"/>
                </a:solidFill>
              </a:rPr>
              <a:t>Too low </a:t>
            </a:r>
            <a:r>
              <a:rPr lang="en-US" sz="1700" b="1" dirty="0">
                <a:solidFill>
                  <a:schemeClr val="tx1"/>
                </a:solidFill>
                <a:sym typeface="Wingdings"/>
              </a:rPr>
              <a:t> stronger Galaxy</a:t>
            </a:r>
          </a:p>
          <a:p>
            <a:pPr marL="458618" lvl="1" indent="-191979">
              <a:buFont typeface="Arial"/>
              <a:buChar char="•"/>
            </a:pPr>
            <a:r>
              <a:rPr lang="en-US" sz="1700" b="1" dirty="0">
                <a:solidFill>
                  <a:schemeClr val="tx1"/>
                </a:solidFill>
                <a:sym typeface="Wingdings"/>
              </a:rPr>
              <a:t>Too high  weaker signal</a:t>
            </a:r>
            <a:endParaRPr lang="en-US" sz="1700" b="1" dirty="0">
              <a:solidFill>
                <a:schemeClr val="tx1"/>
              </a:solidFill>
            </a:endParaRPr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970318" y="1033957"/>
            <a:ext cx="3187786" cy="1492952"/>
          </a:xfrm>
          <a:prstGeom prst="rect">
            <a:avLst/>
          </a:prstGeom>
          <a:ln w="25400">
            <a:solidFill>
              <a:srgbClr val="008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b="1" cap="small" dirty="0">
                <a:solidFill>
                  <a:srgbClr val="008000"/>
                </a:solidFill>
              </a:rPr>
              <a:t>Field</a:t>
            </a: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Large area</a:t>
            </a: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Low Galactic contamination</a:t>
            </a:r>
            <a:endParaRPr lang="en-US" sz="1700" b="1" dirty="0">
              <a:solidFill>
                <a:srgbClr val="000000"/>
              </a:solidFill>
              <a:sym typeface="Wingdings"/>
            </a:endParaRP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  <a:sym typeface="Wingdings"/>
              </a:rPr>
              <a:t>Multi-wavelength coverage</a:t>
            </a:r>
          </a:p>
          <a:p>
            <a:pPr marL="191979" indent="-191979" algn="l">
              <a:buFont typeface="Arial"/>
              <a:buChar char="•"/>
            </a:pP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4970318" y="2864799"/>
            <a:ext cx="3187786" cy="1492711"/>
          </a:xfrm>
          <a:prstGeom prst="rect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b="1" cap="small" dirty="0">
                <a:solidFill>
                  <a:srgbClr val="660066"/>
                </a:solidFill>
              </a:rPr>
              <a:t>Resolution</a:t>
            </a: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High (</a:t>
            </a:r>
            <a:r>
              <a:rPr lang="en-US" sz="1700" b="1" dirty="0" err="1">
                <a:solidFill>
                  <a:srgbClr val="000000"/>
                </a:solidFill>
              </a:rPr>
              <a:t>arcsecs</a:t>
            </a:r>
            <a:r>
              <a:rPr lang="en-US" sz="1700" b="1" dirty="0">
                <a:solidFill>
                  <a:srgbClr val="000000"/>
                </a:solidFill>
              </a:rPr>
              <a:t>)</a:t>
            </a:r>
          </a:p>
          <a:p>
            <a:pPr marL="458618" lvl="1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Point source subtraction</a:t>
            </a:r>
            <a:endParaRPr lang="en-US" sz="1700" b="1" dirty="0">
              <a:solidFill>
                <a:srgbClr val="000000"/>
              </a:solidFill>
              <a:sym typeface="Wingdings"/>
            </a:endParaRP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  <a:sym typeface="Wingdings"/>
              </a:rPr>
              <a:t>Low (</a:t>
            </a:r>
            <a:r>
              <a:rPr lang="en-US" sz="1700" b="1" dirty="0" err="1">
                <a:solidFill>
                  <a:srgbClr val="000000"/>
                </a:solidFill>
                <a:sym typeface="Wingdings"/>
              </a:rPr>
              <a:t>arcmins</a:t>
            </a:r>
            <a:r>
              <a:rPr lang="en-US" sz="1700" b="1" dirty="0">
                <a:solidFill>
                  <a:srgbClr val="000000"/>
                </a:solidFill>
                <a:sym typeface="Wingdings"/>
              </a:rPr>
              <a:t>)</a:t>
            </a:r>
          </a:p>
          <a:p>
            <a:pPr marL="458618" lvl="1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  <a:sym typeface="Wingdings"/>
              </a:rPr>
              <a:t>Diffuse emission</a:t>
            </a:r>
          </a:p>
          <a:p>
            <a:pPr marL="458618" lvl="1" indent="-191979" algn="l">
              <a:buFont typeface="Arial"/>
              <a:buChar char="•"/>
            </a:pPr>
            <a:endParaRPr lang="en-US" sz="1400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10715" y="2880708"/>
            <a:ext cx="3187786" cy="1492952"/>
          </a:xfrm>
          <a:prstGeom prst="rect">
            <a:avLst/>
          </a:prstGeom>
          <a:ln w="25400">
            <a:solidFill>
              <a:srgbClr val="FF6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b="1" i="1" cap="small" dirty="0">
                <a:solidFill>
                  <a:srgbClr val="FF6600"/>
                </a:solidFill>
              </a:rPr>
              <a:t>uv</a:t>
            </a:r>
            <a:r>
              <a:rPr lang="en-US" b="1" cap="small" dirty="0">
                <a:solidFill>
                  <a:srgbClr val="FF6600"/>
                </a:solidFill>
              </a:rPr>
              <a:t> coverage</a:t>
            </a: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Good (continuous) coverage</a:t>
            </a:r>
          </a:p>
          <a:p>
            <a:pPr marL="458618" lvl="1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Minimize </a:t>
            </a:r>
            <a:r>
              <a:rPr lang="en-US" sz="1700" b="1" dirty="0" err="1">
                <a:solidFill>
                  <a:srgbClr val="000000"/>
                </a:solidFill>
              </a:rPr>
              <a:t>sidelobes</a:t>
            </a:r>
            <a:endParaRPr lang="en-US" sz="1700" b="1" dirty="0">
              <a:solidFill>
                <a:srgbClr val="000000"/>
              </a:solidFill>
            </a:endParaRPr>
          </a:p>
          <a:p>
            <a:pPr marL="458618" lvl="1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  <a:sym typeface="Wingdings"/>
              </a:rPr>
              <a:t>Deeper cleaning</a:t>
            </a:r>
          </a:p>
          <a:p>
            <a:pPr marL="458618" lvl="1" indent="-191979" algn="l">
              <a:buFont typeface="Arial"/>
              <a:buChar char="•"/>
            </a:pPr>
            <a:endParaRPr lang="en-US" sz="1500" b="1" dirty="0">
              <a:sym typeface="Wingdings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832001" y="4687420"/>
            <a:ext cx="3187786" cy="1492952"/>
          </a:xfrm>
          <a:prstGeom prst="rect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93071"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79286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8571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137857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17142" indent="0" defTabSz="493071">
              <a:buSzPct val="75000"/>
              <a:buNone/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682714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819257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955799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092342" defTabSz="493071">
              <a:defRPr sz="18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b="1" cap="small" dirty="0">
                <a:solidFill>
                  <a:schemeClr val="accent5">
                    <a:lumMod val="75000"/>
                  </a:schemeClr>
                </a:solidFill>
              </a:rPr>
              <a:t>Sensitivity</a:t>
            </a: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Low instrumental </a:t>
            </a:r>
            <a:r>
              <a:rPr lang="en-US" sz="1700" b="1" dirty="0" err="1">
                <a:solidFill>
                  <a:srgbClr val="000000"/>
                </a:solidFill>
              </a:rPr>
              <a:t>rms</a:t>
            </a:r>
            <a:endParaRPr lang="en-US" sz="1700" b="1" dirty="0">
              <a:solidFill>
                <a:srgbClr val="000000"/>
              </a:solidFill>
            </a:endParaRPr>
          </a:p>
          <a:p>
            <a:pPr marL="268265" indent="-191979" algn="l">
              <a:buFont typeface="Arial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Good sensitivity to large and small angular scales</a:t>
            </a:r>
          </a:p>
          <a:p>
            <a:pPr marL="191979" indent="-191979" algn="l">
              <a:buFont typeface="Arial"/>
              <a:buChar char="•"/>
            </a:pP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8272434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0" y="13129"/>
            <a:ext cx="9126540" cy="68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863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smtClean="0"/>
              <a:t>it important?</a:t>
            </a:r>
            <a:endParaRPr lang="en-US" dirty="0"/>
          </a:p>
        </p:txBody>
      </p:sp>
      <p:pic>
        <p:nvPicPr>
          <p:cNvPr id="7" name="Picture 6" descr="p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74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detect it?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1037839"/>
            <a:ext cx="4586027" cy="4810005"/>
          </a:xfrm>
        </p:spPr>
        <p:txBody>
          <a:bodyPr/>
          <a:lstStyle/>
          <a:p>
            <a:pPr marL="191979" indent="-19197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Direct imaging</a:t>
            </a:r>
          </a:p>
          <a:p>
            <a:r>
              <a:rPr lang="en-US" b="1" dirty="0">
                <a:solidFill>
                  <a:srgbClr val="00006D"/>
                </a:solidFill>
              </a:rPr>
              <a:t>(</a:t>
            </a:r>
            <a:r>
              <a:rPr lang="en-US" b="1" dirty="0" err="1">
                <a:solidFill>
                  <a:srgbClr val="00006D"/>
                </a:solidFill>
              </a:rPr>
              <a:t>Bagchi</a:t>
            </a:r>
            <a:r>
              <a:rPr lang="en-US" b="1" dirty="0">
                <a:solidFill>
                  <a:srgbClr val="00006D"/>
                </a:solidFill>
              </a:rPr>
              <a:t> et al. 2002; </a:t>
            </a:r>
            <a:r>
              <a:rPr lang="en-US" b="1" dirty="0" err="1">
                <a:solidFill>
                  <a:srgbClr val="00006D"/>
                </a:solidFill>
              </a:rPr>
              <a:t>Wilcots</a:t>
            </a:r>
            <a:r>
              <a:rPr lang="en-US" b="1" dirty="0">
                <a:solidFill>
                  <a:srgbClr val="00006D"/>
                </a:solidFill>
              </a:rPr>
              <a:t> 2004; Vazza et al. 2014</a:t>
            </a:r>
            <a:r>
              <a:rPr lang="en-US" b="1" dirty="0" smtClean="0">
                <a:solidFill>
                  <a:srgbClr val="00006D"/>
                </a:solidFill>
              </a:rPr>
              <a:t>)</a:t>
            </a:r>
          </a:p>
          <a:p>
            <a:endParaRPr lang="en-US" b="1" dirty="0">
              <a:solidFill>
                <a:srgbClr val="00006D"/>
              </a:solidFill>
            </a:endParaRPr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Statistical methods:</a:t>
            </a:r>
          </a:p>
          <a:p>
            <a:pPr marL="458618" lvl="1" indent="-191979"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Cross Correlation</a:t>
            </a:r>
          </a:p>
          <a:p>
            <a:r>
              <a:rPr lang="en-US" b="1" dirty="0" smtClean="0">
                <a:solidFill>
                  <a:srgbClr val="00006D"/>
                </a:solidFill>
              </a:rPr>
              <a:t>	(Brown </a:t>
            </a:r>
            <a:r>
              <a:rPr lang="en-US" b="1" dirty="0">
                <a:solidFill>
                  <a:srgbClr val="00006D"/>
                </a:solidFill>
              </a:rPr>
              <a:t>et al. 2010, 2011</a:t>
            </a:r>
            <a:r>
              <a:rPr lang="en-US" b="1" dirty="0" smtClean="0">
                <a:solidFill>
                  <a:srgbClr val="00006D"/>
                </a:solidFill>
              </a:rPr>
              <a:t>) </a:t>
            </a:r>
          </a:p>
          <a:p>
            <a:endParaRPr lang="en-US" b="1" dirty="0" smtClean="0">
              <a:solidFill>
                <a:srgbClr val="00006D"/>
              </a:solidFill>
            </a:endParaRPr>
          </a:p>
          <a:p>
            <a:pPr marL="458618" lvl="1" indent="-19197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Stacking</a:t>
            </a:r>
          </a:p>
          <a:p>
            <a:endParaRPr lang="en-US" sz="1500" b="1" dirty="0">
              <a:solidFill>
                <a:srgbClr val="00006D"/>
              </a:solidFill>
            </a:endParaRPr>
          </a:p>
          <a:p>
            <a:pPr marL="241059" indent="-241059">
              <a:buFont typeface="Arial"/>
              <a:buChar char="•"/>
            </a:pPr>
            <a:r>
              <a:rPr lang="en-US" sz="1700" b="1" dirty="0" err="1">
                <a:solidFill>
                  <a:srgbClr val="00006D"/>
                </a:solidFill>
              </a:rPr>
              <a:t>Polarisation</a:t>
            </a:r>
            <a:r>
              <a:rPr lang="en-US" sz="1500" b="1" dirty="0">
                <a:solidFill>
                  <a:srgbClr val="00006D"/>
                </a:solidFill>
              </a:rPr>
              <a:t>:</a:t>
            </a:r>
          </a:p>
          <a:p>
            <a:endParaRPr lang="en-US" sz="1500" b="1" dirty="0">
              <a:solidFill>
                <a:srgbClr val="00006D"/>
              </a:solidFill>
            </a:endParaRPr>
          </a:p>
          <a:p>
            <a:pPr marL="507697" lvl="1" indent="-24105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Faraday rotation from background AGN</a:t>
            </a:r>
          </a:p>
          <a:p>
            <a:pPr marL="241059" indent="-241059"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507697" lvl="1" indent="-24105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Dispersion from fast radio bursts</a:t>
            </a:r>
          </a:p>
          <a:p>
            <a:pPr marL="507697" lvl="1" indent="-241059"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507697" lvl="1" indent="-24105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Also stacking and cross correlation</a:t>
            </a:r>
          </a:p>
          <a:p>
            <a:pPr marL="191979" indent="-191979">
              <a:buFont typeface="Arial"/>
              <a:buChar char="•"/>
            </a:pPr>
            <a:endParaRPr lang="en-US" b="1" baseline="-25000" dirty="0">
              <a:solidFill>
                <a:schemeClr val="tx2"/>
              </a:solidFill>
            </a:endParaRPr>
          </a:p>
          <a:p>
            <a:pPr marL="191979" indent="-191979">
              <a:buFont typeface="Arial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191979" indent="-191979">
              <a:buFont typeface="Arial"/>
              <a:buChar char="•"/>
            </a:pPr>
            <a:endParaRPr lang="en-US" dirty="0" smtClean="0"/>
          </a:p>
          <a:p>
            <a:pPr marL="191979" indent="-191979">
              <a:buFont typeface="Arial"/>
              <a:buChar char="•"/>
            </a:pPr>
            <a:endParaRPr lang="en-US" dirty="0"/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327458" y="2114355"/>
            <a:ext cx="2828040" cy="509861"/>
          </a:xfrm>
          <a:prstGeom prst="frame">
            <a:avLst>
              <a:gd name="adj1" fmla="val 5458"/>
            </a:avLst>
          </a:prstGeom>
          <a:solidFill>
            <a:srgbClr val="0000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148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Imaging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4" y="1037839"/>
            <a:ext cx="4404022" cy="4810005"/>
          </a:xfrm>
        </p:spPr>
        <p:txBody>
          <a:bodyPr/>
          <a:lstStyle/>
          <a:p>
            <a:pPr marL="191979" lvl="1" indent="-191979">
              <a:buSzTx/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We have detected diffuse emission in clusters</a:t>
            </a:r>
          </a:p>
          <a:p>
            <a:pPr marL="458617" lvl="2" indent="-191979">
              <a:buSzTx/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Halos</a:t>
            </a:r>
          </a:p>
          <a:p>
            <a:pPr marL="458617" lvl="2" indent="-191979">
              <a:buSzTx/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Mini-halos</a:t>
            </a:r>
          </a:p>
          <a:p>
            <a:pPr marL="458617" lvl="2" indent="-191979">
              <a:buSzTx/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Relics</a:t>
            </a:r>
          </a:p>
          <a:p>
            <a:pPr marL="458617" lvl="2" indent="-191979">
              <a:buSzTx/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But only ~50-100 detected</a:t>
            </a:r>
          </a:p>
          <a:p>
            <a:pPr marL="191979" lvl="1" indent="-191979">
              <a:buSzTx/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No detection of filaments yet</a:t>
            </a:r>
          </a:p>
          <a:p>
            <a:pPr marL="191979" lvl="1" indent="-191979">
              <a:buSzTx/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0" lvl="1">
              <a:buSzTx/>
            </a:pPr>
            <a:r>
              <a:rPr lang="en-US" sz="1700" b="1" dirty="0">
                <a:solidFill>
                  <a:srgbClr val="00006D"/>
                </a:solidFill>
              </a:rPr>
              <a:t>Complications:</a:t>
            </a:r>
          </a:p>
          <a:p>
            <a:pPr marL="191979" lvl="1" indent="-191979">
              <a:buSzTx/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Predicted emission faint and low surface brightness</a:t>
            </a:r>
          </a:p>
          <a:p>
            <a:pPr marL="458617" lvl="2" indent="-191979">
              <a:buSzTx/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Predicted sub </a:t>
            </a:r>
            <a:r>
              <a:rPr lang="en-US" sz="1400" b="1" dirty="0" err="1">
                <a:solidFill>
                  <a:srgbClr val="00006D"/>
                </a:solidFill>
              </a:rPr>
              <a:t>μJy</a:t>
            </a:r>
            <a:r>
              <a:rPr lang="en-US" sz="1400" b="1" dirty="0">
                <a:solidFill>
                  <a:srgbClr val="00006D"/>
                </a:solidFill>
              </a:rPr>
              <a:t>/arcmin</a:t>
            </a:r>
            <a:r>
              <a:rPr lang="en-US" sz="1400" b="1" baseline="30000" dirty="0">
                <a:solidFill>
                  <a:srgbClr val="00006D"/>
                </a:solidFill>
              </a:rPr>
              <a:t>2</a:t>
            </a:r>
            <a:r>
              <a:rPr lang="en-US" sz="1400" b="1" dirty="0">
                <a:solidFill>
                  <a:srgbClr val="00006D"/>
                </a:solidFill>
              </a:rPr>
              <a:t> to  </a:t>
            </a:r>
            <a:r>
              <a:rPr lang="en-US" sz="1400" b="1" dirty="0" err="1">
                <a:solidFill>
                  <a:srgbClr val="00006D"/>
                </a:solidFill>
              </a:rPr>
              <a:t>mJy</a:t>
            </a:r>
            <a:r>
              <a:rPr lang="en-US" sz="1400" b="1" dirty="0">
                <a:solidFill>
                  <a:srgbClr val="00006D"/>
                </a:solidFill>
              </a:rPr>
              <a:t>/arcmin</a:t>
            </a:r>
            <a:r>
              <a:rPr lang="en-US" sz="1400" b="1" baseline="30000" dirty="0">
                <a:solidFill>
                  <a:srgbClr val="00006D"/>
                </a:solidFill>
              </a:rPr>
              <a:t>2</a:t>
            </a:r>
            <a:endParaRPr lang="en-US" sz="1400" b="1" dirty="0">
              <a:solidFill>
                <a:srgbClr val="00006D"/>
              </a:solidFill>
            </a:endParaRPr>
          </a:p>
          <a:p>
            <a:pPr marL="458617" lvl="2" indent="-191979">
              <a:buSzTx/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191979" lvl="1" indent="-191979">
              <a:buSzTx/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Requires high sensitivity to large angular scales</a:t>
            </a:r>
          </a:p>
          <a:p>
            <a:pPr marL="458617" lvl="2" indent="-191979">
              <a:buSzTx/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Sizes on </a:t>
            </a:r>
            <a:r>
              <a:rPr lang="en-US" sz="1400" b="1" dirty="0" err="1">
                <a:solidFill>
                  <a:srgbClr val="00006D"/>
                </a:solidFill>
              </a:rPr>
              <a:t>Mpc</a:t>
            </a:r>
            <a:r>
              <a:rPr lang="en-US" sz="1400" b="1" dirty="0">
                <a:solidFill>
                  <a:srgbClr val="00006D"/>
                </a:solidFill>
              </a:rPr>
              <a:t> scales </a:t>
            </a:r>
          </a:p>
          <a:p>
            <a:pPr marL="458617" lvl="2" indent="-191979">
              <a:buSzTx/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Difficult for radio interferometer telescopes</a:t>
            </a:r>
          </a:p>
          <a:p>
            <a:pPr marL="458617" lvl="2" indent="-191979">
              <a:buSzTx/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191979" lvl="1" indent="-191979">
              <a:buSzTx/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Bright Galactic foregrounds</a:t>
            </a:r>
          </a:p>
          <a:p>
            <a:pPr marL="191979" lvl="1" indent="-191979">
              <a:buSzTx/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191979" lvl="1" indent="-191979">
              <a:buSzTx/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Bright point sources</a:t>
            </a:r>
          </a:p>
          <a:p>
            <a:pPr marL="191979" lvl="1" indent="-191979">
              <a:buSzTx/>
              <a:buFont typeface="Arial"/>
              <a:buChar char="•"/>
            </a:pPr>
            <a:endParaRPr lang="en-US" sz="1500" b="1" dirty="0">
              <a:solidFill>
                <a:srgbClr val="00006D"/>
              </a:solidFill>
            </a:endParaRPr>
          </a:p>
          <a:p>
            <a:pPr marL="191979" lvl="1" indent="-191979">
              <a:buSzTx/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Faint point source confusion</a:t>
            </a:r>
          </a:p>
          <a:p>
            <a:pPr marL="191979" indent="-191979">
              <a:buFont typeface="Arial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ferretti_clusters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736" y="672085"/>
            <a:ext cx="4329265" cy="4352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2907" y="5038376"/>
            <a:ext cx="1706748" cy="2721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300" dirty="0">
                <a:solidFill>
                  <a:schemeClr val="tx2"/>
                </a:solidFill>
              </a:rPr>
              <a:t>Ferretti et al., 2012</a:t>
            </a:r>
          </a:p>
        </p:txBody>
      </p:sp>
      <p:pic>
        <p:nvPicPr>
          <p:cNvPr id="4" name="Picture 3" descr="ga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262" y="3651144"/>
            <a:ext cx="5571738" cy="2825442"/>
          </a:xfrm>
          <a:prstGeom prst="rect">
            <a:avLst/>
          </a:prstGeom>
        </p:spPr>
      </p:pic>
      <p:pic>
        <p:nvPicPr>
          <p:cNvPr id="5" name="Picture 4" descr="fig3b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748" y="3246651"/>
            <a:ext cx="3880915" cy="3555914"/>
          </a:xfrm>
          <a:prstGeom prst="rect">
            <a:avLst/>
          </a:prstGeom>
        </p:spPr>
      </p:pic>
      <p:pic>
        <p:nvPicPr>
          <p:cNvPr id="8" name="Picture 7" descr="screenshot.pn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9" b="97218" l="2801" r="97442">
                        <a14:foregroundMark x1="74909" y1="4312" x2="76005" y2="4312"/>
                        <a14:foregroundMark x1="89647" y1="12935" x2="90499" y2="12656"/>
                        <a14:foregroundMark x1="82339" y1="56745" x2="82339" y2="56745"/>
                        <a14:foregroundMark x1="83922" y1="73018" x2="83922" y2="73018"/>
                        <a14:foregroundMark x1="47868" y1="67038" x2="47868" y2="67038"/>
                        <a14:foregroundMark x1="43484" y1="90125" x2="43484" y2="90125"/>
                        <a14:foregroundMark x1="11571" y1="90125" x2="11571" y2="90125"/>
                        <a14:foregroundMark x1="13276" y1="90125" x2="12424" y2="89847"/>
                        <a14:foregroundMark x1="10719" y1="88456" x2="10719" y2="89430"/>
                        <a14:foregroundMark x1="93666" y1="34214" x2="93666" y2="34214"/>
                        <a14:foregroundMark x1="10719" y1="49791" x2="10719" y2="4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09" t="3740" r="6282" b="8668"/>
          <a:stretch/>
        </p:blipFill>
        <p:spPr>
          <a:xfrm>
            <a:off x="4753515" y="3651144"/>
            <a:ext cx="3085617" cy="2846741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89026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880589"/>
            <a:ext cx="8384720" cy="4810005"/>
          </a:xfrm>
        </p:spPr>
        <p:txBody>
          <a:bodyPr/>
          <a:lstStyle/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  <a:cs typeface="Times New Roman"/>
              </a:rPr>
              <a:t>Galaxy number density </a:t>
            </a:r>
            <a:r>
              <a:rPr lang="en-US" sz="1700" b="1" dirty="0">
                <a:solidFill>
                  <a:srgbClr val="00006D"/>
                </a:solidFill>
                <a:cs typeface="Times New Roman"/>
                <a:sym typeface="Wingdings"/>
              </a:rPr>
              <a:t> traces thermal baryon distribution  should correlate with diffuse synchrotron</a:t>
            </a:r>
            <a:endParaRPr lang="en-US" sz="1700" b="1" dirty="0">
              <a:solidFill>
                <a:srgbClr val="00006D"/>
              </a:solidFill>
              <a:cs typeface="Times New Roman"/>
            </a:endParaRPr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149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hd3_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372" y="4061335"/>
            <a:ext cx="5583879" cy="2797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880589"/>
            <a:ext cx="8384720" cy="4810005"/>
          </a:xfrm>
        </p:spPr>
        <p:txBody>
          <a:bodyPr/>
          <a:lstStyle/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  <a:cs typeface="Times New Roman"/>
              </a:rPr>
              <a:t>Galaxy number density </a:t>
            </a:r>
            <a:r>
              <a:rPr lang="en-US" sz="1700" b="1" dirty="0">
                <a:solidFill>
                  <a:srgbClr val="00006D"/>
                </a:solidFill>
                <a:cs typeface="Times New Roman"/>
                <a:sym typeface="Wingdings"/>
              </a:rPr>
              <a:t> traces thermal baryon distribution  should correlate with diffuse synchrotron</a:t>
            </a:r>
            <a:endParaRPr lang="en-US" sz="1700" b="1" dirty="0">
              <a:solidFill>
                <a:srgbClr val="00006D"/>
              </a:solidFill>
              <a:cs typeface="Times New Roman"/>
            </a:endParaRPr>
          </a:p>
          <a:p>
            <a:pPr marL="191979" indent="-191979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jarrett_Fig1.jp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5515"/>
            <a:ext cx="5563138" cy="2813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139" y="1564921"/>
            <a:ext cx="3486594" cy="937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normAutofit/>
          </a:bodyPr>
          <a:lstStyle/>
          <a:p>
            <a:pPr defTabSz="580327" rtl="0" latinLnBrk="1" hangingPunct="0"/>
            <a:r>
              <a:rPr lang="en-US" sz="1600" b="1" dirty="0">
                <a:solidFill>
                  <a:srgbClr val="00006D"/>
                </a:solidFill>
              </a:rPr>
              <a:t>2MASS Galaxy Distribution </a:t>
            </a:r>
            <a:r>
              <a:rPr lang="en-US" sz="1600" b="1" dirty="0" smtClean="0">
                <a:solidFill>
                  <a:srgbClr val="00006D"/>
                </a:solidFill>
              </a:rPr>
              <a:t>coded by redshift</a:t>
            </a:r>
            <a:endParaRPr lang="en-US" sz="1600" b="1" dirty="0">
              <a:solidFill>
                <a:srgbClr val="00006D"/>
              </a:solidFill>
            </a:endParaRPr>
          </a:p>
          <a:p>
            <a:pPr defTabSz="580327" rtl="0" latinLnBrk="1" hangingPunct="0"/>
            <a:r>
              <a:rPr lang="en-US" sz="1300" b="1" dirty="0">
                <a:solidFill>
                  <a:srgbClr val="00006D"/>
                </a:solidFill>
              </a:rPr>
              <a:t>(photo credit :</a:t>
            </a:r>
            <a:r>
              <a:rPr lang="nb-NO" sz="1300" b="1" dirty="0">
                <a:solidFill>
                  <a:srgbClr val="00006D"/>
                </a:solidFill>
              </a:rPr>
              <a:t>Thomas Jarrett (IPAC/</a:t>
            </a:r>
            <a:r>
              <a:rPr lang="nb-NO" sz="1300" b="1" dirty="0" err="1">
                <a:solidFill>
                  <a:srgbClr val="00006D"/>
                </a:solidFill>
              </a:rPr>
              <a:t>Caltech</a:t>
            </a:r>
            <a:r>
              <a:rPr lang="nb-NO" sz="1300" dirty="0">
                <a:solidFill>
                  <a:srgbClr val="00006D"/>
                </a:solidFill>
              </a:rPr>
              <a:t>)</a:t>
            </a:r>
            <a:endParaRPr lang="en-US" sz="1300" dirty="0">
              <a:solidFill>
                <a:srgbClr val="00006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760" y="5211490"/>
            <a:ext cx="2726742" cy="5155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600" b="1" dirty="0">
                <a:solidFill>
                  <a:srgbClr val="00006D"/>
                </a:solidFill>
              </a:rPr>
              <a:t>Simulated radio synchrotron </a:t>
            </a:r>
            <a:r>
              <a:rPr lang="en-US" sz="1300" b="1" dirty="0">
                <a:solidFill>
                  <a:srgbClr val="00006D"/>
                </a:solidFill>
              </a:rPr>
              <a:t>(credit: Klaus </a:t>
            </a:r>
            <a:r>
              <a:rPr lang="en-US" sz="1300" b="1" dirty="0" err="1">
                <a:solidFill>
                  <a:srgbClr val="00006D"/>
                </a:solidFill>
              </a:rPr>
              <a:t>Dolag</a:t>
            </a:r>
            <a:r>
              <a:rPr lang="en-US" sz="1300" b="1" dirty="0">
                <a:solidFill>
                  <a:srgbClr val="00006D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5603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394E-6 -2.33122E-6 L 0.20818 0.15747 " pathEditMode="relative" ptsTypes="AA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021E-6 3.63992E-6 L -0.18236 -0.24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4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Correlation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15" y="880294"/>
            <a:ext cx="8384720" cy="5082409"/>
          </a:xfrm>
        </p:spPr>
        <p:txBody>
          <a:bodyPr/>
          <a:lstStyle/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  <a:cs typeface="Times New Roman"/>
              </a:rPr>
              <a:t>Galaxy number density </a:t>
            </a:r>
            <a:r>
              <a:rPr lang="en-US" sz="1700" b="1" dirty="0">
                <a:solidFill>
                  <a:srgbClr val="00006D"/>
                </a:solidFill>
                <a:cs typeface="Times New Roman"/>
                <a:sym typeface="Wingdings"/>
              </a:rPr>
              <a:t> traces thermal baryon distribution  should correlate with diffuse synchrotron</a:t>
            </a:r>
            <a:endParaRPr lang="en-US" sz="1700" b="1" dirty="0">
              <a:solidFill>
                <a:srgbClr val="00006D"/>
              </a:solidFill>
              <a:cs typeface="Times New Roman"/>
            </a:endParaRPr>
          </a:p>
          <a:p>
            <a:pPr marL="191979" indent="-191979">
              <a:buFont typeface="Arial"/>
              <a:buChar char="•"/>
            </a:pPr>
            <a:endParaRPr lang="en-US" sz="1500" dirty="0">
              <a:cs typeface="Times New Roman"/>
            </a:endParaRPr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How correlated as a function of distance or angular scale?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7A007A"/>
                </a:solidFill>
              </a:rPr>
              <a:t>Unknown</a:t>
            </a:r>
          </a:p>
          <a:p>
            <a:endParaRPr lang="en-US" sz="1700" b="1" dirty="0"/>
          </a:p>
          <a:p>
            <a:pPr marL="191979" indent="-191979">
              <a:buFont typeface="Arial"/>
              <a:buChar char="•"/>
            </a:pPr>
            <a:r>
              <a:rPr lang="en-US" sz="1700" b="1" dirty="0">
                <a:solidFill>
                  <a:srgbClr val="00006D"/>
                </a:solidFill>
              </a:rPr>
              <a:t>How correlated?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7A007A"/>
                </a:solidFill>
              </a:rPr>
              <a:t>Unknown</a:t>
            </a:r>
          </a:p>
          <a:p>
            <a:pPr marL="458618" lvl="1" indent="-191979">
              <a:buFont typeface="Arial"/>
              <a:buChar char="•"/>
            </a:pPr>
            <a:endParaRPr lang="en-US" sz="1400" b="1" dirty="0">
              <a:solidFill>
                <a:srgbClr val="0000FF"/>
              </a:solidFill>
            </a:endParaRPr>
          </a:p>
          <a:p>
            <a:pPr marL="191979" indent="-19197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Cross correlation function: how correlated as a function of angular distance – </a:t>
            </a:r>
            <a:r>
              <a:rPr lang="en-US" sz="1500" b="1" dirty="0">
                <a:solidFill>
                  <a:srgbClr val="7A007A"/>
                </a:solidFill>
              </a:rPr>
              <a:t>image plane</a:t>
            </a:r>
          </a:p>
          <a:p>
            <a:pPr marL="191979" indent="-191979">
              <a:buFont typeface="Arial"/>
              <a:buChar char="•"/>
            </a:pPr>
            <a:endParaRPr lang="en-US" sz="1400" b="1" dirty="0"/>
          </a:p>
          <a:p>
            <a:pPr marL="191979" indent="-19197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Cross power spectrum: how correlated as a function of angular size – </a:t>
            </a:r>
            <a:r>
              <a:rPr lang="en-US" sz="1500" b="1" dirty="0">
                <a:solidFill>
                  <a:srgbClr val="7A007A"/>
                </a:solidFill>
              </a:rPr>
              <a:t>Fourier plane </a:t>
            </a:r>
          </a:p>
          <a:p>
            <a:pPr marL="191979" indent="-191979">
              <a:buFont typeface="Arial"/>
              <a:buChar char="•"/>
            </a:pPr>
            <a:endParaRPr lang="en-US" sz="1500" dirty="0"/>
          </a:p>
          <a:p>
            <a:pPr marL="191979" indent="-19197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Reasons for a </a:t>
            </a:r>
            <a:r>
              <a:rPr lang="en-US" sz="1500" b="1" dirty="0">
                <a:solidFill>
                  <a:srgbClr val="7A007A"/>
                </a:solidFill>
              </a:rPr>
              <a:t>positive </a:t>
            </a:r>
            <a:r>
              <a:rPr lang="en-US" sz="1500" b="1" dirty="0">
                <a:solidFill>
                  <a:srgbClr val="00006D"/>
                </a:solidFill>
              </a:rPr>
              <a:t>correlation: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AGN (core)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Starbursts and disk emission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AGN (WAT and NAT associated with clusters)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Cluster halos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Cluster relics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Synchrotron cosmic web</a:t>
            </a:r>
          </a:p>
          <a:p>
            <a:pPr marL="191979" indent="-191979">
              <a:buFont typeface="Arial"/>
              <a:buChar char="•"/>
            </a:pPr>
            <a:r>
              <a:rPr lang="en-US" sz="1500" b="1" dirty="0">
                <a:solidFill>
                  <a:srgbClr val="00006D"/>
                </a:solidFill>
              </a:rPr>
              <a:t>Reasons for a </a:t>
            </a:r>
            <a:r>
              <a:rPr lang="en-US" sz="1500" b="1" dirty="0">
                <a:solidFill>
                  <a:srgbClr val="7A007A"/>
                </a:solidFill>
              </a:rPr>
              <a:t>negative </a:t>
            </a:r>
            <a:r>
              <a:rPr lang="en-US" sz="1500" b="1" dirty="0">
                <a:solidFill>
                  <a:srgbClr val="00006D"/>
                </a:solidFill>
              </a:rPr>
              <a:t>correlation:</a:t>
            </a:r>
          </a:p>
          <a:p>
            <a:pPr marL="458618" lvl="1" indent="-191979">
              <a:buFont typeface="Arial"/>
              <a:buChar char="•"/>
            </a:pPr>
            <a:r>
              <a:rPr lang="en-US" sz="1400" b="1" dirty="0">
                <a:solidFill>
                  <a:srgbClr val="00006D"/>
                </a:solidFill>
              </a:rPr>
              <a:t>Galactic extinction (galaxy number counts down, synchrotron up)</a:t>
            </a:r>
          </a:p>
        </p:txBody>
      </p:sp>
      <p:sp>
        <p:nvSpPr>
          <p:cNvPr id="4" name="Down Arrow 3"/>
          <p:cNvSpPr/>
          <p:nvPr/>
        </p:nvSpPr>
        <p:spPr>
          <a:xfrm>
            <a:off x="6350689" y="4661154"/>
            <a:ext cx="446533" cy="1648800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2" tIns="35712" rIns="35712" bIns="35712" numCol="1" spcCol="26784" rtlCol="0" anchor="ctr">
            <a:spAutoFit/>
          </a:bodyPr>
          <a:lstStyle/>
          <a:p>
            <a:pPr algn="l" defTabSz="580327" rtl="0" latinLnBrk="1" hangingPunct="0"/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1392" y="4399104"/>
            <a:ext cx="1740473" cy="548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2" tIns="35712" rIns="35712" bIns="35712" numCol="1" spcCol="26784" rtlCol="0" anchor="ctr">
            <a:spAutoFit/>
          </a:bodyPr>
          <a:lstStyle/>
          <a:p>
            <a:pPr defTabSz="580327" rtl="0" latinLnBrk="1" hangingPunct="0"/>
            <a:r>
              <a:rPr lang="en-US" sz="1500" b="1" dirty="0">
                <a:solidFill>
                  <a:srgbClr val="7A007A"/>
                </a:solidFill>
              </a:rPr>
              <a:t>Increasing angular </a:t>
            </a:r>
          </a:p>
          <a:p>
            <a:pPr defTabSz="580327" rtl="0" latinLnBrk="1" hangingPunct="0"/>
            <a:r>
              <a:rPr lang="en-US" sz="1500" b="1" dirty="0">
                <a:solidFill>
                  <a:srgbClr val="7A007A"/>
                </a:solidFill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23656072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15981</TotalTime>
  <Words>1223</Words>
  <Application>Microsoft Macintosh PowerPoint</Application>
  <PresentationFormat>On-screen Show (4:3)</PresentationFormat>
  <Paragraphs>267</Paragraphs>
  <Slides>24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White</vt:lpstr>
      <vt:lpstr>Low Frequency Radio Constraints on the Synchrotron Cosmic Web</vt:lpstr>
      <vt:lpstr>What is the Cosmic Web?</vt:lpstr>
      <vt:lpstr>PowerPoint Presentation</vt:lpstr>
      <vt:lpstr>Why is it important?</vt:lpstr>
      <vt:lpstr>How can we detect it?</vt:lpstr>
      <vt:lpstr>Direct Imaging </vt:lpstr>
      <vt:lpstr>Cross Correlation</vt:lpstr>
      <vt:lpstr>Cross Correlation</vt:lpstr>
      <vt:lpstr>Cross Correlation</vt:lpstr>
      <vt:lpstr>Cross Correlation with MWA</vt:lpstr>
      <vt:lpstr>Cross Correlation with MWA - Radio</vt:lpstr>
      <vt:lpstr>                                              - 2MASS Galaxy Density</vt:lpstr>
      <vt:lpstr>                                              - WISE Number Density</vt:lpstr>
      <vt:lpstr>Cross Correlation with MWA</vt:lpstr>
      <vt:lpstr>Cross Correlation with MWA</vt:lpstr>
      <vt:lpstr>Cross Correlation with MWA </vt:lpstr>
      <vt:lpstr>Cross Correlation with MWA – Emission Upper Limits</vt:lpstr>
      <vt:lpstr>Cross Correlation with MWA – Emission Upper Limits</vt:lpstr>
      <vt:lpstr>Cross Correlation with MWA – Magnetic Field Limits </vt:lpstr>
      <vt:lpstr>Cross Correlation with MWA – Magnetic Field Limits </vt:lpstr>
      <vt:lpstr>Cross Correlation with MWA </vt:lpstr>
      <vt:lpstr>Conclusions</vt:lpstr>
      <vt:lpstr>Ideal Observational Setup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Tessa Vernstrom</cp:lastModifiedBy>
  <cp:revision>310</cp:revision>
  <dcterms:modified xsi:type="dcterms:W3CDTF">2016-12-08T05:20:42Z</dcterms:modified>
</cp:coreProperties>
</file>