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84" r:id="rId3"/>
    <p:sldMasterId id="2147483695" r:id="rId4"/>
    <p:sldMasterId id="2147483698" r:id="rId5"/>
    <p:sldMasterId id="2147483702" r:id="rId6"/>
  </p:sldMasterIdLst>
  <p:notesMasterIdLst>
    <p:notesMasterId r:id="rId31"/>
  </p:notesMasterIdLst>
  <p:handoutMasterIdLst>
    <p:handoutMasterId r:id="rId32"/>
  </p:handoutMasterIdLst>
  <p:sldIdLst>
    <p:sldId id="296" r:id="rId7"/>
    <p:sldId id="342" r:id="rId8"/>
    <p:sldId id="341" r:id="rId9"/>
    <p:sldId id="344" r:id="rId10"/>
    <p:sldId id="367" r:id="rId11"/>
    <p:sldId id="349" r:id="rId12"/>
    <p:sldId id="348" r:id="rId13"/>
    <p:sldId id="350" r:id="rId14"/>
    <p:sldId id="347" r:id="rId15"/>
    <p:sldId id="352" r:id="rId16"/>
    <p:sldId id="353" r:id="rId17"/>
    <p:sldId id="354" r:id="rId18"/>
    <p:sldId id="355" r:id="rId19"/>
    <p:sldId id="356" r:id="rId20"/>
    <p:sldId id="357" r:id="rId21"/>
    <p:sldId id="336" r:id="rId22"/>
    <p:sldId id="358" r:id="rId23"/>
    <p:sldId id="365" r:id="rId24"/>
    <p:sldId id="366" r:id="rId25"/>
    <p:sldId id="363" r:id="rId26"/>
    <p:sldId id="360" r:id="rId27"/>
    <p:sldId id="364" r:id="rId28"/>
    <p:sldId id="361" r:id="rId29"/>
    <p:sldId id="362" r:id="rId30"/>
  </p:sldIdLst>
  <p:sldSz cx="9144000" cy="6858000" type="screen4x3"/>
  <p:notesSz cx="6858000" cy="9144000"/>
  <p:defaultTextStyle>
    <a:lvl1pPr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1pPr>
    <a:lvl2pPr indent="160679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2pPr>
    <a:lvl3pPr indent="321357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3pPr>
    <a:lvl4pPr indent="482038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4pPr>
    <a:lvl5pPr indent="642717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5pPr>
    <a:lvl6pPr indent="803397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6pPr>
    <a:lvl7pPr indent="964075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7pPr>
    <a:lvl8pPr indent="1124756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8pPr>
    <a:lvl9pPr indent="1285434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22A"/>
    <a:srgbClr val="00016D"/>
    <a:srgbClr val="1F7C1A"/>
    <a:srgbClr val="1C78FF"/>
    <a:srgbClr val="242C47"/>
    <a:srgbClr val="E1E0DB"/>
    <a:srgbClr val="000000"/>
    <a:srgbClr val="E2E0D5"/>
    <a:srgbClr val="E7E6E2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11" autoAdjust="0"/>
  </p:normalViewPr>
  <p:slideViewPr>
    <p:cSldViewPr snapToGrid="0" snapToObjects="1">
      <p:cViewPr varScale="1">
        <p:scale>
          <a:sx n="65" d="100"/>
          <a:sy n="65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D2F2C-D0FA-6149-85B4-89BFCCA35B11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683EF-2446-AE45-AAF6-6C43FDB73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75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244047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21357">
      <a:defRPr sz="1500">
        <a:latin typeface="Lucida Grande"/>
        <a:ea typeface="Lucida Grande"/>
        <a:cs typeface="Lucida Grande"/>
        <a:sym typeface="Lucida Grande"/>
      </a:defRPr>
    </a:lvl1pPr>
    <a:lvl2pPr indent="160679" defTabSz="321357">
      <a:defRPr sz="1500">
        <a:latin typeface="Lucida Grande"/>
        <a:ea typeface="Lucida Grande"/>
        <a:cs typeface="Lucida Grande"/>
        <a:sym typeface="Lucida Grande"/>
      </a:defRPr>
    </a:lvl2pPr>
    <a:lvl3pPr indent="321357" defTabSz="321357">
      <a:defRPr sz="1500">
        <a:latin typeface="Lucida Grande"/>
        <a:ea typeface="Lucida Grande"/>
        <a:cs typeface="Lucida Grande"/>
        <a:sym typeface="Lucida Grande"/>
      </a:defRPr>
    </a:lvl3pPr>
    <a:lvl4pPr indent="482038" defTabSz="321357">
      <a:defRPr sz="1500">
        <a:latin typeface="Lucida Grande"/>
        <a:ea typeface="Lucida Grande"/>
        <a:cs typeface="Lucida Grande"/>
        <a:sym typeface="Lucida Grande"/>
      </a:defRPr>
    </a:lvl4pPr>
    <a:lvl5pPr indent="642717" defTabSz="321357">
      <a:defRPr sz="1500">
        <a:latin typeface="Lucida Grande"/>
        <a:ea typeface="Lucida Grande"/>
        <a:cs typeface="Lucida Grande"/>
        <a:sym typeface="Lucida Grande"/>
      </a:defRPr>
    </a:lvl5pPr>
    <a:lvl6pPr indent="803397" defTabSz="321357">
      <a:defRPr sz="1500">
        <a:latin typeface="Lucida Grande"/>
        <a:ea typeface="Lucida Grande"/>
        <a:cs typeface="Lucida Grande"/>
        <a:sym typeface="Lucida Grande"/>
      </a:defRPr>
    </a:lvl6pPr>
    <a:lvl7pPr indent="964075" defTabSz="321357">
      <a:defRPr sz="1500">
        <a:latin typeface="Lucida Grande"/>
        <a:ea typeface="Lucida Grande"/>
        <a:cs typeface="Lucida Grande"/>
        <a:sym typeface="Lucida Grande"/>
      </a:defRPr>
    </a:lvl7pPr>
    <a:lvl8pPr indent="1124756" defTabSz="321357">
      <a:defRPr sz="1500">
        <a:latin typeface="Lucida Grande"/>
        <a:ea typeface="Lucida Grande"/>
        <a:cs typeface="Lucida Grande"/>
        <a:sym typeface="Lucida Grande"/>
      </a:defRPr>
    </a:lvl8pPr>
    <a:lvl9pPr indent="1285434" defTabSz="321357">
      <a:defRPr sz="15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1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8E0AA1A-5472-5D49-913E-F1EF45CE3C3F}" type="slidenum">
              <a:rPr lang="en-US"/>
              <a:pPr/>
              <a:t>16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89666" tIns="44833" rIns="89666" bIns="44833"/>
          <a:lstStyle/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19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1B1DFC-B7C1-9049-98A9-0827D6F519E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1B1DFC-B7C1-9049-98A9-0827D6F519E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Reionisation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8F2CE4-6B68-8E41-A8BE-65087E43D9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5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1B1DFC-B7C1-9049-98A9-0827D6F519E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9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0.gif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 userDrawn="1"/>
        </p:nvSpPr>
        <p:spPr>
          <a:xfrm>
            <a:off x="5638800" y="-437681"/>
            <a:ext cx="7812000" cy="7812000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Shape 18"/>
          <p:cNvSpPr>
            <a:spLocks noGrp="1"/>
          </p:cNvSpPr>
          <p:nvPr userDrawn="1">
            <p:ph type="title"/>
          </p:nvPr>
        </p:nvSpPr>
        <p:spPr>
          <a:xfrm>
            <a:off x="410382" y="1990159"/>
            <a:ext cx="3752318" cy="7347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 userDrawn="1">
            <p:ph type="body" idx="1"/>
          </p:nvPr>
        </p:nvSpPr>
        <p:spPr>
          <a:xfrm>
            <a:off x="410382" y="2720404"/>
            <a:ext cx="3752318" cy="1305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0383" y="4124353"/>
            <a:ext cx="3752701" cy="410766"/>
          </a:xfrm>
          <a:prstGeom prst="rect">
            <a:avLst/>
          </a:prstGeo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33" t="2267" r="6805" b="2032"/>
          <a:stretch/>
        </p:blipFill>
        <p:spPr>
          <a:xfrm>
            <a:off x="4484808" y="1513427"/>
            <a:ext cx="2340000" cy="2339499"/>
          </a:xfrm>
          <a:prstGeom prst="ellipse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fig_cena_all_pretty.jpg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9" b="93969" l="9989" r="89927">
                        <a14:foregroundMark x1="26749" y1="17174" x2="26749" y2="17174"/>
                        <a14:backgroundMark x1="49328" y1="10368" x2="48573" y2="2369"/>
                        <a14:backgroundMark x1="49328" y1="89575" x2="49328" y2="8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208" y="-310681"/>
            <a:ext cx="3741592" cy="72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12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-2214562" y="1331063"/>
            <a:ext cx="6172385" cy="6172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32145" tIns="32146" rIns="32145" bIns="32146" anchor="ctr"/>
          <a:lstStyle/>
          <a:p>
            <a:pPr lvl="0" algn="ctr" defTabSz="321457">
              <a:def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2648089" y="2047235"/>
            <a:ext cx="3120717" cy="312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866805" y="1033576"/>
            <a:ext cx="3120717" cy="6883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 i="0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 dirty="0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5866805" y="1736823"/>
            <a:ext cx="3120717" cy="121939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  <a:latin typeface="Helvetica Light"/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  <a:latin typeface="Helvetica Light"/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  <a:latin typeface="Helvetica Light"/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  <a:latin typeface="Helvetica Light"/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  <a:latin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872821" y="4846484"/>
            <a:ext cx="3170039" cy="642938"/>
          </a:xfrm>
        </p:spPr>
        <p:txBody>
          <a:bodyPr vert="horz"/>
          <a:lstStyle>
            <a:lvl1pPr>
              <a:defRPr sz="1700" b="1" i="0" spc="70">
                <a:solidFill>
                  <a:schemeClr val="tx2">
                    <a:lumMod val="75000"/>
                  </a:schemeClr>
                </a:solidFill>
                <a:latin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1100" b="1" dirty="0" smtClean="0">
                <a:solidFill>
                  <a:srgbClr val="53585F"/>
                </a:solidFill>
              </a:rPr>
              <a:t>Double-click to edit Name/Title</a:t>
            </a:r>
            <a:endParaRPr lang="en-US" sz="1100" b="1" dirty="0">
              <a:solidFill>
                <a:srgbClr val="5358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83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&amp; Subtitl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08536main_NeutronStar-Print1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90" b="-6118"/>
          <a:stretch/>
        </p:blipFill>
        <p:spPr>
          <a:xfrm flipH="1">
            <a:off x="5621467" y="-393389"/>
            <a:ext cx="7792277" cy="7695000"/>
          </a:xfrm>
          <a:prstGeom prst="ellipse">
            <a:avLst/>
          </a:prstGeom>
        </p:spPr>
      </p:pic>
      <p:sp>
        <p:nvSpPr>
          <p:cNvPr id="18" name="Shape 18"/>
          <p:cNvSpPr>
            <a:spLocks noGrp="1"/>
          </p:cNvSpPr>
          <p:nvPr userDrawn="1">
            <p:ph type="title"/>
          </p:nvPr>
        </p:nvSpPr>
        <p:spPr>
          <a:xfrm>
            <a:off x="410382" y="1990159"/>
            <a:ext cx="3752318" cy="7347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 userDrawn="1">
            <p:ph type="body" idx="1"/>
          </p:nvPr>
        </p:nvSpPr>
        <p:spPr>
          <a:xfrm>
            <a:off x="410382" y="2720404"/>
            <a:ext cx="3752318" cy="1305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0383" y="4124353"/>
            <a:ext cx="3752701" cy="410766"/>
          </a:xfr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  <p:pic>
        <p:nvPicPr>
          <p:cNvPr id="20" name="Picture 19" descr="ASKAP_sun up_antennas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808" y="1549488"/>
            <a:ext cx="2318397" cy="2303438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354707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8358188" cy="5345234"/>
          </a:xfrm>
          <a:prstGeom prst="rect">
            <a:avLst/>
          </a:prstGeom>
        </p:spPr>
        <p:txBody>
          <a:bodyPr/>
          <a:lstStyle>
            <a:lvl1pPr marL="195320" indent="-19532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67" indent="-260055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074" indent="-18224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7"/>
            <a:ext cx="2455664" cy="5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80047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5394024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5394024" cy="5345234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6000858" y="0"/>
            <a:ext cx="3164309" cy="6908800"/>
          </a:xfrm>
          <a:prstGeom prst="rect">
            <a:avLst/>
          </a:prstGeom>
          <a:solidFill>
            <a:srgbClr val="242C47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914" y="354688"/>
            <a:ext cx="2455664" cy="5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7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95320" indent="-19532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67" indent="-260055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807074" indent="-182241">
              <a:spcBef>
                <a:spcPts val="0"/>
              </a:spcBef>
              <a:buFont typeface="Lucida Grande"/>
              <a:buChar char="-"/>
              <a:defRPr b="0" i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 i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 i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8" y="6251176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4351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 userDrawn="1"/>
        </p:nvSpPr>
        <p:spPr>
          <a:xfrm>
            <a:off x="454833" y="4170164"/>
            <a:ext cx="2610548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321457">
              <a:defRPr sz="1200"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6" name="Group 16"/>
          <p:cNvGrpSpPr/>
          <p:nvPr userDrawn="1"/>
        </p:nvGrpSpPr>
        <p:grpSpPr>
          <a:xfrm>
            <a:off x="3709419" y="-393389"/>
            <a:ext cx="8798847" cy="7680497"/>
            <a:chOff x="0" y="0"/>
            <a:chExt cx="12513915" cy="10923373"/>
          </a:xfrm>
        </p:grpSpPr>
        <p:sp>
          <p:nvSpPr>
            <p:cNvPr id="13" name="Shape 13"/>
            <p:cNvSpPr/>
            <p:nvPr/>
          </p:nvSpPr>
          <p:spPr>
            <a:xfrm>
              <a:off x="-1" y="2798121"/>
              <a:ext cx="3250656" cy="325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algn="ctr" defTabSz="321457">
                <a:defRPr sz="1800" baseline="-25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590541" y="0"/>
              <a:ext cx="10923375" cy="10923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algn="ctr" defTabSz="321457">
                <a:defRPr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pic>
          <p:nvPicPr>
            <p:cNvPr id="15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5564" y="2904915"/>
              <a:ext cx="1619046" cy="3134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pasted-image.pdf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15" y="409868"/>
            <a:ext cx="1400985" cy="31386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10766" y="4205883"/>
            <a:ext cx="3752318" cy="7347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10766" y="4936129"/>
            <a:ext cx="3752318" cy="1305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0766" y="6340078"/>
            <a:ext cx="3752701" cy="410766"/>
          </a:xfr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69114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5"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3709419" y="-393389"/>
            <a:ext cx="8798847" cy="7680497"/>
            <a:chOff x="0" y="0"/>
            <a:chExt cx="12513915" cy="10923373"/>
          </a:xfrm>
        </p:grpSpPr>
        <p:sp>
          <p:nvSpPr>
            <p:cNvPr id="21" name="Shape 21"/>
            <p:cNvSpPr/>
            <p:nvPr/>
          </p:nvSpPr>
          <p:spPr>
            <a:xfrm>
              <a:off x="-1" y="2798121"/>
              <a:ext cx="3250656" cy="325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algn="ctr" defTabSz="321457">
                <a:defRPr sz="1800" baseline="-25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1590541" y="0"/>
              <a:ext cx="10923375" cy="10923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algn="ctr" defTabSz="321457">
                <a:defRPr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pic>
          <p:nvPicPr>
            <p:cNvPr id="23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75564" y="2904915"/>
              <a:ext cx="1619046" cy="3134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" name="Shape 25"/>
          <p:cNvSpPr/>
          <p:nvPr/>
        </p:nvSpPr>
        <p:spPr>
          <a:xfrm>
            <a:off x="463762" y="4170164"/>
            <a:ext cx="2610548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321457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6" name="pasted-image.pdf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15" y="409868"/>
            <a:ext cx="1400985" cy="31386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410766" y="4205883"/>
            <a:ext cx="3763306" cy="7062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410766" y="4936129"/>
            <a:ext cx="3763306" cy="121939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8" y="301303"/>
            <a:ext cx="2869478" cy="400127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0766" y="6340078"/>
            <a:ext cx="3752701" cy="410766"/>
          </a:xfr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44311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Circl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-4481989" y="-4357688"/>
            <a:ext cx="11579764" cy="11579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32145" tIns="32146" rIns="32145" bIns="32146" anchor="ctr"/>
          <a:lstStyle/>
          <a:p>
            <a:pPr lvl="0" algn="ctr" defTabSz="321457">
              <a:def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31" name="pasted-image.pd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15" y="409868"/>
            <a:ext cx="1400985" cy="31386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463762" y="4170164"/>
            <a:ext cx="2610548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321457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19696" y="4205883"/>
            <a:ext cx="3763306" cy="7062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10766" y="4936129"/>
            <a:ext cx="3781165" cy="121939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8" y="301303"/>
            <a:ext cx="2869478" cy="400127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0766" y="6340078"/>
            <a:ext cx="3752701" cy="410766"/>
          </a:xfrm>
        </p:spPr>
        <p:txBody>
          <a:bodyPr vert="horz"/>
          <a:lstStyle>
            <a:lvl1pPr>
              <a:defRPr sz="1100" b="1" i="0">
                <a:solidFill>
                  <a:schemeClr val="tx1"/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08299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 w/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-3624738" y="-3705821"/>
            <a:ext cx="11415124" cy="11415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32145" tIns="32146" rIns="32145" bIns="32146" anchor="ctr"/>
          <a:lstStyle/>
          <a:p>
            <a:pPr lvl="0" algn="ctr" defTabSz="321457">
              <a:def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7" y="6250781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97538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Subtitle, Photo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392906" y="981154"/>
            <a:ext cx="8358188" cy="313862"/>
          </a:xfrm>
          <a:prstGeom prst="rect">
            <a:avLst/>
          </a:prstGeom>
        </p:spPr>
        <p:txBody>
          <a:bodyPr/>
          <a:lstStyle>
            <a:lvl2pPr marL="0" indent="160729">
              <a:buSzTx/>
              <a:buNone/>
            </a:lvl2pPr>
            <a:lvl3pPr marL="0" indent="321457">
              <a:buSzTx/>
              <a:buNone/>
            </a:lvl3pPr>
            <a:lvl4pPr marL="0" indent="482186">
              <a:buSzTx/>
              <a:buNone/>
            </a:lvl4pPr>
            <a:lvl5pPr marL="0" indent="642915"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Five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75047" y="6235715"/>
            <a:ext cx="8617148" cy="33374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0" marR="0" indent="0" algn="ct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7" y="6250781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0114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5805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, Subtitle, Photo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66118" y="473274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392906" y="981154"/>
            <a:ext cx="8358188" cy="31386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53585F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53585F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53585F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53585F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53585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7" y="6251175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52766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Copy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Five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75047" y="6235715"/>
            <a:ext cx="8617148" cy="33374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0" marR="0" indent="0" algn="ctr" defTabSz="41075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7" y="6250781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7032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366118" y="473274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53585F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53585F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53585F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53585F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53585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7" y="6251175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2677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d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15" y="6240954"/>
            <a:ext cx="1400985" cy="31386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-4857035" y="-3705821"/>
            <a:ext cx="11415124" cy="11415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32145" tIns="32146" rIns="32145" bIns="32146" anchor="ctr"/>
          <a:lstStyle/>
          <a:p>
            <a:pPr lvl="0" algn="ctr" defTabSz="321457">
              <a:def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5389" y="3082571"/>
            <a:ext cx="10454780" cy="13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65802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AU" noProof="0" dirty="0" smtClean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074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763152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280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997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845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9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8358188" cy="5345234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445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707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341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1021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163602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I-2-version-2C-High-Res_1200px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6" t="4429" r="1114" b="910"/>
          <a:stretch/>
        </p:blipFill>
        <p:spPr>
          <a:xfrm flipH="1">
            <a:off x="5829016" y="-510389"/>
            <a:ext cx="7811722" cy="7812000"/>
          </a:xfrm>
          <a:prstGeom prst="ellipse">
            <a:avLst/>
          </a:prstGeom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10766" y="4205883"/>
            <a:ext cx="3752318" cy="7347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10766" y="4936129"/>
            <a:ext cx="3752318" cy="1305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0766" y="6340078"/>
            <a:ext cx="3752701" cy="410766"/>
          </a:xfr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  <p:pic>
        <p:nvPicPr>
          <p:cNvPr id="10" name="Picture 9" descr="Meyer WIFIS_2294_1536x1024px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r="17171" b="5781"/>
          <a:stretch/>
        </p:blipFill>
        <p:spPr>
          <a:xfrm>
            <a:off x="4706966" y="1515717"/>
            <a:ext cx="2340000" cy="23352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4963089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2815" y="6240954"/>
            <a:ext cx="1400985" cy="31386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-4857035" y="-3705821"/>
            <a:ext cx="11415124" cy="11415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32145" tIns="32146" rIns="32145" bIns="32146" anchor="ctr"/>
          <a:lstStyle/>
          <a:p>
            <a:pPr algn="ctr" defTabSz="321457">
              <a:def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55389" y="3082571"/>
            <a:ext cx="10454780" cy="13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648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8358188" cy="5345234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36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AU" noProof="0" dirty="0" smtClean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9143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47177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5394024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5394024" cy="5345234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6118468" y="0"/>
            <a:ext cx="3059999" cy="6908800"/>
          </a:xfrm>
          <a:prstGeom prst="rect">
            <a:avLst/>
          </a:prstGeom>
          <a:solidFill>
            <a:srgbClr val="242C47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914" y="354688"/>
            <a:ext cx="2455664" cy="5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8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1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11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040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12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290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973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149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64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8358188" cy="4741037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 i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 i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 i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8" y="6251176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9437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047" y="473274"/>
            <a:ext cx="8358188" cy="50494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295401"/>
            <a:ext cx="4321176" cy="50133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1295401"/>
            <a:ext cx="4270375" cy="50133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4605" y="6586742"/>
            <a:ext cx="249208" cy="214314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5EB0718A-1B3D-42D2-9A2B-FB6CFA4B4E8D}" type="slidenum">
              <a:rPr>
                <a:solidFill>
                  <a:srgbClr val="CE1126"/>
                </a:solidFill>
              </a:rPr>
              <a:pPr/>
              <a:t>‹#›</a:t>
            </a:fld>
            <a:endParaRPr>
              <a:solidFill>
                <a:srgbClr val="CE11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047" y="473274"/>
            <a:ext cx="8358188" cy="504946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1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047" y="473274"/>
            <a:ext cx="8358188" cy="50494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258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to edit Master text styles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53975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717550" marR="0" lvl="3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895350" marR="0" lvl="4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1074738" marR="0" lvl="5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9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theme" Target="../theme/theme5.xml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6.xml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16" y="6258813"/>
            <a:ext cx="1400985" cy="313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05823" y="6249573"/>
            <a:ext cx="2114252" cy="29663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54"/>
          <p:cNvSpPr txBox="1">
            <a:spLocks/>
          </p:cNvSpPr>
          <p:nvPr userDrawn="1"/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 defTabSz="410625">
              <a:defRPr sz="2500" b="1">
                <a:solidFill>
                  <a:srgbClr val="303B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indent="160679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indent="321357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indent="482038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indent="642717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indent="803397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indent="964075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indent="1124756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indent="1285434" defTabSz="410625">
              <a:defRPr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10" name="Shape 55"/>
          <p:cNvSpPr txBox="1">
            <a:spLocks/>
          </p:cNvSpPr>
          <p:nvPr userDrawn="1"/>
        </p:nvSpPr>
        <p:spPr>
          <a:xfrm>
            <a:off x="392907" y="1115099"/>
            <a:ext cx="8358188" cy="5345234"/>
          </a:xfrm>
          <a:prstGeom prst="rect">
            <a:avLst/>
          </a:prstGeom>
        </p:spPr>
        <p:txBody>
          <a:bodyPr/>
          <a:lstStyle>
            <a:lvl1pPr marL="195330" marR="0" indent="-195330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Char char="›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1pPr>
            <a:lvl2pPr marL="572596" marR="0" indent="-260068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2pPr>
            <a:lvl3pPr marL="807115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3pPr>
            <a:lvl4pPr marL="1119549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4pPr>
            <a:lvl5pPr marL="1431978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5pPr>
            <a:lvl6pPr marL="177044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2082880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239530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2707744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700" smtClean="0">
                <a:solidFill>
                  <a:srgbClr val="53585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700" smtClean="0">
                <a:solidFill>
                  <a:srgbClr val="53585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700" smtClean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700" smtClean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700" smtClean="0">
                <a:solidFill>
                  <a:srgbClr val="53585F"/>
                </a:solidFill>
              </a:rPr>
              <a:t>Body Level Five</a:t>
            </a:r>
            <a:endParaRPr lang="en-US" sz="1700" dirty="0">
              <a:solidFill>
                <a:srgbClr val="53585F"/>
              </a:solidFill>
            </a:endParaRPr>
          </a:p>
        </p:txBody>
      </p:sp>
      <p:pic>
        <p:nvPicPr>
          <p:cNvPr id="11" name="Picture 10" descr="Sig_EDUAB_DunlapInst_SpaceSaver_655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57" r:id="rId3"/>
    <p:sldLayoutId id="2147483666" r:id="rId4"/>
    <p:sldLayoutId id="2147483664" r:id="rId5"/>
    <p:sldLayoutId id="2147483660" r:id="rId6"/>
    <p:sldLayoutId id="2147483661" r:id="rId7"/>
    <p:sldLayoutId id="2147483665" r:id="rId8"/>
    <p:sldLayoutId id="2147483683" r:id="rId9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1pPr>
      <a:lvl2pPr indent="160679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2pPr>
      <a:lvl3pPr indent="321357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3pPr>
      <a:lvl4pPr indent="482038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4pPr>
      <a:lvl5pPr indent="642717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5pPr>
      <a:lvl6pPr indent="803397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6pPr>
      <a:lvl7pPr indent="964075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7pPr>
      <a:lvl8pPr indent="1124756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8pPr>
      <a:lvl9pPr indent="1285434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defTabSz="410625" eaLnBrk="1" fontAlgn="auto" latinLnBrk="0" hangingPunct="1">
        <a:lnSpc>
          <a:spcPct val="100000"/>
        </a:lnSpc>
        <a:spcBef>
          <a:spcPts val="2250"/>
        </a:spcBef>
        <a:spcAft>
          <a:spcPts val="0"/>
        </a:spcAft>
        <a:buClrTx/>
        <a:buSzTx/>
        <a:buFontTx/>
        <a:buNone/>
        <a:tabLst/>
        <a:defRPr sz="1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494679" marR="0" indent="-182251" defTabSz="410625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807115" marR="0" indent="-182251" defTabSz="410625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1119549" marR="0" indent="-182251" defTabSz="410625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1431978" marR="0" indent="-182251" defTabSz="410625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1770449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6pPr>
      <a:lvl7pPr marL="2082880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7pPr>
      <a:lvl8pPr marL="2395309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8pPr>
      <a:lvl9pPr marL="2707744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679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357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038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717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397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075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4756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434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15" y="6258813"/>
            <a:ext cx="1400985" cy="313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05823" y="6249567"/>
            <a:ext cx="2114252" cy="29663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75047" y="473274"/>
            <a:ext cx="8358188" cy="50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92906" y="1115099"/>
            <a:ext cx="8358188" cy="474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96286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ransition xmlns:p14="http://schemas.microsoft.com/office/powerpoint/2010/main" spd="med"/>
  <p:txStyles>
    <p:titleStyle>
      <a:lvl1pPr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1pPr>
      <a:lvl2pPr indent="160729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2pPr>
      <a:lvl3pPr indent="321457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3pPr>
      <a:lvl4pPr indent="482186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4pPr>
      <a:lvl5pPr indent="642915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5pPr>
      <a:lvl6pPr indent="803643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6pPr>
      <a:lvl7pPr indent="964372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7pPr>
      <a:lvl8pPr indent="1125101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8pPr>
      <a:lvl9pPr indent="1285829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9pPr>
    </p:titleStyle>
    <p:bodyStyle>
      <a:lvl1pPr defTabSz="410751">
        <a:spcBef>
          <a:spcPts val="2250"/>
        </a:spcBef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1pPr>
      <a:lvl2pPr marL="494835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2pPr>
      <a:lvl3pPr marL="807363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3pPr>
      <a:lvl4pPr marL="1119891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4pPr>
      <a:lvl5pPr marL="1432419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5pPr>
      <a:lvl6pPr marL="1770991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6pPr>
      <a:lvl7pPr marL="2083519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7pPr>
      <a:lvl8pPr marL="2396047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8pPr>
      <a:lvl9pPr marL="2708575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20212_caastro_powerpoint6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28588"/>
            <a:ext cx="87931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20212_caastro_powerpoint6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133350"/>
            <a:ext cx="2138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443163" y="287338"/>
            <a:ext cx="64706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73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20212_caastro_powerpoint6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28588"/>
            <a:ext cx="87931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20212_caastro_powerpoint6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133350"/>
            <a:ext cx="2138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443163" y="287338"/>
            <a:ext cx="64706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2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hf hdr="0" ftr="0" dt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12815" y="6258813"/>
            <a:ext cx="1400985" cy="313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5823" y="6249567"/>
            <a:ext cx="2114252" cy="29663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75047" y="473274"/>
            <a:ext cx="8358188" cy="50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92906" y="1115099"/>
            <a:ext cx="8358188" cy="474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A6AAA9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87488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3" r:id="rId3"/>
  </p:sldLayoutIdLst>
  <p:transition xmlns:p14="http://schemas.microsoft.com/office/powerpoint/2010/main" spd="med"/>
  <p:txStyles>
    <p:titleStyle>
      <a:lvl1pPr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1pPr>
      <a:lvl2pPr indent="160729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2pPr>
      <a:lvl3pPr indent="321457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3pPr>
      <a:lvl4pPr indent="482186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4pPr>
      <a:lvl5pPr indent="642915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5pPr>
      <a:lvl6pPr indent="803643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6pPr>
      <a:lvl7pPr indent="964372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7pPr>
      <a:lvl8pPr indent="1125101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8pPr>
      <a:lvl9pPr indent="1285829" defTabSz="410751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9pPr>
    </p:titleStyle>
    <p:bodyStyle>
      <a:lvl1pPr defTabSz="410751">
        <a:spcBef>
          <a:spcPts val="2250"/>
        </a:spcBef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1pPr>
      <a:lvl2pPr marL="494835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2pPr>
      <a:lvl3pPr marL="807363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3pPr>
      <a:lvl4pPr marL="1119891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4pPr>
      <a:lvl5pPr marL="1432419" indent="-182308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5pPr>
      <a:lvl6pPr marL="1770991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6pPr>
      <a:lvl7pPr marL="2083519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7pPr>
      <a:lvl8pPr marL="2396047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8pPr>
      <a:lvl9pPr marL="2708575" indent="-208352" defTabSz="410751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20212_caastro_powerpoint6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4688" r="1891" b="78905"/>
          <a:stretch>
            <a:fillRect/>
          </a:stretch>
        </p:blipFill>
        <p:spPr bwMode="auto">
          <a:xfrm>
            <a:off x="193675" y="128588"/>
            <a:ext cx="87931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20212_caastro_powerpoint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4134" r="73535" b="82224"/>
          <a:stretch>
            <a:fillRect/>
          </a:stretch>
        </p:blipFill>
        <p:spPr bwMode="auto">
          <a:xfrm>
            <a:off x="306388" y="133350"/>
            <a:ext cx="2138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443163" y="287338"/>
            <a:ext cx="64706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331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2000" kern="1200" dirty="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44913" y="86974"/>
            <a:ext cx="1329231" cy="349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5" tIns="35705" rIns="35705" bIns="35705" numCol="1" spcCol="26779" rtlCol="0" anchor="ctr">
            <a:spAutoFit/>
          </a:bodyPr>
          <a:lstStyle/>
          <a:p>
            <a:pPr algn="l" rtl="0" latinLnBrk="1" hangingPunct="0"/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Natasha Hurley-Walker ;</a:t>
            </a:r>
            <a:b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Feain </a:t>
            </a:r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et al. (</a:t>
            </a:r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2011)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MWA-logo-large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97" y="5971247"/>
            <a:ext cx="2065423" cy="756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2543" y="5971247"/>
            <a:ext cx="3447818" cy="756000"/>
          </a:xfrm>
          <a:prstGeom prst="rect">
            <a:avLst/>
          </a:prstGeom>
          <a:ln>
            <a:noFill/>
          </a:ln>
        </p:spPr>
      </p:pic>
      <p:sp>
        <p:nvSpPr>
          <p:cNvPr id="15" name="Title 10"/>
          <p:cNvSpPr>
            <a:spLocks noGrp="1"/>
          </p:cNvSpPr>
          <p:nvPr>
            <p:ph type="title"/>
          </p:nvPr>
        </p:nvSpPr>
        <p:spPr>
          <a:xfrm>
            <a:off x="106875" y="929441"/>
            <a:ext cx="4338691" cy="145462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/>
              <a:t>1500 New Peaked-Spectrum Radio Sources Identified with the MWA</a:t>
            </a:r>
            <a:endParaRPr lang="en-US" sz="3500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idx="1"/>
          </p:nvPr>
        </p:nvSpPr>
        <p:spPr>
          <a:xfrm>
            <a:off x="133628" y="3313523"/>
            <a:ext cx="4333934" cy="1956290"/>
          </a:xfrm>
        </p:spPr>
        <p:txBody>
          <a:bodyPr/>
          <a:lstStyle/>
          <a:p>
            <a:pPr algn="ctr"/>
            <a:r>
              <a:rPr lang="en-US" sz="2300" dirty="0" smtClean="0"/>
              <a:t>Joseph </a:t>
            </a:r>
            <a:r>
              <a:rPr lang="en-US" sz="2300" dirty="0" err="1" smtClean="0"/>
              <a:t>Callingham</a:t>
            </a: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 smtClean="0"/>
              <a:t>(University of Sydney </a:t>
            </a:r>
            <a:r>
              <a:rPr lang="en-US" sz="2300" dirty="0" smtClean="0"/>
              <a:t>/ </a:t>
            </a:r>
            <a:r>
              <a:rPr lang="en-US" sz="2300" dirty="0" smtClean="0"/>
              <a:t>CSIRO)</a:t>
            </a:r>
            <a:endParaRPr lang="en-US" sz="2300" dirty="0" smtClean="0"/>
          </a:p>
          <a:p>
            <a:pPr algn="ctr"/>
            <a:endParaRPr lang="en-US" sz="500" dirty="0" smtClean="0"/>
          </a:p>
          <a:p>
            <a:pPr algn="ctr"/>
            <a:r>
              <a:rPr lang="en-US" sz="2300" dirty="0" smtClean="0"/>
              <a:t>Bryan Gaensler</a:t>
            </a:r>
          </a:p>
          <a:p>
            <a:pPr algn="ctr"/>
            <a:r>
              <a:rPr lang="en-US" sz="2300" dirty="0" smtClean="0"/>
              <a:t>(University of Toronto)</a:t>
            </a:r>
          </a:p>
          <a:p>
            <a:pPr algn="ctr"/>
            <a:endParaRPr lang="en-US" sz="500" dirty="0"/>
          </a:p>
          <a:p>
            <a:pPr algn="ctr"/>
            <a:r>
              <a:rPr lang="en-US" sz="2300" dirty="0" smtClean="0"/>
              <a:t>on behalf of the </a:t>
            </a:r>
            <a:br>
              <a:rPr lang="en-US" sz="2300" dirty="0" smtClean="0"/>
            </a:br>
            <a:r>
              <a:rPr lang="en-US" sz="2300" dirty="0" smtClean="0"/>
              <a:t>MWA GLEAM collaboration</a:t>
            </a:r>
          </a:p>
        </p:txBody>
      </p:sp>
      <p:pic>
        <p:nvPicPr>
          <p:cNvPr id="3" name="Picture 2" descr="joe-callingham-cropped-small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6" y="4304280"/>
            <a:ext cx="1228784" cy="15335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601060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Peaked-Spectrum Source (I)</a:t>
            </a:r>
            <a:endParaRPr lang="en-US" sz="2800" dirty="0"/>
          </a:p>
        </p:txBody>
      </p:sp>
      <p:pic>
        <p:nvPicPr>
          <p:cNvPr id="13" name="Picture 12" descr="0647-475    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15" y="932576"/>
            <a:ext cx="7315200" cy="5486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1588" y="1612062"/>
            <a:ext cx="2077963" cy="225133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9573" y="650235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0958" y="5070544"/>
            <a:ext cx="1723714" cy="71055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 descr="GLEAM_J064848-473426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933" y="0"/>
            <a:ext cx="629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607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Peaked-Spectrum Source (II)</a:t>
            </a:r>
            <a:endParaRPr lang="en-US" sz="2800" dirty="0"/>
          </a:p>
        </p:txBody>
      </p:sp>
      <p:pic>
        <p:nvPicPr>
          <p:cNvPr id="9" name="Picture 8" descr="0445-221    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10" y="962340"/>
            <a:ext cx="7315200" cy="548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5052" y="1573750"/>
            <a:ext cx="2037479" cy="233129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291" y="4884638"/>
            <a:ext cx="1844676" cy="86173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9573" y="650235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" name="Picture 2" descr="GLEAM_J044737-220335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516" y="0"/>
            <a:ext cx="629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11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Peaked-Spectrum Source (III)</a:t>
            </a:r>
            <a:endParaRPr lang="en-US" sz="2800" dirty="0"/>
          </a:p>
        </p:txBody>
      </p:sp>
      <p:pic>
        <p:nvPicPr>
          <p:cNvPr id="13" name="Picture 12" descr="0741-063    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87" y="1015957"/>
            <a:ext cx="7315200" cy="5486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1287" y="4966449"/>
            <a:ext cx="1784195" cy="86173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1288" y="1731151"/>
            <a:ext cx="2131962" cy="27817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9573" y="650235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4" name="Picture 3" descr="GLEAM_J002301-294129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51" y="389252"/>
            <a:ext cx="643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87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Peaked-Spectrum Source (IV)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319573" y="650235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" name="Picture 2" descr="GLEAM_J144815-162024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82" y="1176150"/>
            <a:ext cx="5497355" cy="54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04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Peaked-Spectrum Source (V)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319573" y="650235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" name="Picture 2" descr="GLEAM_J040508-564409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83" y="1028264"/>
            <a:ext cx="5403058" cy="5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74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GLEAM Peaked-Spectrum Sample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8086787" y="3666658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" name="Picture 6" descr="figure_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834" y="1121813"/>
            <a:ext cx="3580866" cy="2417798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51306" y="788678"/>
            <a:ext cx="4943528" cy="5095891"/>
          </a:xfrm>
          <a:prstGeom prst="rect">
            <a:avLst/>
          </a:prstGeom>
        </p:spPr>
        <p:txBody>
          <a:bodyPr/>
          <a:lstStyle>
            <a:lvl1pPr marL="195330" marR="0" indent="-195330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Char char="›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1pPr>
            <a:lvl2pPr marL="572596" marR="0" indent="-260068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2pPr>
            <a:lvl3pPr marL="807115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3pPr>
            <a:lvl4pPr marL="1119549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4pPr>
            <a:lvl5pPr marL="1431978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5pPr>
            <a:lvl6pPr marL="177044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2082880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239530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2707744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2400" dirty="0" smtClean="0"/>
              <a:t>1483 peaked-spectrum sources from GLEAM</a:t>
            </a:r>
          </a:p>
          <a:p>
            <a:pPr lvl="1">
              <a:spcBef>
                <a:spcPts val="100"/>
              </a:spcBef>
            </a:pPr>
            <a:r>
              <a:rPr lang="en-US" sz="2400" dirty="0" smtClean="0"/>
              <a:t>4.5% of GLEAM sample</a:t>
            </a:r>
          </a:p>
          <a:p>
            <a:pPr lvl="1">
              <a:spcBef>
                <a:spcPts val="100"/>
              </a:spcBef>
            </a:pPr>
            <a:r>
              <a:rPr lang="en-US" sz="2400" dirty="0" smtClean="0"/>
              <a:t>only 73 are previously known!</a:t>
            </a:r>
          </a:p>
          <a:p>
            <a:pPr>
              <a:spcBef>
                <a:spcPts val="100"/>
              </a:spcBef>
            </a:pPr>
            <a:endParaRPr lang="en-US" sz="1200" dirty="0" smtClean="0"/>
          </a:p>
          <a:p>
            <a:pPr>
              <a:spcBef>
                <a:spcPts val="100"/>
              </a:spcBef>
            </a:pPr>
            <a:r>
              <a:rPr lang="en-US" sz="2400" dirty="0" smtClean="0"/>
              <a:t>Previous samples, e.g.:</a:t>
            </a:r>
          </a:p>
          <a:p>
            <a:pPr lvl="1">
              <a:spcBef>
                <a:spcPts val="100"/>
              </a:spcBef>
            </a:pPr>
            <a:r>
              <a:rPr lang="en-US" sz="2400" dirty="0" smtClean="0"/>
              <a:t>O’Dea et al. (1998): 69</a:t>
            </a:r>
          </a:p>
          <a:p>
            <a:pPr lvl="1">
              <a:spcBef>
                <a:spcPts val="100"/>
              </a:spcBef>
            </a:pPr>
            <a:r>
              <a:rPr lang="en-US" sz="2400" dirty="0" err="1" smtClean="0"/>
              <a:t>Snellen</a:t>
            </a:r>
            <a:r>
              <a:rPr lang="en-US" sz="2400" dirty="0" smtClean="0"/>
              <a:t> et al. (1998): 47</a:t>
            </a:r>
          </a:p>
          <a:p>
            <a:pPr marL="312528" lvl="1" indent="0">
              <a:spcBef>
                <a:spcPts val="100"/>
              </a:spcBef>
              <a:buNone/>
            </a:pPr>
            <a:endParaRPr lang="en-US" sz="1200" dirty="0" smtClean="0"/>
          </a:p>
          <a:p>
            <a:pPr>
              <a:spcBef>
                <a:spcPts val="100"/>
              </a:spcBef>
            </a:pPr>
            <a:r>
              <a:rPr lang="en-US" sz="2400" dirty="0" smtClean="0"/>
              <a:t>230 have spectroscopic redshifts</a:t>
            </a:r>
          </a:p>
          <a:p>
            <a:pPr>
              <a:spcBef>
                <a:spcPts val="100"/>
              </a:spcBef>
            </a:pPr>
            <a:endParaRPr lang="en-US" sz="1200" dirty="0" smtClean="0"/>
          </a:p>
          <a:p>
            <a:pPr>
              <a:spcBef>
                <a:spcPts val="100"/>
              </a:spcBef>
            </a:pPr>
            <a:r>
              <a:rPr lang="en-US" sz="2400" dirty="0" smtClean="0"/>
              <a:t>430 have VLBI information</a:t>
            </a:r>
          </a:p>
          <a:p>
            <a:pPr>
              <a:spcBef>
                <a:spcPts val="100"/>
              </a:spcBef>
            </a:pPr>
            <a:endParaRPr lang="en-US" sz="1200" dirty="0" smtClean="0"/>
          </a:p>
          <a:p>
            <a:pPr>
              <a:spcBef>
                <a:spcPts val="100"/>
              </a:spcBef>
            </a:pPr>
            <a:r>
              <a:rPr lang="en-US" sz="2400" dirty="0" smtClean="0"/>
              <a:t>Wide spread in 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α</a:t>
            </a:r>
            <a:r>
              <a:rPr lang="en-US" sz="2400" baseline="-25000" dirty="0" smtClean="0">
                <a:latin typeface="Helvetica"/>
                <a:ea typeface="Helvetica"/>
                <a:cs typeface="Helvetica"/>
                <a:sym typeface="Helvetica"/>
              </a:rPr>
              <a:t>low</a:t>
            </a:r>
            <a:r>
              <a:rPr lang="en-US" sz="2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: </a:t>
            </a:r>
            <a:b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varied environments?</a:t>
            </a:r>
          </a:p>
          <a:p>
            <a:pPr lvl="1">
              <a:spcBef>
                <a:spcPts val="100"/>
              </a:spcBef>
            </a:pPr>
            <a:r>
              <a:rPr lang="en-US" sz="2400" dirty="0"/>
              <a:t>s</a:t>
            </a:r>
            <a:r>
              <a:rPr lang="en-US" sz="2400" dirty="0" smtClean="0"/>
              <a:t>ix have 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α</a:t>
            </a:r>
            <a:r>
              <a:rPr lang="en-US" sz="2400" baseline="-25000" dirty="0" smtClean="0">
                <a:latin typeface="Helvetica"/>
                <a:ea typeface="Helvetica"/>
                <a:cs typeface="Helvetica"/>
                <a:sym typeface="Helvetica"/>
              </a:rPr>
              <a:t>low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 &gt; 2.5, violating synch. self-absorption limit</a:t>
            </a:r>
            <a:r>
              <a:rPr lang="en-US" sz="2400" dirty="0" smtClean="0"/>
              <a:t> </a:t>
            </a:r>
          </a:p>
          <a:p>
            <a:pPr>
              <a:spcBef>
                <a:spcPts val="100"/>
              </a:spcBef>
            </a:pPr>
            <a:endParaRPr lang="en-US" sz="2400" dirty="0" smtClean="0"/>
          </a:p>
          <a:p>
            <a:pPr>
              <a:spcBef>
                <a:spcPts val="100"/>
              </a:spcBef>
            </a:pPr>
            <a:endParaRPr lang="en-US" sz="2400" dirty="0"/>
          </a:p>
        </p:txBody>
      </p:sp>
      <p:pic>
        <p:nvPicPr>
          <p:cNvPr id="3" name="Picture 2" descr="normalised_seds_fixed_v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834" y="3664537"/>
            <a:ext cx="3580866" cy="30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96" y="4075347"/>
            <a:ext cx="2487168" cy="27127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57273" y="215023"/>
            <a:ext cx="5394024" cy="50494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16" name="Content Placeholder 15"/>
          <p:cNvSpPr>
            <a:spLocks noGrp="1"/>
          </p:cNvSpPr>
          <p:nvPr>
            <p:ph type="body" idx="1"/>
          </p:nvPr>
        </p:nvSpPr>
        <p:spPr>
          <a:xfrm>
            <a:off x="21964" y="1117163"/>
            <a:ext cx="6248988" cy="534523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800" dirty="0" smtClean="0"/>
              <a:t>GLEAM: widest ever fractional-</a:t>
            </a:r>
            <a:r>
              <a:rPr lang="en-US" sz="1800" smtClean="0"/>
              <a:t>bandwidth radio survey</a:t>
            </a: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ideal for finding peaked-spectrum sources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endParaRPr lang="en-US" sz="500" dirty="0" smtClean="0"/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800" dirty="0" smtClean="0"/>
              <a:t>New catalogue of 1483 peaked-spectrum sources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low-frequency analogues to GPS &amp; CSS sources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95% are new detections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more sources than all previous efforts combined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endParaRPr lang="en-US" sz="500" dirty="0"/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Additional thoughts and f</a:t>
            </a:r>
            <a:r>
              <a:rPr lang="en-US" dirty="0" smtClean="0"/>
              <a:t>uture work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b="1" i="1" dirty="0"/>
              <a:t>c</a:t>
            </a:r>
            <a:r>
              <a:rPr lang="en-US" b="1" i="1" dirty="0" smtClean="0"/>
              <a:t>onvex</a:t>
            </a:r>
            <a:r>
              <a:rPr lang="en-US" dirty="0" smtClean="0"/>
              <a:t> population: multiple epochs of AGN activity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low-</a:t>
            </a:r>
            <a:r>
              <a:rPr lang="en-US" dirty="0" err="1" smtClean="0"/>
              <a:t>freq</a:t>
            </a:r>
            <a:r>
              <a:rPr lang="en-US" dirty="0" smtClean="0"/>
              <a:t> turnover &amp; high-</a:t>
            </a:r>
            <a:r>
              <a:rPr lang="en-US" dirty="0" err="1" smtClean="0"/>
              <a:t>freq</a:t>
            </a:r>
            <a:r>
              <a:rPr lang="en-US" dirty="0" smtClean="0"/>
              <a:t> steep spectrum:</a:t>
            </a:r>
            <a:br>
              <a:rPr lang="en-US" dirty="0" smtClean="0"/>
            </a:br>
            <a:r>
              <a:rPr lang="en-US" dirty="0" smtClean="0"/>
              <a:t>indicator of high-redshift (</a:t>
            </a:r>
            <a:r>
              <a:rPr lang="en-US" i="1" dirty="0" smtClean="0"/>
              <a:t>z</a:t>
            </a:r>
            <a:r>
              <a:rPr lang="en-US" dirty="0" smtClean="0"/>
              <a:t> &gt; 2) galaxies?</a:t>
            </a:r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no redshift dependence of turnover: mix of local </a:t>
            </a:r>
            <a:br>
              <a:rPr lang="en-US" dirty="0" smtClean="0"/>
            </a:br>
            <a:r>
              <a:rPr lang="en-US" dirty="0" smtClean="0"/>
              <a:t>and distant populations, decouple by source extent</a:t>
            </a:r>
            <a:endParaRPr lang="en-US" dirty="0" smtClean="0"/>
          </a:p>
          <a:p>
            <a:pPr lvl="1">
              <a:spcBef>
                <a:spcPts val="600"/>
              </a:spcBef>
              <a:spcAft>
                <a:spcPts val="500"/>
              </a:spcAft>
            </a:pPr>
            <a:r>
              <a:rPr lang="en-US" dirty="0" smtClean="0"/>
              <a:t>H</a:t>
            </a:r>
            <a:r>
              <a:rPr lang="en-US" sz="1600" dirty="0" smtClean="0"/>
              <a:t> I</a:t>
            </a:r>
            <a:r>
              <a:rPr lang="en-US" dirty="0" smtClean="0"/>
              <a:t> absorption to further test “frustration” scenario</a:t>
            </a:r>
            <a:endParaRPr lang="en-US" dirty="0" smtClean="0"/>
          </a:p>
          <a:p>
            <a:pPr>
              <a:spcBef>
                <a:spcPts val="600"/>
              </a:spcBef>
              <a:spcAft>
                <a:spcPts val="500"/>
              </a:spcAft>
            </a:pPr>
            <a:endParaRPr lang="en-US" sz="1800" dirty="0"/>
          </a:p>
          <a:p>
            <a:pPr>
              <a:spcBef>
                <a:spcPts val="600"/>
              </a:spcBef>
              <a:spcAft>
                <a:spcPts val="500"/>
              </a:spcAft>
            </a:pPr>
            <a:endParaRPr lang="en-US" sz="1800" dirty="0" smtClean="0"/>
          </a:p>
        </p:txBody>
      </p:sp>
      <p:sp>
        <p:nvSpPr>
          <p:cNvPr id="375825" name="Rectangle 17"/>
          <p:cNvSpPr>
            <a:spLocks noChangeArrowheads="1"/>
          </p:cNvSpPr>
          <p:nvPr/>
        </p:nvSpPr>
        <p:spPr bwMode="auto">
          <a:xfrm rot="5400000">
            <a:off x="8243599" y="967142"/>
            <a:ext cx="14172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rIns="91439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smtClean="0">
                <a:solidFill>
                  <a:srgbClr val="E1E0DB"/>
                </a:solidFill>
                <a:latin typeface="Arial"/>
                <a:cs typeface="Arial"/>
              </a:rPr>
              <a:t>MWA / Hurley-Walker</a:t>
            </a:r>
            <a:endParaRPr lang="en-US" sz="1000" dirty="0">
              <a:solidFill>
                <a:srgbClr val="E1E0DB"/>
              </a:solidFill>
              <a:latin typeface="Arial"/>
              <a:cs typeface="Arial"/>
            </a:endParaRPr>
          </a:p>
        </p:txBody>
      </p:sp>
      <p:pic>
        <p:nvPicPr>
          <p:cNvPr id="4" name="Picture 3" descr="fig_MWA_tiles_close-up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635" y="134877"/>
            <a:ext cx="2439091" cy="1964571"/>
          </a:xfrm>
          <a:prstGeom prst="rect">
            <a:avLst/>
          </a:prstGeom>
          <a:ln>
            <a:solidFill>
              <a:srgbClr val="E1E0DB"/>
            </a:solidFill>
          </a:ln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 rot="5400000">
            <a:off x="7805090" y="5412357"/>
            <a:ext cx="22942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rIns="91439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smtClean="0">
                <a:solidFill>
                  <a:srgbClr val="E1E0DB"/>
                </a:solidFill>
                <a:latin typeface="Arial"/>
                <a:cs typeface="Arial"/>
              </a:rPr>
              <a:t>J. M. Flagg /  US Library of Congress</a:t>
            </a:r>
            <a:endParaRPr lang="en-US" sz="1000" dirty="0">
              <a:solidFill>
                <a:srgbClr val="E1E0DB"/>
              </a:solidFill>
              <a:latin typeface="Arial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791" y="2248473"/>
            <a:ext cx="2446779" cy="1735233"/>
          </a:xfrm>
          <a:prstGeom prst="rect">
            <a:avLst/>
          </a:prstGeom>
          <a:ln>
            <a:solidFill>
              <a:srgbClr val="E1E0DB"/>
            </a:solidFill>
          </a:ln>
        </p:spPr>
      </p:pic>
      <p:sp>
        <p:nvSpPr>
          <p:cNvPr id="30" name="TextBox 29"/>
          <p:cNvSpPr txBox="1"/>
          <p:nvPr/>
        </p:nvSpPr>
        <p:spPr>
          <a:xfrm rot="5400000">
            <a:off x="7700941" y="2876327"/>
            <a:ext cx="250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AU" sz="1000" kern="1200" dirty="0" smtClean="0">
                <a:solidFill>
                  <a:srgbClr val="E1E0DB"/>
                </a:solidFill>
                <a:latin typeface="Arial" charset="0"/>
                <a:ea typeface="ＭＳ Ｐゴシック" charset="0"/>
                <a:cs typeface="ＭＳ Ｐゴシック" charset="0"/>
              </a:rPr>
              <a:t>NASA, ESA, </a:t>
            </a:r>
            <a:r>
              <a:rPr lang="en-AU" sz="1000" kern="1200" dirty="0" smtClean="0">
                <a:solidFill>
                  <a:srgbClr val="E1E0DB"/>
                </a:solidFill>
                <a:latin typeface="Arial" charset="0"/>
                <a:ea typeface="ＭＳ Ｐゴシック" charset="0"/>
                <a:cs typeface="ＭＳ Ｐゴシック" charset="0"/>
              </a:rPr>
              <a:t>RIT, NRAO /</a:t>
            </a:r>
            <a:br>
              <a:rPr lang="en-AU" sz="1000" kern="1200" dirty="0" smtClean="0">
                <a:solidFill>
                  <a:srgbClr val="E1E0D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1000" kern="1200" dirty="0" smtClean="0">
                <a:solidFill>
                  <a:srgbClr val="E1E0DB"/>
                </a:solidFill>
                <a:latin typeface="Arial" charset="0"/>
                <a:ea typeface="ＭＳ Ｐゴシック" charset="0"/>
                <a:cs typeface="ＭＳ Ｐゴシック" charset="0"/>
              </a:rPr>
              <a:t>AUI / NSF, Hubble Heritage</a:t>
            </a:r>
            <a:endParaRPr lang="en-AU" sz="1000" kern="1200" dirty="0">
              <a:solidFill>
                <a:srgbClr val="E1E0D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34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447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Possible Absorption Mechanisms</a:t>
            </a:r>
            <a:endParaRPr lang="en-US" sz="2800" dirty="0"/>
          </a:p>
        </p:txBody>
      </p:sp>
      <p:pic>
        <p:nvPicPr>
          <p:cNvPr id="8" name="Picture 7" descr="Screen Shot 2014-03-25 at 8.46.58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06" y="2495740"/>
            <a:ext cx="4149835" cy="2767632"/>
          </a:xfrm>
          <a:prstGeom prst="rect">
            <a:avLst/>
          </a:prstGeom>
        </p:spPr>
      </p:pic>
      <p:pic>
        <p:nvPicPr>
          <p:cNvPr id="9" name="Picture 8" descr="img02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434" y="2343522"/>
            <a:ext cx="4199208" cy="2919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8947" y="5567895"/>
            <a:ext cx="1811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Bicknell </a:t>
            </a:r>
            <a:r>
              <a:rPr lang="en-US" sz="1400" kern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et al</a:t>
            </a:r>
            <a:r>
              <a:rPr lang="en-US" sz="1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. (1997)</a:t>
            </a:r>
            <a:endParaRPr lang="en-US" sz="14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9273" y="5567895"/>
            <a:ext cx="166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Kellermann</a:t>
            </a:r>
            <a:r>
              <a:rPr lang="en-US" sz="1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kern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1966)</a:t>
            </a:r>
            <a:endParaRPr lang="en-US" sz="14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539" y="1539270"/>
            <a:ext cx="3271428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Free-Free Absorption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8971" y="1539270"/>
            <a:ext cx="4272516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Synchrotron Self-Absorption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0282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40" y="309611"/>
            <a:ext cx="8358188" cy="504946"/>
          </a:xfrm>
        </p:spPr>
        <p:txBody>
          <a:bodyPr>
            <a:noAutofit/>
          </a:bodyPr>
          <a:lstStyle/>
          <a:p>
            <a:r>
              <a:rPr lang="en-US" sz="3000" dirty="0" smtClean="0"/>
              <a:t>Possible Evolutionary Picture</a:t>
            </a:r>
            <a:endParaRPr lang="en-US" sz="3000" dirty="0"/>
          </a:p>
        </p:txBody>
      </p:sp>
      <p:pic>
        <p:nvPicPr>
          <p:cNvPr id="8" name="Picture 7" descr="Screen Shot 2014-10-29 at 3.1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1668"/>
            <a:ext cx="9144000" cy="5431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210" y="6357053"/>
            <a:ext cx="288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Kunert-Bajraszewska</a:t>
            </a:r>
            <a:r>
              <a:rPr lang="en-AU" sz="1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et al. </a:t>
            </a:r>
            <a:r>
              <a:rPr lang="en-AU" sz="1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(2010)</a:t>
            </a:r>
            <a:endParaRPr lang="en-AU" sz="14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278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are </a:t>
            </a:r>
            <a:r>
              <a:rPr lang="en-US" sz="3200" dirty="0" smtClean="0"/>
              <a:t>GPS/CSS </a:t>
            </a:r>
            <a:r>
              <a:rPr lang="en-US" sz="3200" dirty="0" smtClean="0"/>
              <a:t>Sources?</a:t>
            </a:r>
            <a:endParaRPr lang="en-US" sz="3200" dirty="0"/>
          </a:p>
        </p:txBody>
      </p:sp>
      <p:pic>
        <p:nvPicPr>
          <p:cNvPr id="9" name="Picture 8" descr="theory_gpssource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" t="7907" r="7159"/>
          <a:stretch/>
        </p:blipFill>
        <p:spPr>
          <a:xfrm>
            <a:off x="130489" y="3635315"/>
            <a:ext cx="4157879" cy="3168294"/>
          </a:xfrm>
          <a:prstGeom prst="rect">
            <a:avLst/>
          </a:prstGeom>
        </p:spPr>
      </p:pic>
      <p:pic>
        <p:nvPicPr>
          <p:cNvPr id="11" name="Picture 10" descr="Screen Shot 2014-10-29 at 1.37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22202" y="2694207"/>
            <a:ext cx="3678950" cy="4495789"/>
          </a:xfrm>
          <a:prstGeom prst="rect">
            <a:avLst/>
          </a:prstGeom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106691" y="6525678"/>
            <a:ext cx="27729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rIns="91439">
            <a:spAutoFit/>
          </a:bodyPr>
          <a:lstStyle/>
          <a:p>
            <a:pPr algn="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0710+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439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200" kern="12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Owsianik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et 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al. 1998)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38"/>
          <p:cNvSpPr>
            <a:spLocks noGrp="1"/>
          </p:cNvSpPr>
          <p:nvPr>
            <p:ph type="body" idx="1"/>
          </p:nvPr>
        </p:nvSpPr>
        <p:spPr>
          <a:xfrm>
            <a:off x="97278" y="996568"/>
            <a:ext cx="9005088" cy="2543045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200" dirty="0" smtClean="0"/>
              <a:t>GPS = gigahertz-peaked spectrum ; CSS = compact steep spectrum</a:t>
            </a:r>
            <a:endParaRPr lang="en-US" sz="2200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p</a:t>
            </a:r>
            <a:r>
              <a:rPr lang="en-US" sz="2200" dirty="0" smtClean="0"/>
              <a:t>owerful </a:t>
            </a:r>
            <a:r>
              <a:rPr lang="en-US" sz="2200" dirty="0"/>
              <a:t>AGN with </a:t>
            </a:r>
            <a:r>
              <a:rPr lang="en-US" sz="2200" b="1" i="1" dirty="0"/>
              <a:t>concave</a:t>
            </a:r>
            <a:r>
              <a:rPr lang="en-US" sz="2200" dirty="0"/>
              <a:t> </a:t>
            </a:r>
            <a:r>
              <a:rPr lang="en-US" sz="2200" dirty="0" smtClean="0"/>
              <a:t>radio spectra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G</a:t>
            </a:r>
            <a:r>
              <a:rPr lang="en-US" sz="2200" dirty="0" smtClean="0"/>
              <a:t>PS </a:t>
            </a:r>
            <a:r>
              <a:rPr lang="en-US" sz="2200" dirty="0"/>
              <a:t>turnover ~ 1 </a:t>
            </a:r>
            <a:r>
              <a:rPr lang="en-US" sz="2200" dirty="0" smtClean="0"/>
              <a:t>GHz ; </a:t>
            </a:r>
            <a:r>
              <a:rPr lang="en-US" sz="2200" dirty="0"/>
              <a:t>CSS </a:t>
            </a:r>
            <a:r>
              <a:rPr lang="en-US" sz="2200" dirty="0" smtClean="0"/>
              <a:t>turnover </a:t>
            </a:r>
            <a:r>
              <a:rPr lang="en-US" sz="2200" dirty="0"/>
              <a:t>~ 150 MHz (?) </a:t>
            </a:r>
            <a:endParaRPr lang="en-US" sz="2200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s</a:t>
            </a:r>
            <a:r>
              <a:rPr lang="en-US" sz="2200" dirty="0" smtClean="0"/>
              <a:t>mall </a:t>
            </a:r>
            <a:r>
              <a:rPr lang="en-US" sz="2200" dirty="0"/>
              <a:t>physical </a:t>
            </a:r>
            <a:r>
              <a:rPr lang="en-US" sz="2200" dirty="0" smtClean="0"/>
              <a:t>sizes: </a:t>
            </a:r>
            <a:r>
              <a:rPr lang="en-US" sz="2200" dirty="0"/>
              <a:t>GPS &lt; 1 </a:t>
            </a:r>
            <a:r>
              <a:rPr lang="en-US" sz="2200" dirty="0" err="1"/>
              <a:t>kpc</a:t>
            </a:r>
            <a:r>
              <a:rPr lang="en-US" sz="2200" dirty="0"/>
              <a:t>, CSS ~ 1 – 10 </a:t>
            </a:r>
            <a:r>
              <a:rPr lang="en-US" sz="2200" dirty="0" err="1" smtClean="0"/>
              <a:t>kpc</a:t>
            </a:r>
            <a:endParaRPr lang="en-US" sz="2200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200" dirty="0"/>
              <a:t>h</a:t>
            </a:r>
            <a:r>
              <a:rPr lang="en-US" sz="2200" dirty="0" smtClean="0"/>
              <a:t>osts vary: </a:t>
            </a:r>
            <a:r>
              <a:rPr lang="en-US" sz="2200" dirty="0"/>
              <a:t>quasars, radio galaxies and </a:t>
            </a:r>
            <a:r>
              <a:rPr lang="en-US" sz="2200" dirty="0" err="1" smtClean="0"/>
              <a:t>Seyferts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7870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107461" y="235546"/>
            <a:ext cx="8358188" cy="50494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600" dirty="0" smtClean="0">
                <a:latin typeface="Arial" charset="0"/>
                <a:ea typeface="ＭＳ Ｐゴシック" charset="0"/>
              </a:rPr>
              <a:t>Ultra-Steep Spectrum Source</a:t>
            </a:r>
            <a:endParaRPr lang="en-US" sz="26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8408" y="656295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" name="Picture 1" descr="GLEAM_J092419-220140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63" y="1113062"/>
            <a:ext cx="6930659" cy="52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108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43" y="331715"/>
            <a:ext cx="8358188" cy="504946"/>
          </a:xfrm>
        </p:spPr>
        <p:txBody>
          <a:bodyPr/>
          <a:lstStyle/>
          <a:p>
            <a:r>
              <a:rPr lang="en-US" dirty="0" smtClean="0"/>
              <a:t>Convex Source (I)</a:t>
            </a:r>
            <a:endParaRPr lang="en-US" dirty="0"/>
          </a:p>
        </p:txBody>
      </p:sp>
      <p:pic>
        <p:nvPicPr>
          <p:cNvPr id="4" name="Picture 3" descr="GLEAM J074532+1011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0" y="1037476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8408" y="656295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" name="Picture 5" descr="GLEAM_J074533+1011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03" y="0"/>
            <a:ext cx="883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244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107461" y="235546"/>
            <a:ext cx="8358188" cy="50494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</a:rPr>
              <a:t>Convex Source (II)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8408" y="656295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4" name="Picture 3" descr="GLEAM_J135706-17440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3" y="1061684"/>
            <a:ext cx="6975231" cy="53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096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Redshift Distribution</a:t>
            </a:r>
            <a:endParaRPr lang="en-US" dirty="0"/>
          </a:p>
        </p:txBody>
      </p:sp>
      <p:pic>
        <p:nvPicPr>
          <p:cNvPr id="4" name="Picture 3" descr="redshift_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6" y="1270110"/>
            <a:ext cx="7239000" cy="534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56164" y="3525446"/>
            <a:ext cx="278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Number of sources</a:t>
            </a:r>
            <a:endParaRPr lang="en-US" sz="24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7409" y="6396335"/>
            <a:ext cx="13137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AU" sz="2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Redshift</a:t>
            </a:r>
            <a:endParaRPr lang="en-AU" sz="24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8408" y="656295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37348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72" y="351253"/>
            <a:ext cx="8358188" cy="504946"/>
          </a:xfrm>
        </p:spPr>
        <p:txBody>
          <a:bodyPr/>
          <a:lstStyle/>
          <a:p>
            <a:r>
              <a:rPr lang="en-US" sz="2800" dirty="0" smtClean="0"/>
              <a:t>High Redshift Candidates</a:t>
            </a:r>
            <a:endParaRPr lang="en-US" sz="2800" dirty="0"/>
          </a:p>
        </p:txBody>
      </p:sp>
      <p:pic>
        <p:nvPicPr>
          <p:cNvPr id="4" name="Picture 3" descr="redshift_ev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7" y="1288320"/>
            <a:ext cx="7581527" cy="5054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99" y="6303068"/>
            <a:ext cx="210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Nick Seymour</a:t>
            </a:r>
            <a:endParaRPr lang="en-US" sz="24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00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900" dirty="0" smtClean="0"/>
              <a:t>Why Study </a:t>
            </a:r>
            <a:r>
              <a:rPr lang="en-US" sz="2900" dirty="0" smtClean="0"/>
              <a:t>GPS/CSS </a:t>
            </a:r>
            <a:r>
              <a:rPr lang="en-US" sz="2900" dirty="0" smtClean="0"/>
              <a:t>Sources?</a:t>
            </a:r>
            <a:endParaRPr lang="en-US" sz="29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135726" y="1022821"/>
            <a:ext cx="5464128" cy="5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195330" marR="0" indent="-195330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Char char="›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1pPr>
            <a:lvl2pPr marL="572596" marR="0" indent="-260068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2pPr>
            <a:lvl3pPr marL="807115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3pPr>
            <a:lvl4pPr marL="1119549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4pPr>
            <a:lvl5pPr marL="1431978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5pPr>
            <a:lvl6pPr marL="177044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2082880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239530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2707744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r>
              <a:rPr lang="en-US" sz="2200" dirty="0" smtClean="0">
                <a:latin typeface="Arial" charset="0"/>
                <a:ea typeface="ＭＳ Ｐゴシック" charset="0"/>
              </a:rPr>
              <a:t>Unique view of early AGN stages; </a:t>
            </a:r>
            <a:r>
              <a:rPr lang="en-US" sz="2200" dirty="0">
                <a:latin typeface="Arial" charset="0"/>
                <a:ea typeface="ＭＳ Ｐゴシック" charset="0"/>
              </a:rPr>
              <a:t>p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robe of environment at </a:t>
            </a:r>
            <a:r>
              <a:rPr lang="en-US" sz="2200" dirty="0" err="1" smtClean="0">
                <a:latin typeface="Arial" charset="0"/>
                <a:ea typeface="ＭＳ Ｐゴシック" charset="0"/>
              </a:rPr>
              <a:t>scal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 of tens of parsecs</a:t>
            </a: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r>
              <a:rPr lang="en-US" sz="2200" dirty="0" smtClean="0">
                <a:latin typeface="Arial" charset="0"/>
                <a:ea typeface="ＭＳ Ｐゴシック" charset="0"/>
              </a:rPr>
              <a:t>Which radio galaxies evolve into </a:t>
            </a:r>
            <a:br>
              <a:rPr lang="en-US" sz="2200" dirty="0" smtClean="0">
                <a:latin typeface="Arial" charset="0"/>
                <a:ea typeface="ＭＳ Ｐゴシック" charset="0"/>
              </a:rPr>
            </a:br>
            <a:r>
              <a:rPr lang="en-US" sz="2200" dirty="0" smtClean="0">
                <a:latin typeface="Arial" charset="0"/>
                <a:ea typeface="ＭＳ Ｐゴシック" charset="0"/>
              </a:rPr>
              <a:t>“A team” sources (</a:t>
            </a:r>
            <a:r>
              <a:rPr lang="en-US" sz="2200" dirty="0" err="1" smtClean="0">
                <a:latin typeface="Arial" charset="0"/>
                <a:ea typeface="ＭＳ Ｐゴシック" charset="0"/>
              </a:rPr>
              <a:t>Cyg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 A, Her A, </a:t>
            </a:r>
            <a:r>
              <a:rPr lang="en-US" sz="2200" dirty="0" err="1" smtClean="0">
                <a:latin typeface="Arial" charset="0"/>
                <a:ea typeface="ＭＳ Ｐゴシック" charset="0"/>
              </a:rPr>
              <a:t>etc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)?</a:t>
            </a: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r>
              <a:rPr lang="en-US" sz="2200" dirty="0" smtClean="0">
                <a:latin typeface="Arial" charset="0"/>
                <a:ea typeface="ＭＳ Ｐゴシック" charset="0"/>
              </a:rPr>
              <a:t>Are they confined to small spatial scales due to youth, frustration, or both?</a:t>
            </a: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r>
              <a:rPr lang="en-US" sz="2200" dirty="0" smtClean="0">
                <a:latin typeface="Arial" charset="0"/>
                <a:ea typeface="ＭＳ Ｐゴシック" charset="0"/>
              </a:rPr>
              <a:t>Cause of the turnover in spectrum? Free-free </a:t>
            </a:r>
            <a:r>
              <a:rPr lang="en-US" sz="2200" dirty="0" err="1" smtClean="0">
                <a:latin typeface="Arial" charset="0"/>
                <a:ea typeface="ＭＳ Ｐゴシック" charset="0"/>
              </a:rPr>
              <a:t>vs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 synchrotron self absorption</a:t>
            </a:r>
          </a:p>
          <a:p>
            <a:pPr fontAlgn="base">
              <a:spcBef>
                <a:spcPts val="300"/>
              </a:spcBef>
              <a:spcAft>
                <a:spcPts val="300"/>
              </a:spcAft>
              <a:buFont typeface="Arial" charset="0"/>
              <a:buChar char="›"/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marL="0" indent="0" fontAlgn="base">
              <a:spcBef>
                <a:spcPts val="300"/>
              </a:spcBef>
              <a:spcAft>
                <a:spcPts val="300"/>
              </a:spcAft>
              <a:buFont typeface="Lucida Grande"/>
              <a:buNone/>
            </a:pPr>
            <a:r>
              <a:rPr lang="fr-FR" sz="2200" baseline="30000" dirty="0" smtClean="0"/>
              <a:t>    (</a:t>
            </a:r>
            <a:r>
              <a:rPr lang="fr-FR" sz="2200" baseline="30000" dirty="0" err="1" smtClean="0"/>
              <a:t>see</a:t>
            </a:r>
            <a:r>
              <a:rPr lang="fr-FR" sz="2200" baseline="30000" dirty="0" smtClean="0"/>
              <a:t> Peck et al. 1999; </a:t>
            </a:r>
            <a:r>
              <a:rPr lang="fr-FR" sz="2200" baseline="30000" dirty="0" err="1" smtClean="0"/>
              <a:t>Kameno</a:t>
            </a:r>
            <a:r>
              <a:rPr lang="fr-FR" sz="2200" baseline="30000" dirty="0" smtClean="0"/>
              <a:t> et al. 2000; </a:t>
            </a:r>
            <a:r>
              <a:rPr lang="fr-FR" sz="2200" baseline="30000" dirty="0" err="1" smtClean="0"/>
              <a:t>Marr</a:t>
            </a:r>
            <a:r>
              <a:rPr lang="fr-FR" sz="2200" baseline="30000" dirty="0" smtClean="0"/>
              <a:t> et al. 2001, </a:t>
            </a:r>
            <a:br>
              <a:rPr lang="fr-FR" sz="2200" baseline="30000" dirty="0" smtClean="0"/>
            </a:br>
            <a:r>
              <a:rPr lang="fr-FR" sz="2200" baseline="30000" dirty="0" smtClean="0"/>
              <a:t>    2014; </a:t>
            </a:r>
            <a:r>
              <a:rPr lang="fr-FR" sz="2200" baseline="30000" dirty="0" err="1" smtClean="0"/>
              <a:t>Orienti</a:t>
            </a:r>
            <a:r>
              <a:rPr lang="fr-FR" sz="2200" baseline="30000" dirty="0" smtClean="0"/>
              <a:t> &amp; </a:t>
            </a:r>
            <a:r>
              <a:rPr lang="fr-FR" sz="2200" baseline="30000" dirty="0" err="1" smtClean="0"/>
              <a:t>Dallacasa</a:t>
            </a:r>
            <a:r>
              <a:rPr lang="fr-FR" sz="2200" baseline="30000" dirty="0" smtClean="0"/>
              <a:t> 2008; Tremblay et al. 2008; </a:t>
            </a:r>
            <a:r>
              <a:rPr lang="fr-FR" sz="2200" dirty="0" smtClean="0"/>
              <a:t>     </a:t>
            </a:r>
            <a:br>
              <a:rPr lang="fr-FR" sz="2200" dirty="0" smtClean="0"/>
            </a:br>
            <a:r>
              <a:rPr lang="fr-FR" sz="2200" dirty="0" smtClean="0"/>
              <a:t>   </a:t>
            </a:r>
            <a:r>
              <a:rPr lang="fr-FR" sz="2200" baseline="30000" dirty="0" smtClean="0"/>
              <a:t>Tingay et al. 2015, </a:t>
            </a:r>
            <a:r>
              <a:rPr lang="fr-FR" sz="2200" baseline="30000" dirty="0" err="1" smtClean="0"/>
              <a:t>Callingham</a:t>
            </a:r>
            <a:r>
              <a:rPr lang="fr-FR" sz="2200" baseline="30000" dirty="0" smtClean="0"/>
              <a:t> et al. 2015)</a:t>
            </a:r>
            <a:endParaRPr lang="en-US" sz="2200" dirty="0">
              <a:latin typeface="Arial" charset="0"/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602" y="4122609"/>
            <a:ext cx="3153413" cy="22363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4952" y="6434109"/>
            <a:ext cx="3744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NASA, ESA, S. Baum and C. O'Dea (RIT), R. </a:t>
            </a:r>
            <a:r>
              <a:rPr lang="en-AU" sz="1000" kern="12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Perley</a:t>
            </a:r>
            <a: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AU" sz="10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Cotton (NRAO/AUI/NSF), and the Hubble Heritage Team </a:t>
            </a:r>
            <a:endParaRPr lang="en-AU" sz="1000" kern="1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 descr="screenshot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759" y="1022821"/>
            <a:ext cx="2068735" cy="1879049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7078136" y="3151725"/>
            <a:ext cx="822960" cy="822960"/>
          </a:xfrm>
          <a:prstGeom prst="downArrow">
            <a:avLst>
              <a:gd name="adj1" fmla="val 25456"/>
              <a:gd name="adj2" fmla="val 38862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en-AU" sz="2400" kern="1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958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73275" y="918716"/>
            <a:ext cx="9008274" cy="5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195330" marR="0" indent="-195330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Char char="›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1pPr>
            <a:lvl2pPr marL="572596" marR="0" indent="-260068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2pPr>
            <a:lvl3pPr marL="807115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Lucida Grande"/>
              <a:buChar char="-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3pPr>
            <a:lvl4pPr marL="1119549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4pPr>
            <a:lvl5pPr marL="1431978" marR="0" indent="-182251" defTabSz="4106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5pPr>
            <a:lvl6pPr marL="177044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2082880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239530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2707744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base">
              <a:spcBef>
                <a:spcPts val="600"/>
              </a:spcBef>
              <a:spcAft>
                <a:spcPts val="700"/>
              </a:spcAft>
              <a:buFont typeface="Arial" charset="0"/>
              <a:buChar char="›"/>
            </a:pPr>
            <a:r>
              <a:rPr lang="en-US" sz="2200" dirty="0" smtClean="0">
                <a:latin typeface="Arial" charset="0"/>
                <a:ea typeface="ＭＳ Ｐゴシック" charset="0"/>
              </a:rPr>
              <a:t>MWA GLEAM (Hurley-Walker et al. 2016)</a:t>
            </a:r>
          </a:p>
          <a:p>
            <a:pPr lvl="1" fontAlgn="base">
              <a:spcBef>
                <a:spcPts val="600"/>
              </a:spcBef>
              <a:spcAft>
                <a:spcPts val="700"/>
              </a:spcAft>
            </a:pPr>
            <a:r>
              <a:rPr lang="en-US" sz="2200" dirty="0">
                <a:latin typeface="Arial" charset="0"/>
                <a:ea typeface="ＭＳ Ｐゴシック" charset="0"/>
              </a:rPr>
              <a:t> 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305,615 sources over 59% of the sky at 2’ resolution, </a:t>
            </a:r>
            <a:r>
              <a:rPr lang="en-US" sz="2200" dirty="0" err="1" smtClean="0">
                <a:latin typeface="Arial" charset="0"/>
                <a:ea typeface="ＭＳ Ｐゴシック" charset="0"/>
              </a:rPr>
              <a:t>σ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 ~ 10 </a:t>
            </a:r>
            <a:r>
              <a:rPr lang="en-US" sz="2200" dirty="0" err="1" smtClean="0">
                <a:latin typeface="Arial" charset="0"/>
                <a:ea typeface="ＭＳ Ｐゴシック" charset="0"/>
              </a:rPr>
              <a:t>mJy</a:t>
            </a:r>
            <a:endParaRPr lang="en-US" sz="2200" dirty="0" smtClean="0">
              <a:latin typeface="Arial" charset="0"/>
              <a:ea typeface="ＭＳ Ｐゴシック" charset="0"/>
            </a:endParaRPr>
          </a:p>
          <a:p>
            <a:pPr lvl="1" fontAlgn="base">
              <a:spcBef>
                <a:spcPts val="600"/>
              </a:spcBef>
              <a:spcAft>
                <a:spcPts val="700"/>
              </a:spcAft>
            </a:pPr>
            <a:r>
              <a:rPr lang="en-US" sz="2200" dirty="0" smtClean="0">
                <a:latin typeface="Arial" charset="0"/>
                <a:ea typeface="ＭＳ Ｐゴシック" charset="0"/>
              </a:rPr>
              <a:t>every source: 20 fluxes spanning 72</a:t>
            </a:r>
            <a:r>
              <a:rPr lang="en-US" sz="2200" dirty="0"/>
              <a:t>－</a:t>
            </a:r>
            <a:r>
              <a:rPr lang="en-US" sz="2200" dirty="0" smtClean="0">
                <a:latin typeface="Arial" charset="0"/>
                <a:ea typeface="ＭＳ Ｐゴシック" charset="0"/>
              </a:rPr>
              <a:t>231 MHz</a:t>
            </a:r>
          </a:p>
          <a:p>
            <a:pPr lvl="1" fontAlgn="base">
              <a:spcBef>
                <a:spcPts val="600"/>
              </a:spcBef>
              <a:spcAft>
                <a:spcPts val="700"/>
              </a:spcAft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lvl="1" fontAlgn="base">
              <a:spcBef>
                <a:spcPts val="600"/>
              </a:spcBef>
              <a:spcAft>
                <a:spcPts val="700"/>
              </a:spcAft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fontAlgn="base">
              <a:spcBef>
                <a:spcPts val="600"/>
              </a:spcBef>
              <a:spcAft>
                <a:spcPts val="700"/>
              </a:spcAft>
              <a:buFont typeface="Arial" charset="0"/>
              <a:buChar char="›"/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fontAlgn="base">
              <a:spcBef>
                <a:spcPts val="600"/>
              </a:spcBef>
              <a:spcAft>
                <a:spcPts val="700"/>
              </a:spcAft>
              <a:buFont typeface="Arial" charset="0"/>
              <a:buChar char="›"/>
            </a:pPr>
            <a:endParaRPr lang="en-US" sz="2200" dirty="0" smtClean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fig_j212252_no_glea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463" y="2316053"/>
            <a:ext cx="4356000" cy="4425142"/>
          </a:xfrm>
          <a:prstGeom prst="rect">
            <a:avLst/>
          </a:prstGeom>
        </p:spPr>
      </p:pic>
      <p:pic>
        <p:nvPicPr>
          <p:cNvPr id="4" name="Picture 3" descr="fig_j212252_al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752" y="2316053"/>
            <a:ext cx="4356000" cy="4425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SED Revolution with GLEAM</a:t>
            </a:r>
            <a:endParaRPr lang="en-US" sz="2800" dirty="0"/>
          </a:p>
        </p:txBody>
      </p:sp>
      <p:pic>
        <p:nvPicPr>
          <p:cNvPr id="9" name="MWA-BHERT-trim-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769" r="17690" b="11958"/>
          <a:stretch/>
        </p:blipFill>
        <p:spPr>
          <a:xfrm>
            <a:off x="281906" y="2727578"/>
            <a:ext cx="4299858" cy="36024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sp>
        <p:nvSpPr>
          <p:cNvPr id="10" name="TextBox 9"/>
          <p:cNvSpPr txBox="1"/>
          <p:nvPr/>
        </p:nvSpPr>
        <p:spPr>
          <a:xfrm flipH="1">
            <a:off x="281906" y="6464197"/>
            <a:ext cx="1407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BBC Two Horizon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8109936" y="439159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6076" y="2810952"/>
            <a:ext cx="714787" cy="81229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615" y="221982"/>
            <a:ext cx="2840137" cy="716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8252" y="3727612"/>
            <a:ext cx="66123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1C78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TGSS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1C78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2663" y="3623251"/>
            <a:ext cx="56986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1F7C1A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MRC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1F7C1A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9446" y="5884180"/>
            <a:ext cx="66133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16D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NVSS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16D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54615" y="2758827"/>
            <a:ext cx="82093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C3022A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MWA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C3022A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C3022A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GLEAM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C3022A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1577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7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68528" y="1351417"/>
            <a:ext cx="6429455" cy="4989760"/>
            <a:chOff x="2081477" y="1351417"/>
            <a:chExt cx="6891121" cy="4989760"/>
          </a:xfrm>
        </p:grpSpPr>
        <p:pic>
          <p:nvPicPr>
            <p:cNvPr id="5" name="Picture 4" descr="dist_alpha_MWACS_AT20G-eps-converted-t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189" y="1351417"/>
              <a:ext cx="6637409" cy="47347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88981" y="5879512"/>
              <a:ext cx="432026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12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Spectral </a:t>
              </a:r>
              <a:r>
                <a:rPr lang="en-AU" sz="2400" kern="12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Index (</a:t>
              </a:r>
              <a:r>
                <a:rPr lang="en-AU" sz="2400" kern="12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MWACS)</a:t>
              </a:r>
              <a:endParaRPr lang="en-AU" sz="2400" kern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84115" y="2991011"/>
              <a:ext cx="365638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12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Number of Galaxies</a:t>
              </a:r>
              <a:endParaRPr lang="en-AU" sz="2400" kern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107461" y="235546"/>
            <a:ext cx="8358188" cy="50494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</a:rPr>
              <a:t>Extreme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GPS Source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PKS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B0008-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421 (I) 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8408" y="656295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(2015)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7429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400" dirty="0" smtClean="0"/>
              <a:t>Extreme GPS Source PKS B0008-421 (II)</a:t>
            </a:r>
            <a:endParaRPr lang="en-US" sz="2400" dirty="0"/>
          </a:p>
        </p:txBody>
      </p:sp>
      <p:pic>
        <p:nvPicPr>
          <p:cNvPr id="11" name="Picture 10" descr="no_model_GLEAMadd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9" y="1273950"/>
            <a:ext cx="7600684" cy="515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904" y="644417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(2015)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17664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400" dirty="0" smtClean="0"/>
              <a:t>Extreme GPS Source PKS B0008-421 (III)</a:t>
            </a:r>
            <a:endParaRPr lang="en-US" sz="2400" dirty="0"/>
          </a:p>
        </p:txBody>
      </p:sp>
      <p:pic>
        <p:nvPicPr>
          <p:cNvPr id="15" name="Picture 14" descr="comparison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3" t="8958" r="8195" b="1875"/>
          <a:stretch/>
        </p:blipFill>
        <p:spPr>
          <a:xfrm>
            <a:off x="1165769" y="1225261"/>
            <a:ext cx="7098694" cy="49566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-807561" y="3361705"/>
            <a:ext cx="3109531" cy="508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Flux Density (Jy)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3228740" y="5967079"/>
            <a:ext cx="3008310" cy="48750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Frequency (GHz)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3826101" y="5977694"/>
            <a:ext cx="20410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</a:rPr>
              <a:t>Frequency / GHz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89255" y="3485794"/>
            <a:ext cx="201216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</a:rPr>
              <a:t>Flux Density (</a:t>
            </a:r>
            <a:r>
              <a:rPr lang="en-US" sz="2000" dirty="0" err="1" smtClean="0">
                <a:solidFill>
                  <a:srgbClr val="000000"/>
                </a:solidFill>
              </a:rPr>
              <a:t>Jy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6675" y="1704905"/>
            <a:ext cx="159679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PKS B0008-421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7063" y="2738587"/>
            <a:ext cx="159679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PKS B1718-641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04" y="644417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(2015)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098916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400" dirty="0" smtClean="0"/>
              <a:t>Extreme GPS Source PKS B0008-421 (IV)</a:t>
            </a:r>
            <a:endParaRPr lang="en-US" sz="2400" dirty="0"/>
          </a:p>
        </p:txBody>
      </p:sp>
      <p:pic>
        <p:nvPicPr>
          <p:cNvPr id="11" name="Picture 10" descr="no_model_GLEAMadd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9" y="1273950"/>
            <a:ext cx="7600684" cy="5159819"/>
          </a:xfrm>
          <a:prstGeom prst="rect">
            <a:avLst/>
          </a:prstGeom>
        </p:spPr>
      </p:pic>
      <p:pic>
        <p:nvPicPr>
          <p:cNvPr id="5" name="Picture 4" descr="inhomobreakexp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3" t="8809" r="8790" b="25569"/>
          <a:stretch/>
        </p:blipFill>
        <p:spPr>
          <a:xfrm>
            <a:off x="867176" y="1273950"/>
            <a:ext cx="7600684" cy="4697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904" y="6444172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(2015)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6101" y="6173074"/>
            <a:ext cx="2041099" cy="4103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</a:rPr>
              <a:t>Frequency / GHz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93875" y="3563946"/>
            <a:ext cx="2012169" cy="4103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</a:rPr>
              <a:t>Flux Density (</a:t>
            </a:r>
            <a:r>
              <a:rPr lang="en-US" sz="2000" dirty="0" err="1" smtClean="0">
                <a:solidFill>
                  <a:srgbClr val="000000"/>
                </a:solidFill>
              </a:rPr>
              <a:t>Jy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077055" y="3556852"/>
            <a:ext cx="239937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~ 6.2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~ 550 years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541821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06" y="205506"/>
            <a:ext cx="8358188" cy="504946"/>
          </a:xfrm>
        </p:spPr>
        <p:txBody>
          <a:bodyPr>
            <a:noAutofit/>
          </a:bodyPr>
          <a:lstStyle/>
          <a:p>
            <a:r>
              <a:rPr lang="en-US" sz="2800" dirty="0" smtClean="0"/>
              <a:t>GLEAM Color-Color Diagram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319573" y="6502357"/>
            <a:ext cx="17363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Callingham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(2016)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6076" y="2810952"/>
            <a:ext cx="714787" cy="81229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7" name="Picture 16" descr="figure_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5" t="7366" r="9085" b="2271"/>
          <a:stretch/>
        </p:blipFill>
        <p:spPr>
          <a:xfrm>
            <a:off x="836897" y="770392"/>
            <a:ext cx="7506061" cy="5629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3946" y="6123674"/>
            <a:ext cx="2548303" cy="4411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α</a:t>
            </a:r>
            <a:r>
              <a:rPr kumimoji="0" lang="en-US" sz="22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low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(70－230 MHz)</a:t>
            </a:r>
            <a:endParaRPr kumimoji="0" lang="en-US" sz="22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698643" y="3729580"/>
            <a:ext cx="3029445" cy="4411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α</a:t>
            </a:r>
            <a:r>
              <a:rPr lang="en-US" sz="2200" baseline="-25000" dirty="0" smtClean="0">
                <a:solidFill>
                  <a:srgbClr val="000000"/>
                </a:solidFill>
              </a:rPr>
              <a:t>high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(230</a:t>
            </a:r>
            <a:r>
              <a:rPr lang="en-US" sz="2200" dirty="0" smtClean="0">
                <a:solidFill>
                  <a:srgbClr val="000000"/>
                </a:solidFill>
              </a:rPr>
              <a:t>－</a:t>
            </a:r>
            <a:r>
              <a:rPr kumimoji="0" lang="en-US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1000 MHz)</a:t>
            </a:r>
            <a:endParaRPr kumimoji="0" lang="en-US" sz="22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745" y="3623251"/>
            <a:ext cx="2520000" cy="19860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926" y="1472968"/>
            <a:ext cx="2520000" cy="1884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926" y="3623251"/>
            <a:ext cx="2520000" cy="1967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581" y="2176236"/>
            <a:ext cx="22071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96,628 sources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40962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hite">
  <a:themeElements>
    <a:clrScheme name="White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5612</TotalTime>
  <Words>671</Words>
  <Application>Microsoft Macintosh PowerPoint</Application>
  <PresentationFormat>On-screen Show (4:3)</PresentationFormat>
  <Paragraphs>132</Paragraphs>
  <Slides>24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White</vt:lpstr>
      <vt:lpstr>1_White</vt:lpstr>
      <vt:lpstr>2_UNIS Master</vt:lpstr>
      <vt:lpstr>1_UNIS Master</vt:lpstr>
      <vt:lpstr>3_White</vt:lpstr>
      <vt:lpstr>3_UNIS Master</vt:lpstr>
      <vt:lpstr>1500 New Peaked-Spectrum Radio Sources Identified with the MWA</vt:lpstr>
      <vt:lpstr>What are GPS/CSS Sources?</vt:lpstr>
      <vt:lpstr>Why Study GPS/CSS Sources?</vt:lpstr>
      <vt:lpstr>The SED Revolution with GLEAM</vt:lpstr>
      <vt:lpstr>Extreme GPS Source PKS B0008-421 (I) </vt:lpstr>
      <vt:lpstr>Extreme GPS Source PKS B0008-421 (II)</vt:lpstr>
      <vt:lpstr>Extreme GPS Source PKS B0008-421 (III)</vt:lpstr>
      <vt:lpstr>Extreme GPS Source PKS B0008-421 (IV)</vt:lpstr>
      <vt:lpstr>GLEAM Color-Color Diagram</vt:lpstr>
      <vt:lpstr>New Peaked-Spectrum Source (I)</vt:lpstr>
      <vt:lpstr>New Peaked-Spectrum Source (II)</vt:lpstr>
      <vt:lpstr>New Peaked-Spectrum Source (III)</vt:lpstr>
      <vt:lpstr>New Peaked-Spectrum Source (IV)</vt:lpstr>
      <vt:lpstr>New Peaked-Spectrum Source (V)</vt:lpstr>
      <vt:lpstr>GLEAM Peaked-Spectrum Sample</vt:lpstr>
      <vt:lpstr>Summary</vt:lpstr>
      <vt:lpstr>PowerPoint Presentation</vt:lpstr>
      <vt:lpstr>Possible Absorption Mechanisms</vt:lpstr>
      <vt:lpstr>Possible Evolutionary Picture</vt:lpstr>
      <vt:lpstr>Ultra-Steep Spectrum Source</vt:lpstr>
      <vt:lpstr>Convex Source (I)</vt:lpstr>
      <vt:lpstr>Convex Source (II)</vt:lpstr>
      <vt:lpstr>Redshift Distribution</vt:lpstr>
      <vt:lpstr>High Redshift Candidates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Bryan Gaensler</cp:lastModifiedBy>
  <cp:revision>527</cp:revision>
  <dcterms:modified xsi:type="dcterms:W3CDTF">2016-12-07T02:25:52Z</dcterms:modified>
</cp:coreProperties>
</file>