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308" r:id="rId2"/>
    <p:sldId id="313" r:id="rId3"/>
    <p:sldId id="310" r:id="rId4"/>
    <p:sldId id="312" r:id="rId5"/>
    <p:sldId id="314" r:id="rId6"/>
    <p:sldId id="315" r:id="rId7"/>
    <p:sldId id="318" r:id="rId8"/>
    <p:sldId id="270" r:id="rId9"/>
    <p:sldId id="320" r:id="rId10"/>
    <p:sldId id="277" r:id="rId11"/>
    <p:sldId id="316" r:id="rId12"/>
    <p:sldId id="317" r:id="rId13"/>
    <p:sldId id="319" r:id="rId14"/>
    <p:sldId id="311" r:id="rId15"/>
    <p:sldId id="307" r:id="rId16"/>
    <p:sldId id="25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62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458"/>
    <a:srgbClr val="052058"/>
    <a:srgbClr val="11264C"/>
    <a:srgbClr val="64A3F9"/>
    <a:srgbClr val="558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6" autoAdjust="0"/>
    <p:restoredTop sz="50000" autoAdjust="0"/>
  </p:normalViewPr>
  <p:slideViewPr>
    <p:cSldViewPr snapToGrid="0" snapToObjects="1">
      <p:cViewPr>
        <p:scale>
          <a:sx n="60" d="100"/>
          <a:sy n="60" d="100"/>
        </p:scale>
        <p:origin x="1568" y="920"/>
      </p:cViewPr>
      <p:guideLst>
        <p:guide orient="horz" pos="4162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F8F9-169D-44DB-85CA-273403A7B9DE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8C562-8B63-4E12-9383-291BCD3F6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7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H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b="624"/>
          <a:stretch/>
        </p:blipFill>
        <p:spPr>
          <a:xfrm>
            <a:off x="-424650" y="0"/>
            <a:ext cx="10803426" cy="449119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320582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52" y="661286"/>
            <a:ext cx="2612566" cy="33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2245055" y="4316938"/>
            <a:ext cx="421715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 smtClean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 smtClean="0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228144" y="5348749"/>
            <a:ext cx="6250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 smtClean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 smtClean="0">
                <a:latin typeface="Gill Sans MT" charset="0"/>
                <a:cs typeface="Gill Sans" charset="0"/>
              </a:rPr>
            </a:br>
            <a:r>
              <a:rPr lang="en-US" sz="1400" i="1" dirty="0" smtClean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9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Herc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02"/>
            <a:ext cx="9144000" cy="6858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4908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LM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ALMA_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9144000" cy="4572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407723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VL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RAO PPT Images_VLB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267"/>
            <a:ext cx="9143391" cy="457169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538445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B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GBT_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1" y="-397933"/>
            <a:ext cx="9214533" cy="4969933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417564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RAO PPT Images_CD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563"/>
            <a:ext cx="9143391" cy="457169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576642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VLA_3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6"/>
          <a:stretch/>
        </p:blipFill>
        <p:spPr>
          <a:xfrm>
            <a:off x="0" y="-250825"/>
            <a:ext cx="9144000" cy="482282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 descr="AUI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383382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040" y="670243"/>
            <a:ext cx="8636000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1288456"/>
            <a:ext cx="8636000" cy="46037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50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1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emf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3DFE-369F-42A8-95CC-0615539CF6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80001" y="6113419"/>
            <a:ext cx="9350520" cy="838111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838111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86561" y="838111"/>
                </a:lnTo>
                <a:lnTo>
                  <a:pt x="19340" y="818770"/>
                </a:lnTo>
                <a:lnTo>
                  <a:pt x="0" y="58023"/>
                </a:ln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2" name="Picture 11" descr="Curves_orange_blu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031"/>
            <a:ext cx="9144000" cy="482203"/>
          </a:xfrm>
          <a:prstGeom prst="rect">
            <a:avLst/>
          </a:prstGeom>
        </p:spPr>
      </p:pic>
      <p:pic>
        <p:nvPicPr>
          <p:cNvPr id="13" name="Picture 12" descr="AUI Logo_Whit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4" y="6382507"/>
            <a:ext cx="600744" cy="429103"/>
          </a:xfrm>
          <a:prstGeom prst="rect">
            <a:avLst/>
          </a:prstGeom>
        </p:spPr>
      </p:pic>
      <p:pic>
        <p:nvPicPr>
          <p:cNvPr id="14" name="Picture 13" descr="NRAO_Logo_White.a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211671" y="6510864"/>
            <a:ext cx="3769084" cy="217448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372DE0E-017C-6047-AB40-14FA8E408B1F}" type="slidenum">
              <a:rPr lang="en-US" sz="1200" smtClean="0">
                <a:solidFill>
                  <a:schemeClr val="bg1"/>
                </a:solidFill>
                <a:latin typeface="Gill Sans Light"/>
                <a:cs typeface="Gill Sans Light"/>
              </a:rPr>
              <a:pPr algn="l"/>
              <a:t>‹#›</a:t>
            </a:fld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Footer Placeholder 1"/>
          <p:cNvSpPr txBox="1">
            <a:spLocks/>
          </p:cNvSpPr>
          <p:nvPr/>
        </p:nvSpPr>
        <p:spPr>
          <a:xfrm>
            <a:off x="2735580" y="6405805"/>
            <a:ext cx="3672840" cy="3822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SLFIII (12</a:t>
            </a:r>
            <a:r>
              <a:rPr lang="en-US" sz="1400" b="1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/07/2016</a:t>
            </a:r>
            <a:r>
              <a:rPr lang="en-US" sz="1400" b="1" baseline="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)</a:t>
            </a:r>
            <a:endParaRPr lang="en-US" sz="1400" b="1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7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62" r:id="rId8"/>
    <p:sldLayoutId id="2147483663" r:id="rId9"/>
    <p:sldLayoutId id="2147483665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Relationship Id="rId3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33438" y="4626896"/>
            <a:ext cx="7110412" cy="628231"/>
          </a:xfrm>
        </p:spPr>
        <p:txBody>
          <a:bodyPr/>
          <a:lstStyle/>
          <a:p>
            <a:r>
              <a:rPr lang="en-US" dirty="0" smtClean="0"/>
              <a:t>Interferometry with the LWA &amp; VLA below 100 MHz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3438" y="5785015"/>
            <a:ext cx="7110412" cy="628231"/>
          </a:xfrm>
        </p:spPr>
        <p:txBody>
          <a:bodyPr/>
          <a:lstStyle/>
          <a:p>
            <a:r>
              <a:rPr lang="en-US" dirty="0" smtClean="0"/>
              <a:t>Frank </a:t>
            </a:r>
            <a:r>
              <a:rPr lang="en-US" dirty="0" err="1" smtClean="0"/>
              <a:t>Schinzel</a:t>
            </a:r>
            <a:r>
              <a:rPr lang="en-US" dirty="0" smtClean="0"/>
              <a:t> (NRAO)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98" y="5931220"/>
            <a:ext cx="1138314" cy="3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Low Frequency Receivers: LWA+VLA 4-band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smtClean="0"/>
              <a:t>First combined observations between LWA </a:t>
            </a:r>
            <a:r>
              <a:rPr lang="en-US" sz="2000" dirty="0"/>
              <a:t>+</a:t>
            </a:r>
            <a:r>
              <a:rPr lang="en-US" sz="2000" dirty="0" smtClean="0"/>
              <a:t> VLA in fall 2015 (8 MHz/6 ant)</a:t>
            </a:r>
            <a:endParaRPr lang="en-US" sz="2000" dirty="0"/>
          </a:p>
        </p:txBody>
      </p:sp>
      <p:pic>
        <p:nvPicPr>
          <p:cNvPr id="5" name="Picture 4" descr="Screen Shot 2015-11-02 at 11.56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92" y="1116824"/>
            <a:ext cx="3553815" cy="4638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616" y="4308586"/>
            <a:ext cx="44606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Goal: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10 </a:t>
            </a:r>
            <a:r>
              <a:rPr lang="en-US" sz="2200" dirty="0" err="1" smtClean="0"/>
              <a:t>arcsec</a:t>
            </a:r>
            <a:r>
              <a:rPr lang="en-US" sz="2200" dirty="0" smtClean="0"/>
              <a:t> resolution at 74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max. baseline  min. 80 km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20 </a:t>
            </a:r>
            <a:r>
              <a:rPr lang="en-US" sz="2200" dirty="0" err="1" smtClean="0"/>
              <a:t>mJy</a:t>
            </a:r>
            <a:r>
              <a:rPr lang="en-US" sz="2200" dirty="0" smtClean="0"/>
              <a:t> sensitivity</a:t>
            </a:r>
          </a:p>
        </p:txBody>
      </p:sp>
      <p:pic>
        <p:nvPicPr>
          <p:cNvPr id="9" name="Picture 8" descr="Screen Shot 2015-11-02 at 11.41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4" y="1116824"/>
            <a:ext cx="4129007" cy="301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3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4" y="1919925"/>
            <a:ext cx="3527177" cy="41999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Cygnus 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363" y="687859"/>
            <a:ext cx="5070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Test observation on Nov 01</a:t>
            </a:r>
            <a:r>
              <a:rPr lang="en-US" baseline="30000" dirty="0" smtClean="0">
                <a:latin typeface="Gill Sans MT" panose="020B0502020104020203" pitchFamily="34" charset="0"/>
              </a:rPr>
              <a:t>st</a:t>
            </a:r>
            <a:r>
              <a:rPr lang="en-US" dirty="0" smtClean="0">
                <a:latin typeface="Gill Sans MT" panose="020B0502020104020203" pitchFamily="34" charset="0"/>
              </a:rPr>
              <a:t> 2016, 20 min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12 antennas (A </a:t>
            </a:r>
            <a:r>
              <a:rPr lang="en-US" dirty="0" err="1" smtClean="0">
                <a:latin typeface="Gill Sans MT" panose="020B0502020104020203" pitchFamily="34" charset="0"/>
              </a:rPr>
              <a:t>config</a:t>
            </a:r>
            <a:r>
              <a:rPr lang="en-US" dirty="0" smtClean="0">
                <a:latin typeface="Gill Sans MT" panose="020B0502020104020203" pitchFamily="34" charset="0"/>
              </a:rPr>
              <a:t>.) + LWA1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16 MHz bandwidth/4 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Correlation with LSL, analysis w/ AIPS/</a:t>
            </a:r>
            <a:r>
              <a:rPr lang="en-US" dirty="0" err="1" smtClean="0">
                <a:latin typeface="Gill Sans MT" panose="020B0502020104020203" pitchFamily="34" charset="0"/>
              </a:rPr>
              <a:t>Difmap</a:t>
            </a:r>
            <a:endParaRPr lang="en-US" dirty="0" smtClean="0">
              <a:latin typeface="Gill Sans MT" panose="020B0502020104020203" pitchFamily="34" charset="0"/>
            </a:endParaRPr>
          </a:p>
        </p:txBody>
      </p:sp>
      <p:sp>
        <p:nvSpPr>
          <p:cNvPr id="6" name="AutoShape 2" descr="imap://fschinze@mail.aoc.nrao.edu:993/fetch%3EUID%3E/INBOX%3E3957?part=1.3&amp;filename=Screen%20Shot%202016-11-29%20at%2010.05.12%20PM.png"/>
          <p:cNvSpPr>
            <a:spLocks noChangeAspect="1" noChangeArrowheads="1"/>
          </p:cNvSpPr>
          <p:nvPr/>
        </p:nvSpPr>
        <p:spPr bwMode="auto">
          <a:xfrm>
            <a:off x="155575" y="-2955925"/>
            <a:ext cx="665797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58305" y="4422524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000:1 (16 MHz b/w)</a:t>
            </a:r>
          </a:p>
        </p:txBody>
      </p:sp>
      <p:pic>
        <p:nvPicPr>
          <p:cNvPr id="7172" name="Picture 4" descr="http://www.aoc.nrao.edu/~fschinze/temp/CygA_Laz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22" y="278385"/>
            <a:ext cx="3374734" cy="15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55146" y="1872627"/>
            <a:ext cx="31621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Gill Sans MT" panose="020B0502020104020203" pitchFamily="34" charset="0"/>
              </a:rPr>
              <a:t>Lazio et al. (2006): </a:t>
            </a:r>
            <a:r>
              <a:rPr lang="en-US" sz="1500" dirty="0">
                <a:latin typeface="Gill Sans MT" panose="020B0502020104020203" pitchFamily="34" charset="0"/>
              </a:rPr>
              <a:t>O</a:t>
            </a:r>
            <a:r>
              <a:rPr lang="en-US" sz="1500" dirty="0" smtClean="0">
                <a:latin typeface="Gill Sans MT" panose="020B0502020104020203" pitchFamily="34" charset="0"/>
              </a:rPr>
              <a:t>ld VLA 74 MHz</a:t>
            </a:r>
          </a:p>
          <a:p>
            <a:r>
              <a:rPr lang="en-US" sz="1500" dirty="0" smtClean="0">
                <a:latin typeface="Gill Sans MT" panose="020B0502020104020203" pitchFamily="34" charset="0"/>
              </a:rPr>
              <a:t>w/ Pie Town link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29" y="2505148"/>
            <a:ext cx="3230027" cy="34194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7051" r="12808" b="23628"/>
          <a:stretch/>
        </p:blipFill>
        <p:spPr bwMode="auto">
          <a:xfrm>
            <a:off x="5889691" y="213755"/>
            <a:ext cx="2693057" cy="203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18264" y="1692386"/>
            <a:ext cx="22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LOFAR 65 MHz (McKean) </a:t>
            </a:r>
          </a:p>
        </p:txBody>
      </p:sp>
    </p:spTree>
    <p:extLst>
      <p:ext uri="{BB962C8B-B14F-4D97-AF65-F5344CB8AC3E}">
        <p14:creationId xmlns:p14="http://schemas.microsoft.com/office/powerpoint/2010/main" val="26779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63700" y="5094894"/>
            <a:ext cx="545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PSR B0809+74 (</a:t>
            </a:r>
            <a:r>
              <a:rPr lang="en-US" dirty="0" err="1" smtClean="0">
                <a:latin typeface="Gill Sans MT" panose="020B0502020104020203" pitchFamily="34" charset="0"/>
              </a:rPr>
              <a:t>Wucknitz</a:t>
            </a:r>
            <a:r>
              <a:rPr lang="en-US" dirty="0" smtClean="0">
                <a:latin typeface="Gill Sans MT" panose="020B0502020104020203" pitchFamily="34" charset="0"/>
              </a:rPr>
              <a:t>, </a:t>
            </a:r>
            <a:r>
              <a:rPr lang="en-US" dirty="0" err="1" smtClean="0">
                <a:latin typeface="Gill Sans MT" panose="020B0502020104020203" pitchFamily="34" charset="0"/>
              </a:rPr>
              <a:t>Schinzel</a:t>
            </a:r>
            <a:r>
              <a:rPr lang="en-US" dirty="0" smtClean="0">
                <a:latin typeface="Gill Sans MT" panose="020B0502020104020203" pitchFamily="34" charset="0"/>
              </a:rPr>
              <a:t>, McKay, </a:t>
            </a:r>
            <a:r>
              <a:rPr lang="en-US" dirty="0" err="1" smtClean="0">
                <a:latin typeface="Gill Sans MT" panose="020B0502020104020203" pitchFamily="34" charset="0"/>
              </a:rPr>
              <a:t>Carozzi</a:t>
            </a:r>
            <a:r>
              <a:rPr lang="en-US" dirty="0" smtClean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2510" y="4814762"/>
            <a:ext cx="536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256 dipoles                vs                            96 dipoles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Using Pulsars to compare sensitivity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6332" y="767816"/>
            <a:ext cx="546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ill Sans MT" panose="020B0502020104020203" pitchFamily="34" charset="0"/>
              </a:rPr>
              <a:t>LWA1 Compared to LOFAR Int’l Station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3454" y="1244379"/>
            <a:ext cx="210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LWA1 (59-75 MHz)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9507" y="1253894"/>
            <a:ext cx="28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LOFAR SE607 (36-75 MHz)</a:t>
            </a:r>
          </a:p>
        </p:txBody>
      </p:sp>
      <p:pic>
        <p:nvPicPr>
          <p:cNvPr id="1026" name="Picture 2" descr="https://astro.uni-bonn.de/~wucknitz/wiki/lib/exe/fetch.php/lbg:offlinecorr:lwa_2013_mar:drx_56377_06900_b2t1_0001_1292.24ms_cand.pfd.png?cache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49" y="1623225"/>
            <a:ext cx="4218042" cy="314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607_all_lanes_nsub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16" y="1623226"/>
            <a:ext cx="4271026" cy="3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2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PSR B1919+21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669" y="823658"/>
            <a:ext cx="4803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Test observation on Nov 03</a:t>
            </a:r>
            <a:r>
              <a:rPr lang="en-US" baseline="30000" dirty="0" smtClean="0">
                <a:latin typeface="Gill Sans MT" panose="020B0502020104020203" pitchFamily="34" charset="0"/>
              </a:rPr>
              <a:t>rd</a:t>
            </a:r>
            <a:r>
              <a:rPr lang="en-US" dirty="0" smtClean="0">
                <a:latin typeface="Gill Sans MT" panose="020B0502020104020203" pitchFamily="34" charset="0"/>
              </a:rPr>
              <a:t> 2016, 20 min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12 antennas (A </a:t>
            </a:r>
            <a:r>
              <a:rPr lang="en-US" dirty="0" err="1" smtClean="0">
                <a:latin typeface="Gill Sans MT" panose="020B0502020104020203" pitchFamily="34" charset="0"/>
              </a:rPr>
              <a:t>config</a:t>
            </a:r>
            <a:r>
              <a:rPr lang="en-US" dirty="0" smtClean="0">
                <a:latin typeface="Gill Sans MT" panose="020B0502020104020203" pitchFamily="34" charset="0"/>
              </a:rPr>
              <a:t>.) + LWA1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16 MHz bandwidth/4 bit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787"/>
            <a:ext cx="4503020" cy="3479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564" y="5403254"/>
            <a:ext cx="70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LWA1 256 dipoles                    vs.              VLA ant18 25m dish with </a:t>
            </a:r>
            <a:r>
              <a:rPr lang="en-US" dirty="0" smtClean="0">
                <a:latin typeface="Gill Sans MT" panose="020B0502020104020203" pitchFamily="34" charset="0"/>
              </a:rPr>
              <a:t>MJP</a:t>
            </a:r>
            <a:endParaRPr lang="en-US" dirty="0" smtClean="0">
              <a:latin typeface="Gill Sans MT" panose="020B0502020104020203" pitchFamily="34" charset="0"/>
            </a:endParaRPr>
          </a:p>
        </p:txBody>
      </p:sp>
      <p:pic>
        <p:nvPicPr>
          <p:cNvPr id="8194" name="Picture 2" descr="http://www.aoc.nrao.edu/~fschinze/temp/vdif_57695_B1919+21_b12318_timing_unmasked_PSR_1921+2153.pf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79" y="1874787"/>
            <a:ext cx="4503020" cy="347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9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On the way to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-63488"/>
            <a:ext cx="1363034" cy="1274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127" y="1029055"/>
            <a:ext cx="892449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Gill Sans MT" panose="020B0502020104020203" pitchFamily="34" charset="0"/>
              </a:rPr>
              <a:t>Started early science observations as RSRO Dec. 3</a:t>
            </a:r>
            <a:r>
              <a:rPr lang="en-US" sz="2500" baseline="30000" dirty="0" smtClean="0">
                <a:latin typeface="Gill Sans MT" panose="020B0502020104020203" pitchFamily="34" charset="0"/>
              </a:rPr>
              <a:t>rd</a:t>
            </a:r>
            <a:r>
              <a:rPr lang="en-US" sz="2500" dirty="0" smtClean="0">
                <a:latin typeface="Gill Sans MT" panose="020B0502020104020203" pitchFamily="34" charset="0"/>
              </a:rPr>
              <a:t> 2016</a:t>
            </a:r>
            <a:br>
              <a:rPr lang="en-US" sz="2500" dirty="0" smtClean="0">
                <a:latin typeface="Gill Sans MT" panose="020B0502020104020203" pitchFamily="34" charset="0"/>
              </a:rPr>
            </a:br>
            <a:r>
              <a:rPr lang="en-US" sz="2500" dirty="0" smtClean="0">
                <a:latin typeface="Gill Sans MT" panose="020B0502020104020203" pitchFamily="34" charset="0"/>
              </a:rPr>
              <a:t>Target 3C84, 6 hour track with 14 VLA antennas and LWA1</a:t>
            </a:r>
            <a:br>
              <a:rPr lang="en-US" sz="2500" dirty="0" smtClean="0">
                <a:latin typeface="Gill Sans MT" panose="020B0502020104020203" pitchFamily="34" charset="0"/>
              </a:rPr>
            </a:br>
            <a:r>
              <a:rPr lang="en-US" sz="2500" dirty="0" smtClean="0">
                <a:latin typeface="Gill Sans MT" panose="020B0502020104020203" pitchFamily="34" charset="0"/>
              </a:rPr>
              <a:t>(~450 MB/s data rate/~1.3 TB/hour) – </a:t>
            </a:r>
            <a:r>
              <a:rPr lang="en-US" sz="2500" i="1" dirty="0" smtClean="0">
                <a:latin typeface="Gill Sans MT" panose="020B0502020104020203" pitchFamily="34" charset="0"/>
              </a:rPr>
              <a:t>currently correlating</a:t>
            </a:r>
            <a:r>
              <a:rPr lang="en-US" sz="2500" dirty="0">
                <a:latin typeface="Gill Sans MT" panose="020B0502020104020203" pitchFamily="34" charset="0"/>
              </a:rPr>
              <a:t/>
            </a:r>
            <a:br>
              <a:rPr lang="en-US" sz="2500" dirty="0">
                <a:latin typeface="Gill Sans MT" panose="020B0502020104020203" pitchFamily="34" charset="0"/>
              </a:rPr>
            </a:br>
            <a:endParaRPr lang="en-US" sz="2500" dirty="0" smtClean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Gill Sans MT" panose="020B0502020104020203" pitchFamily="34" charset="0"/>
              </a:rPr>
              <a:t>Transition from fixed LST scheduling to enable dynamic </a:t>
            </a:r>
            <a:br>
              <a:rPr lang="en-US" sz="2500" dirty="0" smtClean="0">
                <a:latin typeface="Gill Sans MT" panose="020B0502020104020203" pitchFamily="34" charset="0"/>
              </a:rPr>
            </a:br>
            <a:r>
              <a:rPr lang="en-US" sz="2500" dirty="0" smtClean="0">
                <a:latin typeface="Gill Sans MT" panose="020B0502020104020203" pitchFamily="34" charset="0"/>
              </a:rPr>
              <a:t>scheduling (Integration with VLA OPT, VLA trigger LWA </a:t>
            </a:r>
            <a:br>
              <a:rPr lang="en-US" sz="2500" dirty="0" smtClean="0">
                <a:latin typeface="Gill Sans MT" panose="020B0502020104020203" pitchFamily="34" charset="0"/>
              </a:rPr>
            </a:br>
            <a:r>
              <a:rPr lang="en-US" sz="2500" dirty="0" smtClean="0">
                <a:latin typeface="Gill Sans MT" panose="020B0502020104020203" pitchFamily="34" charset="0"/>
              </a:rPr>
              <a:t>stations, speed-up data transport and correlation, serve </a:t>
            </a:r>
            <a:br>
              <a:rPr lang="en-US" sz="2500" dirty="0" smtClean="0">
                <a:latin typeface="Gill Sans MT" panose="020B0502020104020203" pitchFamily="34" charset="0"/>
              </a:rPr>
            </a:br>
            <a:r>
              <a:rPr lang="en-US" sz="2500" dirty="0" smtClean="0">
                <a:latin typeface="Gill Sans MT" panose="020B0502020104020203" pitchFamily="34" charset="0"/>
              </a:rPr>
              <a:t>data products through NRAO archive)</a:t>
            </a:r>
            <a:br>
              <a:rPr lang="en-US" sz="2500" dirty="0" smtClean="0">
                <a:latin typeface="Gill Sans MT" panose="020B0502020104020203" pitchFamily="34" charset="0"/>
              </a:rPr>
            </a:br>
            <a:endParaRPr lang="en-US" sz="2500" dirty="0" smtClean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Gill Sans MT" panose="020B0502020104020203" pitchFamily="34" charset="0"/>
              </a:rPr>
              <a:t>By end of 2019 we expect to have 2 LWA stations and all </a:t>
            </a:r>
            <a:r>
              <a:rPr lang="en-US" sz="2500" dirty="0">
                <a:latin typeface="Gill Sans MT" panose="020B0502020104020203" pitchFamily="34" charset="0"/>
              </a:rPr>
              <a:t/>
            </a:r>
            <a:br>
              <a:rPr lang="en-US" sz="2500" dirty="0">
                <a:latin typeface="Gill Sans MT" panose="020B0502020104020203" pitchFamily="34" charset="0"/>
              </a:rPr>
            </a:br>
            <a:r>
              <a:rPr lang="en-US" sz="2500" dirty="0" smtClean="0">
                <a:latin typeface="Gill Sans MT" panose="020B0502020104020203" pitchFamily="34" charset="0"/>
              </a:rPr>
              <a:t>28 VLA antennas available, supporting 8 MHz/4 bit obs</a:t>
            </a:r>
            <a:r>
              <a:rPr lang="en-US" sz="2500" dirty="0">
                <a:latin typeface="Gill Sans MT" panose="020B0502020104020203" pitchFamily="34" charset="0"/>
              </a:rPr>
              <a:t>.</a:t>
            </a:r>
            <a:r>
              <a:rPr lang="en-US" sz="2500" dirty="0" smtClean="0">
                <a:latin typeface="Gill Sans MT" panose="020B0502020104020203" pitchFamily="34" charset="0"/>
              </a:rPr>
              <a:t> </a:t>
            </a:r>
            <a:br>
              <a:rPr lang="en-US" sz="2500" dirty="0" smtClean="0">
                <a:latin typeface="Gill Sans MT" panose="020B0502020104020203" pitchFamily="34" charset="0"/>
              </a:rPr>
            </a:br>
            <a:r>
              <a:rPr lang="en-US" sz="2500" dirty="0" smtClean="0">
                <a:latin typeface="Gill Sans MT" panose="020B0502020104020203" pitchFamily="34" charset="0"/>
              </a:rPr>
              <a:t>(or 2 LWA stations with 14 antennas supporting 16 MHz)</a:t>
            </a:r>
          </a:p>
        </p:txBody>
      </p:sp>
    </p:spTree>
    <p:extLst>
      <p:ext uri="{BB962C8B-B14F-4D97-AF65-F5344CB8AC3E}">
        <p14:creationId xmlns:p14="http://schemas.microsoft.com/office/powerpoint/2010/main" val="35548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208" y="35384"/>
            <a:ext cx="8636000" cy="47720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622945"/>
            <a:ext cx="8636000" cy="4603750"/>
          </a:xfrm>
        </p:spPr>
        <p:txBody>
          <a:bodyPr/>
          <a:lstStyle/>
          <a:p>
            <a:r>
              <a:rPr lang="en-US" dirty="0" smtClean="0"/>
              <a:t>Ongoing </a:t>
            </a:r>
            <a:r>
              <a:rPr lang="en-US" dirty="0" err="1" smtClean="0"/>
              <a:t>Cyg</a:t>
            </a:r>
            <a:r>
              <a:rPr lang="en-US" dirty="0" smtClean="0"/>
              <a:t> A/</a:t>
            </a:r>
            <a:r>
              <a:rPr lang="en-US" dirty="0" err="1" smtClean="0"/>
              <a:t>Cas</a:t>
            </a:r>
            <a:r>
              <a:rPr lang="en-US" dirty="0" smtClean="0"/>
              <a:t> A monitoring with LWA1 shows a stable and reliable operation of LWA1 since 2013.</a:t>
            </a:r>
          </a:p>
          <a:p>
            <a:r>
              <a:rPr lang="en-US" dirty="0" err="1" smtClean="0"/>
              <a:t>Cyg</a:t>
            </a:r>
            <a:r>
              <a:rPr lang="en-US" dirty="0" smtClean="0"/>
              <a:t> A/</a:t>
            </a:r>
            <a:r>
              <a:rPr lang="en-US" dirty="0" err="1" smtClean="0"/>
              <a:t>Cas</a:t>
            </a:r>
            <a:r>
              <a:rPr lang="en-US" dirty="0" smtClean="0"/>
              <a:t> A ratio shows unexpected annular oscillation, which nature unclear.</a:t>
            </a:r>
          </a:p>
          <a:p>
            <a:r>
              <a:rPr lang="en-US" dirty="0" smtClean="0"/>
              <a:t>Major progress on the way to </a:t>
            </a:r>
            <a:r>
              <a:rPr lang="en-US" dirty="0" err="1" smtClean="0"/>
              <a:t>eLWA</a:t>
            </a:r>
            <a:r>
              <a:rPr lang="en-US" dirty="0" smtClean="0"/>
              <a:t> (VLA+LWA1) which will provide capabilities close to </a:t>
            </a:r>
            <a:r>
              <a:rPr lang="en-US" dirty="0"/>
              <a:t>D</a:t>
            </a:r>
            <a:r>
              <a:rPr lang="en-US" dirty="0" smtClean="0"/>
              <a:t>utch LOFAR-low w/ ~16 MHz </a:t>
            </a:r>
          </a:p>
          <a:p>
            <a:r>
              <a:rPr lang="en-US" b="1" dirty="0" smtClean="0"/>
              <a:t>The future of </a:t>
            </a:r>
            <a:r>
              <a:rPr lang="en-US" b="1" dirty="0" err="1" smtClean="0"/>
              <a:t>eLWA</a:t>
            </a:r>
            <a:r>
              <a:rPr lang="en-US" b="1" dirty="0" smtClean="0"/>
              <a:t> depends on YOU! E.g. </a:t>
            </a:r>
            <a:r>
              <a:rPr lang="en-US" b="1" dirty="0"/>
              <a:t>c</a:t>
            </a:r>
            <a:r>
              <a:rPr lang="en-US" b="1" dirty="0" smtClean="0"/>
              <a:t>ommunity interest through RSRO proposals paving the way to enable this mode for general observing. Could be combined with VLITE/LOBO observations, get simultaneous P-band data.</a:t>
            </a:r>
          </a:p>
          <a:p>
            <a:r>
              <a:rPr lang="en-US" sz="2000" dirty="0" err="1" smtClean="0"/>
              <a:t>eLWA</a:t>
            </a:r>
            <a:r>
              <a:rPr lang="en-US" sz="2000" dirty="0" smtClean="0"/>
              <a:t> Team </a:t>
            </a:r>
            <a:r>
              <a:rPr lang="en-US" sz="2000" b="1" dirty="0" smtClean="0"/>
              <a:t>UNM</a:t>
            </a:r>
            <a:r>
              <a:rPr lang="en-US" sz="2000" dirty="0" smtClean="0"/>
              <a:t>: Jayce Dowell, Greg Taylor     </a:t>
            </a:r>
            <a:br>
              <a:rPr lang="en-US" sz="2000" dirty="0" smtClean="0"/>
            </a:br>
            <a:r>
              <a:rPr lang="en-US" sz="2000" dirty="0" smtClean="0"/>
              <a:t>        </a:t>
            </a:r>
            <a:r>
              <a:rPr lang="en-US" sz="2000" b="1" dirty="0" smtClean="0"/>
              <a:t>NRL</a:t>
            </a:r>
            <a:r>
              <a:rPr lang="en-US" sz="2000" dirty="0" smtClean="0"/>
              <a:t>: </a:t>
            </a:r>
            <a:r>
              <a:rPr lang="en-US" sz="2000" dirty="0" err="1" smtClean="0"/>
              <a:t>Namir</a:t>
            </a:r>
            <a:r>
              <a:rPr lang="en-US" sz="2000" dirty="0" smtClean="0"/>
              <a:t> </a:t>
            </a:r>
            <a:r>
              <a:rPr lang="en-US" sz="2000" dirty="0" err="1" smtClean="0"/>
              <a:t>Kassim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</a:t>
            </a:r>
            <a:r>
              <a:rPr lang="en-US" sz="2000" b="1" dirty="0" smtClean="0"/>
              <a:t>NRAO</a:t>
            </a:r>
            <a:r>
              <a:rPr lang="en-US" sz="2000" dirty="0" smtClean="0"/>
              <a:t>: Paul Demorest, Frank </a:t>
            </a:r>
            <a:r>
              <a:rPr lang="en-US" sz="2000" dirty="0" err="1" smtClean="0"/>
              <a:t>Schinzel</a:t>
            </a:r>
            <a:r>
              <a:rPr lang="en-US" sz="2000" dirty="0" smtClean="0"/>
              <a:t>, Kevin Stovall, </a:t>
            </a:r>
            <a:r>
              <a:rPr lang="en-US" sz="2000" dirty="0"/>
              <a:t> </a:t>
            </a:r>
            <a:r>
              <a:rPr lang="en-US" sz="2000" dirty="0" smtClean="0"/>
              <a:t>Frazer </a:t>
            </a:r>
            <a:r>
              <a:rPr lang="en-US" sz="2000" dirty="0" smtClean="0"/>
              <a:t>Owen    </a:t>
            </a:r>
            <a:r>
              <a:rPr lang="en-US" sz="2000" dirty="0" smtClean="0"/>
              <a:t>     		</a:t>
            </a:r>
            <a:r>
              <a:rPr lang="en-US" sz="2000" b="1" dirty="0" err="1" smtClean="0"/>
              <a:t>HartRAO</a:t>
            </a:r>
            <a:r>
              <a:rPr lang="en-US" sz="2000" dirty="0" smtClean="0"/>
              <a:t>: Michael </a:t>
            </a:r>
            <a:r>
              <a:rPr lang="en-US" sz="2000" dirty="0" err="1" smtClean="0"/>
              <a:t>Bietenholz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51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2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Cassiopeia A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50209" y="934093"/>
            <a:ext cx="59219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Gill Sans MT"/>
              </a:rPr>
              <a:t>R</a:t>
            </a:r>
            <a:r>
              <a:rPr lang="en-US" sz="2300" dirty="0" smtClean="0">
                <a:latin typeface="Gill Sans MT"/>
              </a:rPr>
              <a:t>egular monitoring of the radio galaxy Cygnus A and SNR Cassiopeia A with LWA1.</a:t>
            </a:r>
            <a:endParaRPr lang="en-US" sz="2300" dirty="0">
              <a:latin typeface="Gill Sans MT"/>
            </a:endParaRPr>
          </a:p>
        </p:txBody>
      </p:sp>
      <p:pic>
        <p:nvPicPr>
          <p:cNvPr id="18" name="Picture 2" descr="http://images.nrao.edu/images/CassA_RGB2002_m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 b="-6093"/>
          <a:stretch/>
        </p:blipFill>
        <p:spPr bwMode="auto">
          <a:xfrm>
            <a:off x="6248401" y="176217"/>
            <a:ext cx="2819400" cy="300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48402" y="2397892"/>
            <a:ext cx="174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Credit: NRAO/AUI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202" y="72423"/>
            <a:ext cx="173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Radio Composite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209" y="1838689"/>
            <a:ext cx="56280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Gill Sans MT"/>
              </a:rPr>
              <a:t>At LWA1 wavelength emission is dominated</a:t>
            </a:r>
          </a:p>
          <a:p>
            <a:r>
              <a:rPr lang="en-US" sz="2200" dirty="0">
                <a:latin typeface="Gill Sans MT"/>
              </a:rPr>
              <a:t>b</a:t>
            </a:r>
            <a:r>
              <a:rPr lang="en-US" sz="2200" dirty="0" smtClean="0">
                <a:latin typeface="Gill Sans MT"/>
              </a:rPr>
              <a:t>y free-free absorption from </a:t>
            </a:r>
            <a:r>
              <a:rPr lang="en-US" sz="2200" dirty="0" err="1" smtClean="0">
                <a:latin typeface="Gill Sans MT"/>
              </a:rPr>
              <a:t>unshocked</a:t>
            </a:r>
            <a:r>
              <a:rPr lang="en-US" sz="2200" dirty="0" smtClean="0">
                <a:latin typeface="Gill Sans MT"/>
              </a:rPr>
              <a:t> </a:t>
            </a:r>
          </a:p>
          <a:p>
            <a:r>
              <a:rPr lang="en-US" sz="2200" dirty="0" err="1" smtClean="0">
                <a:latin typeface="Gill Sans MT"/>
              </a:rPr>
              <a:t>ejecta</a:t>
            </a:r>
            <a:r>
              <a:rPr lang="en-US" sz="2200" dirty="0">
                <a:latin typeface="Gill Sans MT"/>
              </a:rPr>
              <a:t> </a:t>
            </a:r>
            <a:r>
              <a:rPr lang="en-US" sz="2200" dirty="0" smtClean="0">
                <a:latin typeface="Gill Sans MT"/>
              </a:rPr>
              <a:t>with flattening of the spectral index </a:t>
            </a:r>
          </a:p>
          <a:p>
            <a:r>
              <a:rPr lang="en-US" sz="2200" dirty="0">
                <a:latin typeface="Gill Sans MT"/>
              </a:rPr>
              <a:t>b</a:t>
            </a:r>
            <a:r>
              <a:rPr lang="en-US" sz="2200" dirty="0" smtClean="0">
                <a:latin typeface="Gill Sans MT"/>
              </a:rPr>
              <a:t>elow 333 </a:t>
            </a:r>
            <a:r>
              <a:rPr lang="en-US" sz="2200" dirty="0" err="1" smtClean="0">
                <a:latin typeface="Gill Sans MT"/>
              </a:rPr>
              <a:t>MHz.</a:t>
            </a:r>
            <a:r>
              <a:rPr lang="en-US" sz="2200" dirty="0" smtClean="0">
                <a:latin typeface="Gill Sans MT"/>
              </a:rPr>
              <a:t> </a:t>
            </a:r>
            <a:endParaRPr lang="en-US" sz="2200" dirty="0">
              <a:latin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32752" y="5860534"/>
            <a:ext cx="274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Helmboldt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Kassim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(2009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Picture 4" descr="http://iopscience.iop.org/1538-3881/138/3/838/fulltext/aj313643f3_hr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4" b="-44645"/>
          <a:stretch/>
        </p:blipFill>
        <p:spPr bwMode="auto">
          <a:xfrm>
            <a:off x="1377950" y="3327118"/>
            <a:ext cx="680085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oc.nrao.edu/~fschinze/temp/lwa_outrig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24" y="862536"/>
            <a:ext cx="6196363" cy="48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LWA1 + Dipole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24098" y="3922846"/>
            <a:ext cx="1451871" cy="144663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69438" y="4257894"/>
            <a:ext cx="252449" cy="25710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67688" y="5240931"/>
            <a:ext cx="252449" cy="25710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15716" r="24689" b="30000"/>
          <a:stretch/>
        </p:blipFill>
        <p:spPr>
          <a:xfrm>
            <a:off x="6325888" y="335745"/>
            <a:ext cx="2560320" cy="173736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645106" y="1752018"/>
            <a:ext cx="1382070" cy="244305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50033" y="4386444"/>
            <a:ext cx="4145629" cy="286767"/>
          </a:xfrm>
          <a:prstGeom prst="straightConnector1">
            <a:avLst/>
          </a:prstGeom>
          <a:ln w="19050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1401587">
            <a:off x="4064227" y="417006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~340m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6" b="25162"/>
          <a:stretch/>
        </p:blipFill>
        <p:spPr>
          <a:xfrm>
            <a:off x="6257789" y="4912281"/>
            <a:ext cx="2826795" cy="914400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5591102" y="5369481"/>
            <a:ext cx="66668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50033" y="4673211"/>
            <a:ext cx="2943879" cy="696271"/>
          </a:xfrm>
          <a:prstGeom prst="straightConnector1">
            <a:avLst/>
          </a:prstGeom>
          <a:ln w="19050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831918">
            <a:off x="3463353" y="500164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~240m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5888" y="33574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Gill Sans MT" panose="020B0502020104020203" pitchFamily="34" charset="0"/>
              </a:rPr>
              <a:t>Outrigger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06710" y="549803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Gill Sans MT" panose="020B0502020104020203" pitchFamily="34" charset="0"/>
              </a:rPr>
              <a:t>Outrigger 2</a:t>
            </a:r>
          </a:p>
        </p:txBody>
      </p:sp>
    </p:spTree>
    <p:extLst>
      <p:ext uri="{BB962C8B-B14F-4D97-AF65-F5344CB8AC3E}">
        <p14:creationId xmlns:p14="http://schemas.microsoft.com/office/powerpoint/2010/main" val="253305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Monitoring </a:t>
            </a:r>
            <a:r>
              <a:rPr lang="en-US" dirty="0" err="1" smtClean="0"/>
              <a:t>Cyg</a:t>
            </a:r>
            <a:r>
              <a:rPr lang="en-US" dirty="0" smtClean="0"/>
              <a:t> A &amp; </a:t>
            </a:r>
            <a:r>
              <a:rPr lang="en-US" dirty="0" err="1" smtClean="0"/>
              <a:t>Cas</a:t>
            </a:r>
            <a:r>
              <a:rPr lang="en-US" dirty="0" smtClean="0"/>
              <a:t> A &lt; 100 MHz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814833"/>
            <a:ext cx="8636000" cy="5060611"/>
          </a:xfrm>
        </p:spPr>
        <p:txBody>
          <a:bodyPr/>
          <a:lstStyle/>
          <a:p>
            <a:r>
              <a:rPr lang="en-US" dirty="0" smtClean="0"/>
              <a:t>Drift scan b/w LWA1 beam &amp; dipole: 2013.5 – now </a:t>
            </a:r>
          </a:p>
          <a:p>
            <a:r>
              <a:rPr lang="en-US" dirty="0" smtClean="0"/>
              <a:t>1611 observations by 11/01/2016 (~3222 beam hours)</a:t>
            </a:r>
          </a:p>
          <a:p>
            <a:r>
              <a:rPr lang="en-US" dirty="0" smtClean="0"/>
              <a:t>Frequency: 48.0 – 83.0 MHz; same LST/elev. for every obs.</a:t>
            </a:r>
          </a:p>
          <a:p>
            <a:r>
              <a:rPr lang="en-US" dirty="0" smtClean="0"/>
              <a:t>Fully automatic scheduling, correlation and q/a manually,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lightcurve</a:t>
            </a:r>
            <a:r>
              <a:rPr lang="en-US" dirty="0" smtClean="0"/>
              <a:t> analysis automatic with ingestion into database</a:t>
            </a:r>
          </a:p>
        </p:txBody>
      </p:sp>
      <p:pic>
        <p:nvPicPr>
          <p:cNvPr id="2050" name="Picture 2" descr="http://www.aoc.nrao.edu/~fschinze/temp/CasA_X_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r="5218" b="-644"/>
          <a:stretch/>
        </p:blipFill>
        <p:spPr bwMode="auto">
          <a:xfrm>
            <a:off x="864839" y="3076375"/>
            <a:ext cx="3455873" cy="280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oc.nrao.edu/~fschinze/temp/Cas_A_X_phase_ro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5"/>
          <a:stretch/>
        </p:blipFill>
        <p:spPr bwMode="auto">
          <a:xfrm>
            <a:off x="4846238" y="3075135"/>
            <a:ext cx="3137842" cy="259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471" y="5875444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Amplitude vs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12195" y="571374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Phase vs Time</a:t>
            </a:r>
          </a:p>
        </p:txBody>
      </p:sp>
    </p:spTree>
    <p:extLst>
      <p:ext uri="{BB962C8B-B14F-4D97-AF65-F5344CB8AC3E}">
        <p14:creationId xmlns:p14="http://schemas.microsoft.com/office/powerpoint/2010/main" val="222739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208" y="105573"/>
            <a:ext cx="8636000" cy="477202"/>
          </a:xfrm>
        </p:spPr>
        <p:txBody>
          <a:bodyPr/>
          <a:lstStyle/>
          <a:p>
            <a:r>
              <a:rPr lang="en-US" dirty="0" err="1" smtClean="0"/>
              <a:t>Cyg</a:t>
            </a:r>
            <a:r>
              <a:rPr lang="en-US" dirty="0" smtClean="0"/>
              <a:t> A/</a:t>
            </a:r>
            <a:r>
              <a:rPr lang="en-US" dirty="0" err="1" smtClean="0"/>
              <a:t>Cas</a:t>
            </a:r>
            <a:r>
              <a:rPr lang="en-US" dirty="0" smtClean="0"/>
              <a:t> A raw light curves</a:t>
            </a:r>
            <a:endParaRPr lang="en-US" dirty="0"/>
          </a:p>
        </p:txBody>
      </p:sp>
      <p:pic>
        <p:nvPicPr>
          <p:cNvPr id="4098" name="Picture 2" descr="http://www.aoc.nrao.edu/~fschinze/temp/CygnusA_XX_l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4710" r="9532" b="2313"/>
          <a:stretch/>
        </p:blipFill>
        <p:spPr bwMode="auto">
          <a:xfrm>
            <a:off x="2424901" y="782475"/>
            <a:ext cx="4918216" cy="27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aoc.nrao.edu/~fschinze/temp/CasA_XX_l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t="3543" r="8172" b="2078"/>
          <a:stretch/>
        </p:blipFill>
        <p:spPr bwMode="auto">
          <a:xfrm>
            <a:off x="2362079" y="3657600"/>
            <a:ext cx="5001977" cy="261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376742" y="1486773"/>
            <a:ext cx="938831" cy="41880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742" y="850604"/>
            <a:ext cx="233910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ill Sans MT" panose="020B0502020104020203" pitchFamily="34" charset="0"/>
              </a:rPr>
              <a:t>Winter: variation in </a:t>
            </a:r>
          </a:p>
          <a:p>
            <a:r>
              <a:rPr lang="en-US" b="1" dirty="0" smtClean="0">
                <a:latin typeface="Gill Sans MT" panose="020B0502020104020203" pitchFamily="34" charset="0"/>
              </a:rPr>
              <a:t>receiver gains due to</a:t>
            </a:r>
          </a:p>
          <a:p>
            <a:r>
              <a:rPr lang="en-US" b="1" dirty="0" smtClean="0">
                <a:latin typeface="Gill Sans MT" panose="020B0502020104020203" pitchFamily="34" charset="0"/>
              </a:rPr>
              <a:t>ambient temperature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196" y="4641769"/>
            <a:ext cx="176362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Unpowered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dipole frontend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952232" y="5288100"/>
            <a:ext cx="638680" cy="50542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742" y="2009310"/>
            <a:ext cx="225151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Lightning Strike of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LWA1 core, took out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dipole frontend too</a:t>
            </a: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>
            <a:off x="2342256" y="2470975"/>
            <a:ext cx="3414334" cy="7343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653924" y="1968403"/>
            <a:ext cx="314107" cy="11520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43117" y="782475"/>
            <a:ext cx="183575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y-pol cable on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outrigger 1 died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(less cross-talk)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235115" y="1172666"/>
            <a:ext cx="2080081" cy="9493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9542" y="3447731"/>
            <a:ext cx="157927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new obs. with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outrigger 2</a:t>
            </a:r>
          </a:p>
        </p:txBody>
      </p:sp>
      <p:cxnSp>
        <p:nvCxnSpPr>
          <p:cNvPr id="24" name="Straight Arrow Connector 23"/>
          <p:cNvCxnSpPr>
            <a:stCxn id="25" idx="1"/>
          </p:cNvCxnSpPr>
          <p:nvPr/>
        </p:nvCxnSpPr>
        <p:spPr>
          <a:xfrm flipH="1">
            <a:off x="6065753" y="3770897"/>
            <a:ext cx="1433789" cy="7452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838" y="4837209"/>
            <a:ext cx="224138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ill Sans MT" panose="020B0502020104020203" pitchFamily="34" charset="0"/>
              </a:rPr>
              <a:t>Changed attenuator </a:t>
            </a:r>
          </a:p>
          <a:p>
            <a:r>
              <a:rPr lang="en-US" b="1" dirty="0" smtClean="0">
                <a:latin typeface="Gill Sans MT" panose="020B0502020104020203" pitchFamily="34" charset="0"/>
              </a:rPr>
              <a:t>settings on analog </a:t>
            </a:r>
          </a:p>
          <a:p>
            <a:r>
              <a:rPr lang="en-US" b="1" dirty="0" smtClean="0">
                <a:latin typeface="Gill Sans MT" panose="020B0502020104020203" pitchFamily="34" charset="0"/>
              </a:rPr>
              <a:t>receiver</a:t>
            </a:r>
          </a:p>
        </p:txBody>
      </p:sp>
      <p:cxnSp>
        <p:nvCxnSpPr>
          <p:cNvPr id="28" name="Straight Arrow Connector 27"/>
          <p:cNvCxnSpPr>
            <a:stCxn id="29" idx="3"/>
          </p:cNvCxnSpPr>
          <p:nvPr/>
        </p:nvCxnSpPr>
        <p:spPr>
          <a:xfrm>
            <a:off x="2313220" y="5298874"/>
            <a:ext cx="1930713" cy="967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http://www.aoc.nrao.edu/~fschinze/temp/IMG_0787_cro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 b="-8692"/>
          <a:stretch/>
        </p:blipFill>
        <p:spPr bwMode="auto">
          <a:xfrm>
            <a:off x="90742" y="3008409"/>
            <a:ext cx="260627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6" grpId="0" animBg="1"/>
      <p:bldP spid="19" grpId="0" animBg="1"/>
      <p:bldP spid="22" grpId="0" animBg="1"/>
      <p:bldP spid="25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Cyg</a:t>
            </a:r>
            <a:r>
              <a:rPr lang="en-US" dirty="0" smtClean="0"/>
              <a:t> A/</a:t>
            </a:r>
            <a:r>
              <a:rPr lang="en-US" dirty="0" err="1" smtClean="0"/>
              <a:t>Cas</a:t>
            </a:r>
            <a:r>
              <a:rPr lang="en-US" dirty="0" smtClean="0"/>
              <a:t> A flux ratios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aoc.nrao.edu/~fschinze/temp/CasA_CygA_ratio_ra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t="6226" r="8038" b="4882"/>
          <a:stretch/>
        </p:blipFill>
        <p:spPr bwMode="auto">
          <a:xfrm>
            <a:off x="250208" y="1150328"/>
            <a:ext cx="8760975" cy="445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89265" y="96566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Outrigger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2632" y="90640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Outrigger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90" y="5632980"/>
            <a:ext cx="833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ill Sans MT" panose="020B0502020104020203" pitchFamily="34" charset="0"/>
              </a:rPr>
              <a:t>~0.8-0.9 </a:t>
            </a:r>
            <a:r>
              <a:rPr lang="en-US" b="1" dirty="0" err="1" smtClean="0">
                <a:latin typeface="Gill Sans MT" panose="020B0502020104020203" pitchFamily="34" charset="0"/>
              </a:rPr>
              <a:t>Cas</a:t>
            </a:r>
            <a:r>
              <a:rPr lang="en-US" b="1" dirty="0" smtClean="0">
                <a:latin typeface="Gill Sans MT" panose="020B0502020104020203" pitchFamily="34" charset="0"/>
              </a:rPr>
              <a:t> A/</a:t>
            </a:r>
            <a:r>
              <a:rPr lang="en-US" b="1" dirty="0" err="1" smtClean="0">
                <a:latin typeface="Gill Sans MT" panose="020B0502020104020203" pitchFamily="34" charset="0"/>
              </a:rPr>
              <a:t>Cyg</a:t>
            </a:r>
            <a:r>
              <a:rPr lang="en-US" b="1" dirty="0" smtClean="0">
                <a:latin typeface="Gill Sans MT" panose="020B0502020104020203" pitchFamily="34" charset="0"/>
              </a:rPr>
              <a:t> A ratio between 52 – 80 MHz depending on spatial structure</a:t>
            </a:r>
          </a:p>
        </p:txBody>
      </p:sp>
    </p:spTree>
    <p:extLst>
      <p:ext uri="{BB962C8B-B14F-4D97-AF65-F5344CB8AC3E}">
        <p14:creationId xmlns:p14="http://schemas.microsoft.com/office/powerpoint/2010/main" val="41344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Cyg</a:t>
            </a:r>
            <a:r>
              <a:rPr lang="en-US" dirty="0" smtClean="0"/>
              <a:t> A/</a:t>
            </a:r>
            <a:r>
              <a:rPr lang="en-US" dirty="0" err="1" smtClean="0"/>
              <a:t>Cas</a:t>
            </a:r>
            <a:r>
              <a:rPr lang="en-US" dirty="0" smtClean="0"/>
              <a:t> A flux ratios 58/74 MHz</a:t>
            </a:r>
            <a:endParaRPr lang="en-US" dirty="0"/>
          </a:p>
        </p:txBody>
      </p:sp>
      <p:pic>
        <p:nvPicPr>
          <p:cNvPr id="6146" name="Picture 2" descr="http://www.aoc.nrao.edu/~fschinze/temp/rat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60" y="804431"/>
            <a:ext cx="65532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aoc.nrao.edu/~fschinze/temp/ratio_detrend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60" y="804431"/>
            <a:ext cx="65532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989" y="5397192"/>
            <a:ext cx="8337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Consistent with secular decay of -0.8%/year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ill Sans MT" panose="020B0502020104020203" pitchFamily="34" charset="0"/>
              </a:rPr>
              <a:t>Sinusoidal variation on-top of decay (intrinsic, ionosphere, instrumental, sun?)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6770" y="6197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sunset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5481" y="1506793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7882" y="58541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sunrise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6115" y="1396031"/>
            <a:ext cx="1359966" cy="3455175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43502" y="1396031"/>
            <a:ext cx="1359966" cy="3455175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208" y="61142"/>
            <a:ext cx="8636000" cy="477202"/>
          </a:xfrm>
        </p:spPr>
        <p:txBody>
          <a:bodyPr/>
          <a:lstStyle/>
          <a:p>
            <a:r>
              <a:rPr lang="en-US" dirty="0" smtClean="0"/>
              <a:t>Low Frequency Receivers: VLA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24"/>
          <a:stretch/>
        </p:blipFill>
        <p:spPr>
          <a:xfrm>
            <a:off x="0" y="4087152"/>
            <a:ext cx="9144000" cy="20116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916545" y="4202545"/>
            <a:ext cx="407940" cy="4695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915939" y="3725333"/>
            <a:ext cx="985213" cy="700425"/>
          </a:xfrm>
          <a:prstGeom prst="line">
            <a:avLst/>
          </a:prstGeom>
          <a:solidFill>
            <a:schemeClr val="accent1">
              <a:alpha val="50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>
            <a:stCxn id="7" idx="3"/>
          </p:cNvCxnSpPr>
          <p:nvPr/>
        </p:nvCxnSpPr>
        <p:spPr bwMode="auto">
          <a:xfrm flipV="1">
            <a:off x="2324485" y="3733030"/>
            <a:ext cx="1069879" cy="704273"/>
          </a:xfrm>
          <a:prstGeom prst="line">
            <a:avLst/>
          </a:prstGeom>
          <a:solidFill>
            <a:schemeClr val="accent1">
              <a:alpha val="50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>
            <a:spLocks/>
          </p:cNvSpPr>
          <p:nvPr/>
        </p:nvSpPr>
        <p:spPr bwMode="auto">
          <a:xfrm>
            <a:off x="3705800" y="635000"/>
            <a:ext cx="5198248" cy="34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/>
          <a:p>
            <a:pPr marL="128588" indent="-90488">
              <a:buSzPct val="100000"/>
              <a:buFont typeface="Times New Roman" charset="0"/>
              <a:buChar char="➢"/>
              <a:tabLst>
                <a:tab pos="127000" algn="l"/>
                <a:tab pos="1041400" algn="l"/>
                <a:tab pos="1955800" algn="l"/>
                <a:tab pos="2870200" algn="l"/>
                <a:tab pos="3784600" algn="l"/>
                <a:tab pos="4699000" algn="l"/>
                <a:tab pos="5613400" algn="l"/>
                <a:tab pos="6527800" algn="l"/>
                <a:tab pos="7442200" algn="l"/>
                <a:tab pos="8356600" algn="l"/>
                <a:tab pos="9271000" algn="l"/>
                <a:tab pos="10185400" algn="l"/>
                <a:tab pos="11010900" algn="l"/>
                <a:tab pos="11887200" algn="l"/>
              </a:tabLst>
            </a:pPr>
            <a:r>
              <a:rPr lang="en-US" sz="2000" dirty="0">
                <a:solidFill>
                  <a:srgbClr val="000099"/>
                </a:solidFill>
                <a:cs typeface="Times New Roman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cs typeface="Times New Roman" charset="0"/>
              </a:rPr>
              <a:t>VLA low band (dish + dipole) system transitioned to wide-bandwidth (2013)</a:t>
            </a:r>
          </a:p>
          <a:p>
            <a:pPr marL="128588" indent="-90488">
              <a:buSzPct val="100000"/>
              <a:buFont typeface="Times New Roman" charset="0"/>
              <a:buChar char="➢"/>
              <a:tabLst>
                <a:tab pos="127000" algn="l"/>
                <a:tab pos="1041400" algn="l"/>
                <a:tab pos="1955800" algn="l"/>
                <a:tab pos="2870200" algn="l"/>
                <a:tab pos="3784600" algn="l"/>
                <a:tab pos="4699000" algn="l"/>
                <a:tab pos="5613400" algn="l"/>
                <a:tab pos="6527800" algn="l"/>
                <a:tab pos="7442200" algn="l"/>
                <a:tab pos="8356600" algn="l"/>
                <a:tab pos="9271000" algn="l"/>
                <a:tab pos="10185400" algn="l"/>
                <a:tab pos="11010900" algn="l"/>
                <a:tab pos="11887200" algn="l"/>
              </a:tabLst>
            </a:pPr>
            <a:r>
              <a:rPr lang="en-US" sz="2000" dirty="0">
                <a:solidFill>
                  <a:srgbClr val="000099"/>
                </a:solidFill>
                <a:cs typeface="Times New Roman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Times New Roman" charset="0"/>
              </a:rPr>
              <a:t>Replaces</a:t>
            </a:r>
            <a:r>
              <a:rPr lang="en-US" sz="2000" dirty="0" smtClean="0">
                <a:solidFill>
                  <a:srgbClr val="000099"/>
                </a:solidFill>
                <a:cs typeface="Times New Roman" charset="0"/>
              </a:rPr>
              <a:t> narrow band receivers but still using legacy feeds:</a:t>
            </a:r>
          </a:p>
          <a:p>
            <a:pPr marL="585788" lvl="1" indent="-90488">
              <a:buSzPct val="100000"/>
              <a:buFont typeface="Times New Roman" charset="0"/>
              <a:buChar char="➢"/>
              <a:tabLst>
                <a:tab pos="127000" algn="l"/>
                <a:tab pos="1041400" algn="l"/>
                <a:tab pos="1955800" algn="l"/>
                <a:tab pos="2870200" algn="l"/>
                <a:tab pos="3784600" algn="l"/>
                <a:tab pos="4699000" algn="l"/>
                <a:tab pos="5613400" algn="l"/>
                <a:tab pos="6527800" algn="l"/>
                <a:tab pos="7442200" algn="l"/>
                <a:tab pos="8356600" algn="l"/>
                <a:tab pos="9271000" algn="l"/>
                <a:tab pos="10185400" algn="l"/>
                <a:tab pos="11010900" algn="l"/>
                <a:tab pos="11887200" algn="l"/>
              </a:tabLst>
            </a:pPr>
            <a:r>
              <a:rPr lang="en-US" sz="2000" dirty="0">
                <a:solidFill>
                  <a:srgbClr val="000099"/>
                </a:solidFill>
                <a:cs typeface="Times New Roman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cs typeface="Times New Roman" charset="0"/>
              </a:rPr>
              <a:t>P band: 240 – 470 MHz</a:t>
            </a:r>
          </a:p>
          <a:p>
            <a:pPr marL="585788" lvl="1" indent="-90488">
              <a:buSzPct val="100000"/>
              <a:buFont typeface="Times New Roman" charset="0"/>
              <a:buChar char="➢"/>
              <a:tabLst>
                <a:tab pos="127000" algn="l"/>
                <a:tab pos="1041400" algn="l"/>
                <a:tab pos="1955800" algn="l"/>
                <a:tab pos="2870200" algn="l"/>
                <a:tab pos="3784600" algn="l"/>
                <a:tab pos="4699000" algn="l"/>
                <a:tab pos="5613400" algn="l"/>
                <a:tab pos="6527800" algn="l"/>
                <a:tab pos="7442200" algn="l"/>
                <a:tab pos="8356600" algn="l"/>
                <a:tab pos="9271000" algn="l"/>
                <a:tab pos="10185400" algn="l"/>
                <a:tab pos="11010900" algn="l"/>
                <a:tab pos="11887200" algn="l"/>
              </a:tabLst>
            </a:pPr>
            <a:r>
              <a:rPr lang="en-US" sz="2000" dirty="0">
                <a:solidFill>
                  <a:srgbClr val="000099"/>
                </a:solidFill>
                <a:cs typeface="Times New Roman" charset="0"/>
              </a:rPr>
              <a:t> </a:t>
            </a:r>
            <a:r>
              <a:rPr lang="en-US" sz="2000" b="1" dirty="0" smtClean="0">
                <a:solidFill>
                  <a:srgbClr val="000099"/>
                </a:solidFill>
                <a:cs typeface="Times New Roman" charset="0"/>
              </a:rPr>
              <a:t>4 band: 50 – 86 MHz</a:t>
            </a:r>
            <a:endParaRPr lang="en-US" sz="2000" b="1" dirty="0">
              <a:solidFill>
                <a:srgbClr val="000099"/>
              </a:solidFill>
              <a:cs typeface="Times New Roman" charset="0"/>
            </a:endParaRPr>
          </a:p>
          <a:p>
            <a:pPr marL="128588" indent="-90488">
              <a:buSzPct val="100000"/>
              <a:buFont typeface="Times New Roman" charset="0"/>
              <a:buChar char="➢"/>
              <a:tabLst>
                <a:tab pos="127000" algn="l"/>
                <a:tab pos="1041400" algn="l"/>
                <a:tab pos="1955800" algn="l"/>
                <a:tab pos="2870200" algn="l"/>
                <a:tab pos="3784600" algn="l"/>
                <a:tab pos="4699000" algn="l"/>
                <a:tab pos="5613400" algn="l"/>
                <a:tab pos="6527800" algn="l"/>
                <a:tab pos="7442200" algn="l"/>
                <a:tab pos="8356600" algn="l"/>
                <a:tab pos="9271000" algn="l"/>
                <a:tab pos="10185400" algn="l"/>
                <a:tab pos="11010900" algn="l"/>
                <a:tab pos="11887200" algn="l"/>
              </a:tabLst>
            </a:pPr>
            <a:r>
              <a:rPr lang="en-US" sz="2000" dirty="0" smtClean="0">
                <a:solidFill>
                  <a:srgbClr val="000099"/>
                </a:solidFill>
                <a:cs typeface="Times New Roman" charset="0"/>
              </a:rPr>
              <a:t> New 4 band feed (MJP) design being deployed for continuous use on 14 antennas (+5 in FY17)</a:t>
            </a:r>
          </a:p>
          <a:p>
            <a:pPr marL="128588" indent="-90488">
              <a:buSzPct val="100000"/>
              <a:buFont typeface="Times New Roman" charset="0"/>
              <a:buChar char="➢"/>
              <a:tabLst>
                <a:tab pos="127000" algn="l"/>
                <a:tab pos="1041400" algn="l"/>
                <a:tab pos="1955800" algn="l"/>
                <a:tab pos="2870200" algn="l"/>
                <a:tab pos="3784600" algn="l"/>
                <a:tab pos="4699000" algn="l"/>
                <a:tab pos="5613400" algn="l"/>
                <a:tab pos="6527800" algn="l"/>
                <a:tab pos="7442200" algn="l"/>
                <a:tab pos="8356600" algn="l"/>
                <a:tab pos="9271000" algn="l"/>
                <a:tab pos="10185400" algn="l"/>
                <a:tab pos="11010900" algn="l"/>
                <a:tab pos="11887200" algn="l"/>
              </a:tabLst>
            </a:pPr>
            <a:r>
              <a:rPr lang="en-US" sz="2000" dirty="0">
                <a:solidFill>
                  <a:srgbClr val="000099"/>
                </a:solidFill>
                <a:cs typeface="Times New Roman" charset="0"/>
              </a:rPr>
              <a:t> C</a:t>
            </a:r>
            <a:r>
              <a:rPr lang="en-US" sz="2000" dirty="0" smtClean="0">
                <a:solidFill>
                  <a:srgbClr val="000099"/>
                </a:solidFill>
                <a:cs typeface="Times New Roman" charset="0"/>
              </a:rPr>
              <a:t>ommensal VLA Low-band Ionospheric and Transient Experiment (VLITE) operating 24/7 on 10 (+5 in FY17) antennas</a:t>
            </a:r>
            <a:endParaRPr lang="en-US" sz="2000" dirty="0">
              <a:solidFill>
                <a:srgbClr val="000099"/>
              </a:solidFill>
              <a:cs typeface="Times New Roman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992683" y="667981"/>
            <a:ext cx="2866948" cy="3287284"/>
            <a:chOff x="2081826" y="3839282"/>
            <a:chExt cx="2706766" cy="3532611"/>
          </a:xfrm>
        </p:grpSpPr>
        <p:pic>
          <p:nvPicPr>
            <p:cNvPr id="12" name="Picture 11" descr="ea05_bazooka0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0"/>
            <a:stretch/>
          </p:blipFill>
          <p:spPr>
            <a:xfrm>
              <a:off x="2081826" y="3839282"/>
              <a:ext cx="2706766" cy="2864866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rot="5400000" flipH="1">
              <a:off x="2130972" y="5798459"/>
              <a:ext cx="2151966" cy="994901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H="1">
            <a:off x="3013096" y="2377755"/>
            <a:ext cx="1056703" cy="79708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69799" y="4210082"/>
            <a:ext cx="498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Up to date status: http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://www.aoc.nrao.edu/lbr/</a:t>
            </a:r>
            <a:endParaRPr lang="en-US" dirty="0" smtClean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7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VLA MJP Bandpass WIDAR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aoc.nrao.edu/~fschinze/temp/5-18_mjp_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13" y="829011"/>
            <a:ext cx="6368608" cy="5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4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w_frequency_radio_astronom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Gill Sans MT" panose="020B0502020104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low_frequency_radio_astronomy</Template>
  <TotalTime>1063</TotalTime>
  <Words>632</Words>
  <Application>Microsoft Macintosh PowerPoint</Application>
  <PresentationFormat>On-screen Show (4:3)</PresentationFormat>
  <Paragraphs>95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Times New Roman</vt:lpstr>
      <vt:lpstr>Gill Sans Light</vt:lpstr>
      <vt:lpstr>Gill Sans MT</vt:lpstr>
      <vt:lpstr>Gill Sans</vt:lpstr>
      <vt:lpstr>Arial</vt:lpstr>
      <vt:lpstr>low_frequency_radio_astronomy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</dc:creator>
  <cp:lastModifiedBy>Microsoft Office User</cp:lastModifiedBy>
  <cp:revision>120</cp:revision>
  <cp:lastPrinted>2015-05-26T19:39:14Z</cp:lastPrinted>
  <dcterms:created xsi:type="dcterms:W3CDTF">2016-08-02T15:55:52Z</dcterms:created>
  <dcterms:modified xsi:type="dcterms:W3CDTF">2016-12-07T21:55:07Z</dcterms:modified>
</cp:coreProperties>
</file>