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15" r:id="rId3"/>
    <p:sldId id="293" r:id="rId4"/>
    <p:sldId id="317" r:id="rId5"/>
    <p:sldId id="294" r:id="rId6"/>
    <p:sldId id="295" r:id="rId7"/>
    <p:sldId id="298" r:id="rId8"/>
    <p:sldId id="318" r:id="rId9"/>
    <p:sldId id="304" r:id="rId10"/>
    <p:sldId id="305" r:id="rId11"/>
    <p:sldId id="328" r:id="rId12"/>
    <p:sldId id="329" r:id="rId13"/>
    <p:sldId id="337" r:id="rId14"/>
    <p:sldId id="300" r:id="rId15"/>
    <p:sldId id="336" r:id="rId16"/>
    <p:sldId id="309" r:id="rId17"/>
    <p:sldId id="330" r:id="rId18"/>
    <p:sldId id="331" r:id="rId19"/>
    <p:sldId id="332" r:id="rId20"/>
    <p:sldId id="333" r:id="rId21"/>
    <p:sldId id="334" r:id="rId22"/>
    <p:sldId id="335" r:id="rId23"/>
  </p:sldIdLst>
  <p:sldSz cx="12198350" cy="6858000"/>
  <p:notesSz cx="6858000" cy="9144000"/>
  <p:embeddedFontLst>
    <p:embeddedFont>
      <p:font typeface="Gill Sans MT" panose="020B0502020104020203" pitchFamily="34" charset="0"/>
      <p:regular r:id="rId26"/>
      <p:bold r:id="rId27"/>
      <p:italic r:id="rId28"/>
      <p:boldItalic r:id="rId29"/>
    </p:embeddedFont>
    <p:embeddedFont>
      <p:font typeface="Minion" panose="020B0604020202020204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ＭＳ Ｐゴシック" panose="020B0600070205080204" pitchFamily="34" charset="-128"/>
      <p:regular r:id="rId38"/>
    </p:embeddedFont>
    <p:embeddedFont>
      <p:font typeface="Georgia" panose="02040502050405020303" pitchFamily="18" charset="0"/>
      <p:regular r:id="rId39"/>
      <p:bold r:id="rId40"/>
      <p:italic r:id="rId41"/>
      <p:boldItalic r:id="rId42"/>
    </p:embeddedFont>
  </p:embeddedFontLst>
  <p:custDataLst>
    <p:tags r:id="rId43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92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56" autoAdjust="0"/>
  </p:normalViewPr>
  <p:slideViewPr>
    <p:cSldViewPr>
      <p:cViewPr varScale="1">
        <p:scale>
          <a:sx n="86" d="100"/>
          <a:sy n="86" d="100"/>
        </p:scale>
        <p:origin x="528" y="48"/>
      </p:cViewPr>
      <p:guideLst>
        <p:guide orient="horz" pos="2160"/>
        <p:guide pos="384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1" d="100"/>
          <a:sy n="101" d="100"/>
        </p:scale>
        <p:origin x="-352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68446-54CF-4267-A5BD-FA01909E96A2}" type="datetimeFigureOut">
              <a:rPr lang="nl-NL" smtClean="0"/>
              <a:t>6-12-2016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F345F5-224F-42F7-8104-3FF77BEE4C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08302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98784-F1F2-4D71-B346-94F94D5EBAA2}" type="datetimeFigureOut">
              <a:rPr lang="nl-NL" smtClean="0"/>
              <a:t>6-12-2016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91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ECD43-08E5-4945-BC4F-4857758E978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3515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ECD43-08E5-4945-BC4F-4857758E978F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4534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ECD43-08E5-4945-BC4F-4857758E978F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8695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ECD43-08E5-4945-BC4F-4857758E978F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6598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-1"/>
            <a:ext cx="12198349" cy="4521941"/>
          </a:xfrm>
          <a:solidFill>
            <a:srgbClr val="8592BC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noProof="0" dirty="0" smtClean="0"/>
              <a:t>..</a:t>
            </a:r>
            <a:endParaRPr lang="en-GB" noProof="0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"/>
            <a:ext cx="12198350" cy="371933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noProof="0" dirty="0" smtClean="0"/>
              <a:t>..</a:t>
            </a:r>
            <a:endParaRPr lang="en-GB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90663" y="1052736"/>
            <a:ext cx="10225136" cy="1656184"/>
          </a:xfrm>
        </p:spPr>
        <p:txBody>
          <a:bodyPr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Title presentation</a:t>
            </a:r>
            <a:endParaRPr lang="en-GB" noProof="0" dirty="0"/>
          </a:p>
        </p:txBody>
      </p:sp>
      <p:sp>
        <p:nvSpPr>
          <p:cNvPr id="20" name="Tijdelijke aanduiding voor tekst 19"/>
          <p:cNvSpPr>
            <a:spLocks noGrp="1"/>
          </p:cNvSpPr>
          <p:nvPr>
            <p:ph type="body" sz="quarter" idx="14" hasCustomPrompt="1"/>
          </p:nvPr>
        </p:nvSpPr>
        <p:spPr>
          <a:xfrm>
            <a:off x="1490663" y="3934610"/>
            <a:ext cx="6918325" cy="39370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 smtClean="0"/>
              <a:t>Subtitle presentation</a:t>
            </a:r>
            <a:endParaRPr lang="en-GB" noProof="0" dirty="0"/>
          </a:p>
        </p:txBody>
      </p:sp>
      <p:pic>
        <p:nvPicPr>
          <p:cNvPr id="21" name="Picture 7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39535" y="4888655"/>
            <a:ext cx="2621665" cy="117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467327" y="3934684"/>
            <a:ext cx="4326359" cy="3941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Date</a:t>
            </a:r>
            <a:endParaRPr lang="en-GB" noProof="0" dirty="0"/>
          </a:p>
        </p:txBody>
      </p:sp>
      <p:sp>
        <p:nvSpPr>
          <p:cNvPr id="19" name="Rechthoek 18"/>
          <p:cNvSpPr/>
          <p:nvPr userDrawn="1"/>
        </p:nvSpPr>
        <p:spPr bwMode="auto">
          <a:xfrm>
            <a:off x="0" y="6453336"/>
            <a:ext cx="12198350" cy="40466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2000" b="0" i="0" u="none" strike="noStrike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grpSp>
        <p:nvGrpSpPr>
          <p:cNvPr id="11" name="Grid" hidden="1"/>
          <p:cNvGrpSpPr/>
          <p:nvPr userDrawn="1"/>
        </p:nvGrpSpPr>
        <p:grpSpPr>
          <a:xfrm>
            <a:off x="-3" y="-1"/>
            <a:ext cx="12198354" cy="6858004"/>
            <a:chOff x="-3" y="-1"/>
            <a:chExt cx="12198354" cy="6858004"/>
          </a:xfrm>
        </p:grpSpPr>
        <p:sp>
          <p:nvSpPr>
            <p:cNvPr id="12" name="Rechthoek 11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-3205847" y="3205844"/>
              <a:ext cx="6858003" cy="44631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4" name="Rechthoek 13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5" name="Rechthoek 14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6" name="Rechthoek 15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8" name="Rechthoek 19"/>
          <p:cNvSpPr/>
          <p:nvPr userDrawn="1"/>
        </p:nvSpPr>
        <p:spPr bwMode="auto">
          <a:xfrm>
            <a:off x="6099174" y="6453336"/>
            <a:ext cx="6099175" cy="40466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2000" b="0" i="0" u="none" strike="noStrike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3" y="4732974"/>
            <a:ext cx="1518477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7975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Title</a:t>
            </a:r>
            <a:endParaRPr lang="en-GB" noProof="0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2" y="-1"/>
            <a:ext cx="12198353" cy="6858003"/>
            <a:chOff x="-2" y="-1"/>
            <a:chExt cx="12198353" cy="6858003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4" name="Tijdelijke aanduiding voor grafiek 3"/>
          <p:cNvSpPr>
            <a:spLocks noGrp="1"/>
          </p:cNvSpPr>
          <p:nvPr>
            <p:ph type="chart" sz="quarter" idx="13" hasCustomPrompt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en-GB" noProof="0" dirty="0" smtClean="0"/>
              <a:t>Click here to insert</a:t>
            </a:r>
            <a:br>
              <a:rPr lang="en-GB" noProof="0" dirty="0" smtClean="0"/>
            </a:br>
            <a:r>
              <a:rPr lang="en-GB" noProof="0" dirty="0" smtClean="0"/>
              <a:t>a graph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029509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Title</a:t>
            </a:r>
            <a:endParaRPr lang="en-GB" noProof="0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2" y="-1"/>
            <a:ext cx="12198353" cy="6858003"/>
            <a:chOff x="-2" y="-1"/>
            <a:chExt cx="12198353" cy="6858003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3" name="Tijdelijke aanduiding voor media 12"/>
          <p:cNvSpPr>
            <a:spLocks noGrp="1"/>
          </p:cNvSpPr>
          <p:nvPr>
            <p:ph type="media" sz="quarter" idx="13" hasCustomPrompt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en-GB" noProof="0" dirty="0" smtClean="0"/>
              <a:t>Click here to insert</a:t>
            </a:r>
            <a:br>
              <a:rPr lang="en-GB" noProof="0" dirty="0" smtClean="0"/>
            </a:br>
            <a:r>
              <a:rPr lang="en-GB" noProof="0" dirty="0" smtClean="0"/>
              <a:t>a video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531707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"/>
            <a:ext cx="12198350" cy="4521939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noProof="0" dirty="0" smtClean="0"/>
              <a:t>..</a:t>
            </a:r>
            <a:endParaRPr lang="en-GB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90663" y="1052736"/>
            <a:ext cx="10225136" cy="1656184"/>
          </a:xfrm>
        </p:spPr>
        <p:txBody>
          <a:bodyPr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Title closure</a:t>
            </a:r>
            <a:endParaRPr lang="en-GB" noProof="0" dirty="0"/>
          </a:p>
        </p:txBody>
      </p:sp>
      <p:pic>
        <p:nvPicPr>
          <p:cNvPr id="21" name="Picture 7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288" y="4888655"/>
            <a:ext cx="2621665" cy="117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id" hidden="1"/>
          <p:cNvGrpSpPr/>
          <p:nvPr userDrawn="1"/>
        </p:nvGrpSpPr>
        <p:grpSpPr>
          <a:xfrm>
            <a:off x="-3" y="-1"/>
            <a:ext cx="12198354" cy="6858004"/>
            <a:chOff x="-3" y="-1"/>
            <a:chExt cx="12198354" cy="6858004"/>
          </a:xfrm>
        </p:grpSpPr>
        <p:sp>
          <p:nvSpPr>
            <p:cNvPr id="12" name="Rechthoek 11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-3205847" y="3205844"/>
              <a:ext cx="6858003" cy="44631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4" name="Rechthoek 13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5" name="Rechthoek 14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6" name="Rechthoek 15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9" name="Rechthoek 18"/>
          <p:cNvSpPr/>
          <p:nvPr userDrawn="1"/>
        </p:nvSpPr>
        <p:spPr bwMode="auto">
          <a:xfrm>
            <a:off x="0" y="6453336"/>
            <a:ext cx="12198350" cy="40466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2000" b="0" i="0" u="none" strike="noStrike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313" y="6543376"/>
            <a:ext cx="3588750" cy="270000"/>
          </a:xfrm>
          <a:prstGeom prst="rect">
            <a:avLst/>
          </a:prstGeom>
        </p:spPr>
      </p:pic>
      <p:sp>
        <p:nvSpPr>
          <p:cNvPr id="18" name="Rechthoek 19"/>
          <p:cNvSpPr/>
          <p:nvPr userDrawn="1"/>
        </p:nvSpPr>
        <p:spPr bwMode="auto">
          <a:xfrm>
            <a:off x="6099174" y="6453336"/>
            <a:ext cx="6099175" cy="40466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2000" b="0" i="0" u="none" strike="noStrike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0113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Title</a:t>
            </a:r>
            <a:endParaRPr lang="en-GB" noProof="0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3" y="1252836"/>
            <a:ext cx="6846640" cy="4795836"/>
          </a:xfrm>
          <a:noFill/>
        </p:spPr>
        <p:txBody>
          <a:bodyPr vert="horz" wrap="none" lIns="0" tIns="0" rIns="0" bIns="0"/>
          <a:lstStyle>
            <a:lvl1pPr marL="361950" indent="-361950">
              <a:spcBef>
                <a:spcPts val="800"/>
              </a:spcBef>
              <a:spcAft>
                <a:spcPts val="800"/>
              </a:spcAft>
              <a:buClr>
                <a:schemeClr val="bg2"/>
              </a:buClr>
              <a:buFont typeface="+mj-lt"/>
              <a:buAutoNum type="arabicPeriod"/>
              <a:defRPr sz="2400">
                <a:solidFill>
                  <a:schemeClr val="bg2"/>
                </a:solidFill>
              </a:defRPr>
            </a:lvl1pPr>
            <a:lvl2pPr marL="542925" indent="-180975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 marL="361950" indent="-361950">
              <a:spcBef>
                <a:spcPts val="800"/>
              </a:spcBef>
              <a:spcAft>
                <a:spcPts val="800"/>
              </a:spcAft>
              <a:buClr>
                <a:schemeClr val="bg2"/>
              </a:buClr>
              <a:buFont typeface="+mj-lt"/>
              <a:buAutoNum type="arabicPeriod"/>
              <a:tabLst/>
              <a:defRPr sz="2400">
                <a:solidFill>
                  <a:schemeClr val="bg2"/>
                </a:solidFill>
              </a:defRPr>
            </a:lvl6pPr>
            <a:lvl7pPr marL="542925" indent="-180975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7pPr>
            <a:lvl8pPr>
              <a:defRPr>
                <a:solidFill>
                  <a:schemeClr val="bg2"/>
                </a:solidFill>
              </a:defRPr>
            </a:lvl8pPr>
            <a:lvl9pPr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en-GB" noProof="0" dirty="0" smtClean="0"/>
              <a:t>Numbering</a:t>
            </a:r>
          </a:p>
          <a:p>
            <a:pPr lvl="1"/>
            <a:r>
              <a:rPr lang="en-GB" noProof="0" dirty="0" smtClean="0"/>
              <a:t>Bullet</a:t>
            </a:r>
          </a:p>
          <a:p>
            <a:pPr lvl="2"/>
            <a:r>
              <a:rPr lang="en-GB" noProof="0" dirty="0" smtClean="0"/>
              <a:t>Plain text</a:t>
            </a:r>
          </a:p>
          <a:p>
            <a:pPr lvl="3"/>
            <a:r>
              <a:rPr lang="en-GB" noProof="0" dirty="0" smtClean="0"/>
              <a:t>Header dark blue</a:t>
            </a:r>
          </a:p>
          <a:p>
            <a:pPr lvl="4"/>
            <a:r>
              <a:rPr lang="en-GB" noProof="0" dirty="0" smtClean="0"/>
              <a:t>Header yellow</a:t>
            </a:r>
          </a:p>
          <a:p>
            <a:pPr lvl="5"/>
            <a:r>
              <a:rPr lang="en-GB" noProof="0" dirty="0" smtClean="0"/>
              <a:t>Numbering</a:t>
            </a:r>
          </a:p>
          <a:p>
            <a:pPr lvl="6"/>
            <a:r>
              <a:rPr lang="en-GB" noProof="0" dirty="0" smtClean="0"/>
              <a:t>Bullet</a:t>
            </a:r>
          </a:p>
          <a:p>
            <a:pPr lvl="7"/>
            <a:r>
              <a:rPr lang="en-GB" sz="1800" noProof="0" dirty="0" smtClean="0"/>
              <a:t>Plain text</a:t>
            </a:r>
          </a:p>
          <a:p>
            <a:pPr lvl="8"/>
            <a:r>
              <a:rPr lang="en-GB" noProof="0" dirty="0" smtClean="0"/>
              <a:t>Header dark blue</a:t>
            </a:r>
            <a:endParaRPr lang="en-GB" noProof="0" dirty="0"/>
          </a:p>
        </p:txBody>
      </p:sp>
      <p:sp>
        <p:nvSpPr>
          <p:cNvPr id="7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7453634" y="1252538"/>
            <a:ext cx="4339905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en-GB" noProof="0" dirty="0" smtClean="0"/>
              <a:t>Click here to insert</a:t>
            </a:r>
            <a:br>
              <a:rPr lang="en-GB" noProof="0" dirty="0" smtClean="0"/>
            </a:br>
            <a:r>
              <a:rPr lang="en-GB" noProof="0" dirty="0" smtClean="0"/>
              <a:t>an image</a:t>
            </a:r>
            <a:endParaRPr lang="en-GB" noProof="0" dirty="0"/>
          </a:p>
        </p:txBody>
      </p:sp>
      <p:grpSp>
        <p:nvGrpSpPr>
          <p:cNvPr id="8" name="Grid" hidden="1"/>
          <p:cNvGrpSpPr/>
          <p:nvPr userDrawn="1"/>
        </p:nvGrpSpPr>
        <p:grpSpPr>
          <a:xfrm>
            <a:off x="0" y="0"/>
            <a:ext cx="12198353" cy="6858004"/>
            <a:chOff x="-2" y="-1"/>
            <a:chExt cx="12198353" cy="6858004"/>
          </a:xfrm>
        </p:grpSpPr>
        <p:sp>
          <p:nvSpPr>
            <p:cNvPr id="9" name="Rechthoek 8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4" name="Rechthoek 13"/>
            <p:cNvSpPr/>
            <p:nvPr userDrawn="1"/>
          </p:nvSpPr>
          <p:spPr bwMode="auto">
            <a:xfrm rot="5400000">
              <a:off x="3923465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4261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Title</a:t>
            </a:r>
            <a:endParaRPr lang="en-GB" noProof="0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/>
          <a:lstStyle/>
          <a:p>
            <a:pPr lvl="0"/>
            <a:r>
              <a:rPr lang="en-GB" noProof="0" dirty="0" smtClean="0"/>
              <a:t>Bullet</a:t>
            </a:r>
          </a:p>
          <a:p>
            <a:pPr lvl="1"/>
            <a:r>
              <a:rPr lang="en-GB" noProof="0" dirty="0" smtClean="0"/>
              <a:t>Sub-bullet</a:t>
            </a:r>
          </a:p>
          <a:p>
            <a:pPr lvl="2"/>
            <a:r>
              <a:rPr lang="en-GB" noProof="0" dirty="0" smtClean="0"/>
              <a:t>Plain text</a:t>
            </a:r>
          </a:p>
          <a:p>
            <a:pPr lvl="3"/>
            <a:r>
              <a:rPr lang="en-GB" noProof="0" dirty="0" smtClean="0"/>
              <a:t>Header dark blue</a:t>
            </a:r>
          </a:p>
          <a:p>
            <a:pPr lvl="4"/>
            <a:r>
              <a:rPr lang="en-GB" noProof="0" dirty="0" smtClean="0"/>
              <a:t>Header light blue</a:t>
            </a:r>
          </a:p>
          <a:p>
            <a:pPr lvl="5"/>
            <a:r>
              <a:rPr lang="en-GB" noProof="0" dirty="0" smtClean="0"/>
              <a:t>Bullet</a:t>
            </a:r>
          </a:p>
          <a:p>
            <a:pPr lvl="6"/>
            <a:r>
              <a:rPr lang="en-GB" noProof="0" dirty="0" smtClean="0"/>
              <a:t>Sub-bullet</a:t>
            </a:r>
          </a:p>
          <a:p>
            <a:pPr lvl="7"/>
            <a:r>
              <a:rPr lang="en-GB" sz="1800" noProof="0" dirty="0" smtClean="0"/>
              <a:t>Plain text</a:t>
            </a:r>
          </a:p>
          <a:p>
            <a:pPr lvl="8"/>
            <a:r>
              <a:rPr lang="en-GB" noProof="0" dirty="0" smtClean="0"/>
              <a:t>Header dark blue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925968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75%/2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Title</a:t>
            </a:r>
            <a:endParaRPr lang="en-GB" noProof="0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2" y="1252836"/>
            <a:ext cx="7926761" cy="4795836"/>
          </a:xfrm>
        </p:spPr>
        <p:txBody>
          <a:bodyPr vert="horz"/>
          <a:lstStyle/>
          <a:p>
            <a:pPr lvl="0"/>
            <a:r>
              <a:rPr lang="en-GB" noProof="0" dirty="0" smtClean="0"/>
              <a:t>Bullet</a:t>
            </a:r>
          </a:p>
          <a:p>
            <a:pPr lvl="1"/>
            <a:r>
              <a:rPr lang="en-GB" noProof="0" dirty="0" smtClean="0"/>
              <a:t>Sub-bullet</a:t>
            </a:r>
          </a:p>
          <a:p>
            <a:pPr lvl="2"/>
            <a:r>
              <a:rPr lang="en-GB" noProof="0" dirty="0" smtClean="0"/>
              <a:t>Plain text</a:t>
            </a:r>
          </a:p>
          <a:p>
            <a:pPr lvl="3"/>
            <a:r>
              <a:rPr lang="en-GB" noProof="0" dirty="0" smtClean="0"/>
              <a:t>Header dark blue</a:t>
            </a:r>
          </a:p>
          <a:p>
            <a:pPr lvl="4"/>
            <a:r>
              <a:rPr lang="en-GB" noProof="0" dirty="0" smtClean="0"/>
              <a:t>Header light blue</a:t>
            </a:r>
          </a:p>
          <a:p>
            <a:pPr lvl="5"/>
            <a:r>
              <a:rPr lang="en-GB" noProof="0" dirty="0" smtClean="0"/>
              <a:t>Bullet</a:t>
            </a:r>
          </a:p>
          <a:p>
            <a:pPr lvl="6"/>
            <a:r>
              <a:rPr lang="en-GB" noProof="0" dirty="0" smtClean="0"/>
              <a:t>Sub-bullet</a:t>
            </a:r>
          </a:p>
          <a:p>
            <a:pPr lvl="7"/>
            <a:r>
              <a:rPr lang="en-GB" sz="1800" noProof="0" dirty="0" smtClean="0"/>
              <a:t>Plain text</a:t>
            </a:r>
          </a:p>
          <a:p>
            <a:pPr lvl="8"/>
            <a:r>
              <a:rPr lang="en-GB" noProof="0" dirty="0" smtClean="0"/>
              <a:t>Header dark blue</a:t>
            </a:r>
            <a:endParaRPr lang="en-GB" noProof="0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0" y="0"/>
            <a:ext cx="12198353" cy="685800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5003585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8533755" y="1252538"/>
            <a:ext cx="3259784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en-GB" noProof="0" dirty="0" smtClean="0"/>
              <a:t>Click here to insert</a:t>
            </a:r>
            <a:br>
              <a:rPr lang="en-GB" noProof="0" dirty="0" smtClean="0"/>
            </a:br>
            <a:r>
              <a:rPr lang="en-GB" noProof="0" dirty="0" smtClean="0"/>
              <a:t>an image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903028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50%/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GB" noProof="0" dirty="0" smtClean="0"/>
              <a:t>Title</a:t>
            </a:r>
            <a:endParaRPr lang="en-GB" noProof="0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2" y="1252836"/>
            <a:ext cx="5593347" cy="4795836"/>
          </a:xfrm>
        </p:spPr>
        <p:txBody>
          <a:bodyPr vert="horz"/>
          <a:lstStyle/>
          <a:p>
            <a:pPr lvl="0"/>
            <a:r>
              <a:rPr lang="en-GB" noProof="0" dirty="0" smtClean="0"/>
              <a:t>Bullet</a:t>
            </a:r>
          </a:p>
          <a:p>
            <a:pPr lvl="1"/>
            <a:r>
              <a:rPr lang="en-GB" noProof="0" dirty="0" smtClean="0"/>
              <a:t>Sub-bullet</a:t>
            </a:r>
          </a:p>
          <a:p>
            <a:pPr lvl="2"/>
            <a:r>
              <a:rPr lang="en-GB" noProof="0" dirty="0" smtClean="0"/>
              <a:t>Plain text</a:t>
            </a:r>
          </a:p>
          <a:p>
            <a:pPr lvl="3"/>
            <a:r>
              <a:rPr lang="en-GB" noProof="0" dirty="0" smtClean="0"/>
              <a:t>Header dark blue</a:t>
            </a:r>
          </a:p>
          <a:p>
            <a:pPr lvl="4"/>
            <a:r>
              <a:rPr lang="en-GB" noProof="0" dirty="0" smtClean="0"/>
              <a:t>Header light blue</a:t>
            </a:r>
          </a:p>
          <a:p>
            <a:pPr lvl="5"/>
            <a:r>
              <a:rPr lang="en-GB" noProof="0" dirty="0" smtClean="0"/>
              <a:t>Bullet</a:t>
            </a:r>
          </a:p>
          <a:p>
            <a:pPr lvl="6"/>
            <a:r>
              <a:rPr lang="en-GB" noProof="0" dirty="0" smtClean="0"/>
              <a:t>Sub-bullet</a:t>
            </a:r>
          </a:p>
          <a:p>
            <a:pPr lvl="7"/>
            <a:r>
              <a:rPr lang="en-GB" sz="1800" noProof="0" dirty="0" smtClean="0"/>
              <a:t>Plain text</a:t>
            </a:r>
          </a:p>
          <a:p>
            <a:pPr lvl="8"/>
            <a:r>
              <a:rPr lang="en-GB" noProof="0" dirty="0" smtClean="0"/>
              <a:t>Header dark blue</a:t>
            </a:r>
            <a:endParaRPr lang="en-GB" noProof="0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2" y="-1"/>
            <a:ext cx="12198353" cy="685800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2670173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6200775" y="1252538"/>
            <a:ext cx="5592763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en-GB" noProof="0" dirty="0" smtClean="0"/>
              <a:t>Click here to insert</a:t>
            </a:r>
            <a:br>
              <a:rPr lang="en-GB" noProof="0" dirty="0" smtClean="0"/>
            </a:br>
            <a:r>
              <a:rPr lang="en-GB" noProof="0" dirty="0" smtClean="0"/>
              <a:t>an image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827674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25%/7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Title</a:t>
            </a:r>
            <a:endParaRPr lang="en-GB" noProof="0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2" y="1252836"/>
            <a:ext cx="3534273" cy="4795836"/>
          </a:xfrm>
        </p:spPr>
        <p:txBody>
          <a:bodyPr vert="horz"/>
          <a:lstStyle/>
          <a:p>
            <a:pPr lvl="0"/>
            <a:r>
              <a:rPr lang="en-GB" noProof="0" dirty="0" smtClean="0"/>
              <a:t>Bullet</a:t>
            </a:r>
          </a:p>
          <a:p>
            <a:pPr lvl="1"/>
            <a:r>
              <a:rPr lang="en-GB" noProof="0" dirty="0" smtClean="0"/>
              <a:t>Sub-bullet</a:t>
            </a:r>
          </a:p>
          <a:p>
            <a:pPr lvl="2"/>
            <a:r>
              <a:rPr lang="en-GB" noProof="0" dirty="0" smtClean="0"/>
              <a:t>Plain text</a:t>
            </a:r>
          </a:p>
          <a:p>
            <a:pPr lvl="3"/>
            <a:r>
              <a:rPr lang="en-GB" noProof="0" dirty="0" smtClean="0"/>
              <a:t>Header dark blue</a:t>
            </a:r>
          </a:p>
          <a:p>
            <a:pPr lvl="4"/>
            <a:r>
              <a:rPr lang="en-GB" noProof="0" dirty="0" smtClean="0"/>
              <a:t>Header light blue</a:t>
            </a:r>
          </a:p>
          <a:p>
            <a:pPr lvl="5"/>
            <a:r>
              <a:rPr lang="en-GB" noProof="0" dirty="0" smtClean="0"/>
              <a:t>Bullet</a:t>
            </a:r>
          </a:p>
          <a:p>
            <a:pPr lvl="6"/>
            <a:r>
              <a:rPr lang="en-GB" noProof="0" dirty="0" smtClean="0"/>
              <a:t>Sub-bullet</a:t>
            </a:r>
          </a:p>
          <a:p>
            <a:pPr lvl="7"/>
            <a:r>
              <a:rPr lang="en-GB" sz="1800" noProof="0" dirty="0" smtClean="0"/>
              <a:t>Plain text</a:t>
            </a:r>
          </a:p>
          <a:p>
            <a:pPr lvl="8"/>
            <a:r>
              <a:rPr lang="en-GB" noProof="0" dirty="0" smtClean="0"/>
              <a:t>Header dark blue</a:t>
            </a:r>
            <a:endParaRPr lang="en-GB" noProof="0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2" y="-1"/>
            <a:ext cx="12198353" cy="685800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611099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4141267" y="1252538"/>
            <a:ext cx="7652271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en-GB" noProof="0" dirty="0" smtClean="0"/>
              <a:t>Click here to insert</a:t>
            </a:r>
            <a:br>
              <a:rPr lang="en-GB" noProof="0" dirty="0" smtClean="0"/>
            </a:br>
            <a:r>
              <a:rPr lang="en-GB" noProof="0" dirty="0" smtClean="0"/>
              <a:t>an image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323176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Title</a:t>
            </a:r>
            <a:endParaRPr lang="en-GB" noProof="0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2" y="-1"/>
            <a:ext cx="12198353" cy="6858003"/>
            <a:chOff x="-2" y="-1"/>
            <a:chExt cx="12198353" cy="6858003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404663" y="1252538"/>
            <a:ext cx="11388876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en-GB" noProof="0" dirty="0" smtClean="0"/>
              <a:t>Click here to insert</a:t>
            </a:r>
            <a:br>
              <a:rPr lang="en-GB" noProof="0" dirty="0" smtClean="0"/>
            </a:br>
            <a:r>
              <a:rPr lang="en-GB" noProof="0" dirty="0" smtClean="0"/>
              <a:t>an image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292582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4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Title</a:t>
            </a:r>
            <a:endParaRPr lang="en-GB" noProof="0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2" y="1252836"/>
            <a:ext cx="5593347" cy="4795836"/>
          </a:xfrm>
        </p:spPr>
        <p:txBody>
          <a:bodyPr vert="horz"/>
          <a:lstStyle/>
          <a:p>
            <a:pPr lvl="0"/>
            <a:r>
              <a:rPr lang="en-GB" noProof="0" dirty="0" smtClean="0"/>
              <a:t>Bullet</a:t>
            </a:r>
          </a:p>
          <a:p>
            <a:pPr lvl="1"/>
            <a:r>
              <a:rPr lang="en-GB" noProof="0" dirty="0" smtClean="0"/>
              <a:t>Sub-bullet</a:t>
            </a:r>
          </a:p>
          <a:p>
            <a:pPr lvl="2"/>
            <a:r>
              <a:rPr lang="en-GB" noProof="0" dirty="0" smtClean="0"/>
              <a:t>Plain text</a:t>
            </a:r>
          </a:p>
          <a:p>
            <a:pPr lvl="3"/>
            <a:r>
              <a:rPr lang="en-GB" noProof="0" dirty="0" smtClean="0"/>
              <a:t>Header dark blue</a:t>
            </a:r>
          </a:p>
          <a:p>
            <a:pPr lvl="4"/>
            <a:r>
              <a:rPr lang="en-GB" noProof="0" dirty="0" smtClean="0"/>
              <a:t>Header light blue</a:t>
            </a:r>
          </a:p>
          <a:p>
            <a:pPr lvl="5"/>
            <a:r>
              <a:rPr lang="en-GB" noProof="0" dirty="0" smtClean="0"/>
              <a:t>Bullet</a:t>
            </a:r>
          </a:p>
          <a:p>
            <a:pPr lvl="6"/>
            <a:r>
              <a:rPr lang="en-GB" noProof="0" dirty="0" smtClean="0"/>
              <a:t>Sub-bullet</a:t>
            </a:r>
          </a:p>
          <a:p>
            <a:pPr lvl="7"/>
            <a:r>
              <a:rPr lang="en-GB" sz="1800" noProof="0" dirty="0" smtClean="0"/>
              <a:t>Plain text</a:t>
            </a:r>
          </a:p>
          <a:p>
            <a:pPr lvl="8"/>
            <a:r>
              <a:rPr lang="en-GB" noProof="0" dirty="0" smtClean="0"/>
              <a:t>Header dark blue</a:t>
            </a:r>
            <a:endParaRPr lang="en-GB" noProof="0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2" y="-1"/>
            <a:ext cx="12218777" cy="6858004"/>
            <a:chOff x="-2" y="-1"/>
            <a:chExt cx="12218777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2670173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5" name="Rechthoek 14"/>
            <p:cNvSpPr/>
            <p:nvPr userDrawn="1"/>
          </p:nvSpPr>
          <p:spPr bwMode="auto">
            <a:xfrm rot="5400000">
              <a:off x="5568012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6" name="Rechthoek 15"/>
            <p:cNvSpPr/>
            <p:nvPr userDrawn="1"/>
          </p:nvSpPr>
          <p:spPr bwMode="auto">
            <a:xfrm rot="10800000">
              <a:off x="5360772" y="3549589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6200776" y="1252538"/>
            <a:ext cx="2695072" cy="229704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en-GB" noProof="0" dirty="0" smtClean="0"/>
              <a:t>Click here to insert</a:t>
            </a:r>
            <a:br>
              <a:rPr lang="en-GB" noProof="0" dirty="0" smtClean="0"/>
            </a:br>
            <a:r>
              <a:rPr lang="en-GB" noProof="0" dirty="0" smtClean="0"/>
              <a:t>an image</a:t>
            </a:r>
            <a:endParaRPr lang="en-GB" noProof="0" dirty="0"/>
          </a:p>
        </p:txBody>
      </p:sp>
      <p:sp>
        <p:nvSpPr>
          <p:cNvPr id="17" name="Tijdelijke aanduiding voor afbeelding 13"/>
          <p:cNvSpPr>
            <a:spLocks noGrp="1"/>
          </p:cNvSpPr>
          <p:nvPr>
            <p:ph type="pic" sz="quarter" idx="14" hasCustomPrompt="1"/>
          </p:nvPr>
        </p:nvSpPr>
        <p:spPr>
          <a:xfrm>
            <a:off x="9098614" y="1252538"/>
            <a:ext cx="2695072" cy="229704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en-GB" noProof="0" dirty="0" smtClean="0"/>
              <a:t>Click here to insert</a:t>
            </a:r>
            <a:br>
              <a:rPr lang="en-GB" noProof="0" dirty="0" smtClean="0"/>
            </a:br>
            <a:r>
              <a:rPr lang="en-GB" noProof="0" dirty="0" smtClean="0"/>
              <a:t>an image</a:t>
            </a:r>
            <a:endParaRPr lang="en-GB" noProof="0" dirty="0"/>
          </a:p>
        </p:txBody>
      </p:sp>
      <p:sp>
        <p:nvSpPr>
          <p:cNvPr id="18" name="Tijdelijke aanduiding voor afbeelding 13"/>
          <p:cNvSpPr>
            <a:spLocks noGrp="1"/>
          </p:cNvSpPr>
          <p:nvPr>
            <p:ph type="pic" sz="quarter" idx="15" hasCustomPrompt="1"/>
          </p:nvPr>
        </p:nvSpPr>
        <p:spPr>
          <a:xfrm>
            <a:off x="6200776" y="3751623"/>
            <a:ext cx="2695072" cy="229704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en-GB" noProof="0" dirty="0" smtClean="0"/>
              <a:t>Click here to insert</a:t>
            </a:r>
            <a:br>
              <a:rPr lang="en-GB" noProof="0" dirty="0" smtClean="0"/>
            </a:br>
            <a:r>
              <a:rPr lang="en-GB" noProof="0" dirty="0" smtClean="0"/>
              <a:t>an image</a:t>
            </a:r>
            <a:endParaRPr lang="en-GB" noProof="0" dirty="0"/>
          </a:p>
        </p:txBody>
      </p:sp>
      <p:sp>
        <p:nvSpPr>
          <p:cNvPr id="19" name="Tijdelijke aanduiding voor afbeelding 13"/>
          <p:cNvSpPr>
            <a:spLocks noGrp="1"/>
          </p:cNvSpPr>
          <p:nvPr>
            <p:ph type="pic" sz="quarter" idx="16" hasCustomPrompt="1"/>
          </p:nvPr>
        </p:nvSpPr>
        <p:spPr>
          <a:xfrm>
            <a:off x="9098614" y="3751623"/>
            <a:ext cx="2695072" cy="229704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en-GB" noProof="0" dirty="0" smtClean="0"/>
              <a:t>Click here to insert</a:t>
            </a:r>
            <a:br>
              <a:rPr lang="en-GB" noProof="0" dirty="0" smtClean="0"/>
            </a:br>
            <a:r>
              <a:rPr lang="en-GB" noProof="0" dirty="0" smtClean="0"/>
              <a:t>an image</a:t>
            </a:r>
            <a:endParaRPr lang="en-GB" noProof="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689" y="6543376"/>
            <a:ext cx="358875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734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Title</a:t>
            </a:r>
            <a:endParaRPr lang="en-GB" noProof="0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2" y="1252836"/>
            <a:ext cx="5593347" cy="4795836"/>
          </a:xfrm>
        </p:spPr>
        <p:txBody>
          <a:bodyPr vert="horz"/>
          <a:lstStyle/>
          <a:p>
            <a:pPr lvl="0"/>
            <a:r>
              <a:rPr lang="en-GB" noProof="0" dirty="0" smtClean="0"/>
              <a:t>Bullet</a:t>
            </a:r>
          </a:p>
          <a:p>
            <a:pPr lvl="1"/>
            <a:r>
              <a:rPr lang="en-GB" noProof="0" dirty="0" smtClean="0"/>
              <a:t>Sub-bullet</a:t>
            </a:r>
          </a:p>
          <a:p>
            <a:pPr lvl="2"/>
            <a:r>
              <a:rPr lang="en-GB" noProof="0" dirty="0" smtClean="0"/>
              <a:t>Plain text</a:t>
            </a:r>
          </a:p>
          <a:p>
            <a:pPr lvl="3"/>
            <a:r>
              <a:rPr lang="en-GB" noProof="0" dirty="0" smtClean="0"/>
              <a:t>Header dark blue</a:t>
            </a:r>
          </a:p>
          <a:p>
            <a:pPr lvl="4"/>
            <a:r>
              <a:rPr lang="en-GB" noProof="0" dirty="0" smtClean="0"/>
              <a:t>Header light blue</a:t>
            </a:r>
          </a:p>
          <a:p>
            <a:pPr lvl="5"/>
            <a:r>
              <a:rPr lang="en-GB" noProof="0" dirty="0" smtClean="0"/>
              <a:t>Bullet</a:t>
            </a:r>
          </a:p>
          <a:p>
            <a:pPr lvl="6"/>
            <a:r>
              <a:rPr lang="en-GB" noProof="0" dirty="0" smtClean="0"/>
              <a:t>Sub-bullet</a:t>
            </a:r>
          </a:p>
          <a:p>
            <a:pPr lvl="7"/>
            <a:r>
              <a:rPr lang="en-GB" sz="1800" noProof="0" dirty="0" smtClean="0"/>
              <a:t>Plain text</a:t>
            </a:r>
          </a:p>
          <a:p>
            <a:pPr lvl="8"/>
            <a:r>
              <a:rPr lang="en-GB" noProof="0" dirty="0" smtClean="0"/>
              <a:t>Header dark blue</a:t>
            </a:r>
            <a:endParaRPr lang="en-GB" noProof="0" dirty="0"/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2" y="-1"/>
            <a:ext cx="12198353" cy="685800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2670173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5" name="Rechthoek 14"/>
            <p:cNvSpPr/>
            <p:nvPr userDrawn="1"/>
          </p:nvSpPr>
          <p:spPr bwMode="auto">
            <a:xfrm rot="5400000">
              <a:off x="5568012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6200341" y="1252538"/>
            <a:ext cx="2695072" cy="4796134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en-GB" noProof="0" dirty="0" smtClean="0"/>
              <a:t>Click here to insert</a:t>
            </a:r>
            <a:br>
              <a:rPr lang="en-GB" noProof="0" dirty="0" smtClean="0"/>
            </a:br>
            <a:r>
              <a:rPr lang="en-GB" noProof="0" dirty="0" smtClean="0"/>
              <a:t>an image</a:t>
            </a:r>
            <a:endParaRPr lang="en-GB" noProof="0" dirty="0"/>
          </a:p>
        </p:txBody>
      </p:sp>
      <p:sp>
        <p:nvSpPr>
          <p:cNvPr id="17" name="Tijdelijke aanduiding voor afbeelding 13"/>
          <p:cNvSpPr>
            <a:spLocks noGrp="1"/>
          </p:cNvSpPr>
          <p:nvPr>
            <p:ph type="pic" sz="quarter" idx="14" hasCustomPrompt="1"/>
          </p:nvPr>
        </p:nvSpPr>
        <p:spPr>
          <a:xfrm>
            <a:off x="9098179" y="1252538"/>
            <a:ext cx="2695072" cy="4796134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en-GB" noProof="0" dirty="0" smtClean="0"/>
              <a:t>Click here to insert</a:t>
            </a:r>
            <a:br>
              <a:rPr lang="en-GB" noProof="0" dirty="0" smtClean="0"/>
            </a:br>
            <a:r>
              <a:rPr lang="en-GB" noProof="0" dirty="0" smtClean="0"/>
              <a:t>an image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469822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04662" y="404664"/>
            <a:ext cx="11389024" cy="4320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noProof="0" dirty="0" smtClean="0"/>
              <a:t>Title</a:t>
            </a:r>
            <a:endParaRPr lang="en-GB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04662" y="1252836"/>
            <a:ext cx="11389023" cy="479583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 smtClean="0"/>
              <a:t>Bullet</a:t>
            </a:r>
          </a:p>
          <a:p>
            <a:pPr lvl="1"/>
            <a:r>
              <a:rPr lang="en-GB" noProof="0" dirty="0" smtClean="0"/>
              <a:t>Sub-bullet</a:t>
            </a:r>
          </a:p>
          <a:p>
            <a:pPr lvl="2"/>
            <a:r>
              <a:rPr lang="en-GB" noProof="0" dirty="0" smtClean="0"/>
              <a:t>Plain text</a:t>
            </a:r>
          </a:p>
          <a:p>
            <a:pPr lvl="3"/>
            <a:r>
              <a:rPr lang="en-GB" noProof="0" dirty="0" smtClean="0"/>
              <a:t>Header dark blue</a:t>
            </a:r>
          </a:p>
          <a:p>
            <a:pPr lvl="4"/>
            <a:r>
              <a:rPr lang="en-GB" noProof="0" dirty="0" smtClean="0"/>
              <a:t>Header light blue</a:t>
            </a:r>
          </a:p>
          <a:p>
            <a:pPr lvl="5"/>
            <a:r>
              <a:rPr lang="en-GB" noProof="0" dirty="0" smtClean="0"/>
              <a:t>Bullet</a:t>
            </a:r>
          </a:p>
          <a:p>
            <a:pPr lvl="6"/>
            <a:r>
              <a:rPr lang="en-GB" noProof="0" dirty="0" smtClean="0"/>
              <a:t>Sub-bullet</a:t>
            </a:r>
          </a:p>
          <a:p>
            <a:pPr lvl="7"/>
            <a:r>
              <a:rPr lang="en-GB" sz="1800" noProof="0" dirty="0" smtClean="0"/>
              <a:t>Plain text</a:t>
            </a:r>
          </a:p>
          <a:p>
            <a:pPr lvl="8"/>
            <a:r>
              <a:rPr lang="en-GB" noProof="0" dirty="0" smtClean="0"/>
              <a:t>Header dark blue</a:t>
            </a:r>
            <a:endParaRPr lang="en-GB" noProof="0" dirty="0"/>
          </a:p>
        </p:txBody>
      </p:sp>
      <p:grpSp>
        <p:nvGrpSpPr>
          <p:cNvPr id="11" name="Grid" hidden="1"/>
          <p:cNvGrpSpPr/>
          <p:nvPr userDrawn="1"/>
        </p:nvGrpSpPr>
        <p:grpSpPr>
          <a:xfrm>
            <a:off x="-2" y="-1"/>
            <a:ext cx="12198353" cy="6858003"/>
            <a:chOff x="-2" y="-1"/>
            <a:chExt cx="12198353" cy="6858003"/>
          </a:xfrm>
        </p:grpSpPr>
        <p:sp>
          <p:nvSpPr>
            <p:cNvPr id="7" name="Rechthoek 6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8" name="Rechthoek 7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20" name="Rechthoek 19"/>
          <p:cNvSpPr/>
          <p:nvPr userDrawn="1"/>
        </p:nvSpPr>
        <p:spPr bwMode="auto">
          <a:xfrm>
            <a:off x="0" y="6453336"/>
            <a:ext cx="12198350" cy="40466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r>
              <a:rPr kumimoji="0" lang="en-GB" sz="2000" b="0" i="0" u="none" strike="noStrike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rPr>
              <a:t>How to SPAM the 150 MHz sky - Huib </a:t>
            </a:r>
            <a:r>
              <a:rPr kumimoji="0" lang="en-GB" sz="2000" b="0" i="0" u="none" strike="noStrike" cap="none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rPr>
              <a:t>Intema</a:t>
            </a:r>
            <a:r>
              <a:rPr kumimoji="0" lang="en-GB" sz="2000" b="0" i="0" u="none" strike="noStrike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rPr>
              <a:t> (Leiden) – </a:t>
            </a:r>
            <a:r>
              <a:rPr kumimoji="0" lang="en-GB" sz="2000" b="0" i="0" u="none" strike="noStrike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rPr>
              <a:t>SaLF3 Pasadena, Dec 6, 2016</a:t>
            </a:r>
            <a:endParaRPr kumimoji="0" lang="en-GB" sz="2000" b="0" i="0" u="none" strike="noStrike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812" y="-1"/>
            <a:ext cx="1258060" cy="125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0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58" r:id="rId3"/>
    <p:sldLayoutId id="2147483665" r:id="rId4"/>
    <p:sldLayoutId id="2147483661" r:id="rId5"/>
    <p:sldLayoutId id="2147483664" r:id="rId6"/>
    <p:sldLayoutId id="2147483666" r:id="rId7"/>
    <p:sldLayoutId id="2147483662" r:id="rId8"/>
    <p:sldLayoutId id="2147483663" r:id="rId9"/>
    <p:sldLayoutId id="2147483667" r:id="rId10"/>
    <p:sldLayoutId id="2147483668" r:id="rId11"/>
    <p:sldLayoutId id="2147483670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200" b="1" i="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1pPr>
      <a:lvl2pPr marL="361950" indent="-180975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-"/>
        <a:defRPr sz="1800" kern="1200">
          <a:solidFill>
            <a:schemeClr val="bg2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1" kern="1200">
          <a:solidFill>
            <a:schemeClr val="bg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1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80975" indent="-180975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6pPr>
      <a:lvl7pPr marL="361950" indent="-180975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-"/>
        <a:defRPr sz="1800" kern="1200">
          <a:solidFill>
            <a:schemeClr val="bg2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kern="1200">
          <a:solidFill>
            <a:schemeClr val="bg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1" kern="1200" baseline="0">
          <a:solidFill>
            <a:schemeClr val="bg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tgssadr.strw.leidenuniv.nl/" TargetMode="Externa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emf"/><Relationship Id="rId4" Type="http://schemas.openxmlformats.org/officeDocument/2006/relationships/image" Target="../media/image49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tekst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4800" dirty="0" smtClean="0"/>
              <a:t>How to SPAM the 150 MHz sky</a:t>
            </a:r>
            <a:endParaRPr lang="nl-NL" sz="480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Huib Intema | </a:t>
            </a:r>
            <a:r>
              <a:rPr lang="nl-NL" dirty="0"/>
              <a:t>Leiden/NRAO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 dirty="0" smtClean="0"/>
              <a:t>Dec. 6, </a:t>
            </a:r>
            <a:r>
              <a:rPr lang="nl-NL" dirty="0" smtClean="0"/>
              <a:t>2016</a:t>
            </a:r>
            <a:endParaRPr lang="nl-NL" dirty="0"/>
          </a:p>
        </p:txBody>
      </p:sp>
      <p:sp>
        <p:nvSpPr>
          <p:cNvPr id="2" name="Rectangle 1"/>
          <p:cNvSpPr/>
          <p:nvPr/>
        </p:nvSpPr>
        <p:spPr>
          <a:xfrm>
            <a:off x="2160240" y="4941168"/>
            <a:ext cx="609917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u="sng" dirty="0" smtClean="0"/>
              <a:t>Main collaborators</a:t>
            </a:r>
            <a:r>
              <a:rPr lang="en-US" u="sng" dirty="0"/>
              <a:t>: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Preshanth</a:t>
            </a:r>
            <a:r>
              <a:rPr lang="en-US" dirty="0" smtClean="0"/>
              <a:t> </a:t>
            </a:r>
            <a:r>
              <a:rPr lang="en-US" dirty="0" err="1"/>
              <a:t>Jagannathan</a:t>
            </a:r>
            <a:r>
              <a:rPr lang="en-US" dirty="0"/>
              <a:t> </a:t>
            </a:r>
            <a:r>
              <a:rPr lang="en-US" dirty="0" smtClean="0"/>
              <a:t>(UCT/NRAO) </a:t>
            </a:r>
            <a:br>
              <a:rPr lang="en-US" dirty="0" smtClean="0"/>
            </a:br>
            <a:r>
              <a:rPr lang="en-US" dirty="0" err="1" smtClean="0"/>
              <a:t>Kunal</a:t>
            </a:r>
            <a:r>
              <a:rPr lang="en-US" dirty="0" smtClean="0"/>
              <a:t> </a:t>
            </a:r>
            <a:r>
              <a:rPr lang="en-US" dirty="0" err="1"/>
              <a:t>Mooley</a:t>
            </a:r>
            <a:r>
              <a:rPr lang="en-US" dirty="0"/>
              <a:t> </a:t>
            </a:r>
            <a:r>
              <a:rPr lang="en-US"/>
              <a:t>(</a:t>
            </a:r>
            <a:r>
              <a:rPr lang="en-US" smtClean="0"/>
              <a:t>Oxford)</a:t>
            </a:r>
            <a:endParaRPr lang="en-US" dirty="0" smtClean="0"/>
          </a:p>
          <a:p>
            <a:r>
              <a:rPr lang="en-US" dirty="0" smtClean="0"/>
              <a:t>Dale Frail (NRAO)</a:t>
            </a:r>
            <a:endParaRPr lang="en-US" dirty="0"/>
          </a:p>
        </p:txBody>
      </p:sp>
      <p:pic>
        <p:nvPicPr>
          <p:cNvPr id="2050" name="Picture 2" descr="http://www.geobrein.be/wp-content/uploads/2015/09/spam-stam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199" y="4624959"/>
            <a:ext cx="2994418" cy="168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691" y="3458"/>
            <a:ext cx="5434965" cy="13373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4643" y="2425489"/>
            <a:ext cx="5434965" cy="129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148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to TGSS</a:t>
            </a:r>
            <a:endParaRPr lang="nl-N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Sensitivity </a:t>
            </a:r>
            <a:r>
              <a:rPr lang="en-US" b="1" dirty="0" smtClean="0"/>
              <a:t>distribution</a:t>
            </a:r>
          </a:p>
          <a:p>
            <a:r>
              <a:rPr lang="en-US" dirty="0" smtClean="0"/>
              <a:t>80 percent of the pointing images have a noise level between 2-5 </a:t>
            </a:r>
            <a:r>
              <a:rPr lang="en-US" dirty="0" err="1" smtClean="0"/>
              <a:t>mJy</a:t>
            </a:r>
            <a:r>
              <a:rPr lang="en-US" dirty="0" smtClean="0"/>
              <a:t>/beam</a:t>
            </a:r>
          </a:p>
          <a:p>
            <a:r>
              <a:rPr lang="en-US" dirty="0" smtClean="0"/>
              <a:t>Higher noise mostly in Galactic plane, near bright sources (</a:t>
            </a:r>
            <a:r>
              <a:rPr lang="en-US" dirty="0" err="1" smtClean="0"/>
              <a:t>Cas</a:t>
            </a:r>
            <a:r>
              <a:rPr lang="en-US" dirty="0" smtClean="0"/>
              <a:t> A, </a:t>
            </a:r>
            <a:r>
              <a:rPr lang="en-US" dirty="0" err="1" smtClean="0"/>
              <a:t>Cyg</a:t>
            </a:r>
            <a:r>
              <a:rPr lang="en-US" dirty="0" smtClean="0"/>
              <a:t> A), and at very low DEC</a:t>
            </a:r>
            <a:endParaRPr lang="en-US" dirty="0"/>
          </a:p>
          <a:p>
            <a:endParaRPr lang="en-US" dirty="0" smtClean="0"/>
          </a:p>
          <a:p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175" y="2924944"/>
            <a:ext cx="6063154" cy="34563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43" y="2585145"/>
            <a:ext cx="5040560" cy="36521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67127" y="5867980"/>
            <a:ext cx="148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latin typeface="Gill Sans MT" panose="020B0502020104020203" pitchFamily="34" charset="0"/>
              </a:rPr>
              <a:t>Intema</a:t>
            </a:r>
            <a:r>
              <a:rPr lang="en-US" dirty="0" smtClean="0">
                <a:latin typeface="Gill Sans MT" panose="020B0502020104020203" pitchFamily="34" charset="0"/>
              </a:rPr>
              <a:t>+ 2016</a:t>
            </a:r>
          </a:p>
        </p:txBody>
      </p:sp>
      <p:sp>
        <p:nvSpPr>
          <p:cNvPr id="5" name="Rectangle 4"/>
          <p:cNvSpPr/>
          <p:nvPr/>
        </p:nvSpPr>
        <p:spPr>
          <a:xfrm>
            <a:off x="5967568" y="3244334"/>
            <a:ext cx="263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°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192464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to TGSS</a:t>
            </a:r>
            <a:endParaRPr lang="nl-N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smtClean="0"/>
              <a:t>0.62 Million radio sources detected at 7-sigma level</a:t>
            </a:r>
          </a:p>
          <a:p>
            <a:r>
              <a:rPr lang="en-US" dirty="0" smtClean="0"/>
              <a:t>Source density correlates with background noise</a:t>
            </a:r>
          </a:p>
          <a:p>
            <a:r>
              <a:rPr lang="en-US" dirty="0" smtClean="0"/>
              <a:t>Majority of sources are unresolved at 25” resolution</a:t>
            </a:r>
          </a:p>
          <a:p>
            <a:r>
              <a:rPr lang="en-US" dirty="0" smtClean="0"/>
              <a:t>Positional accuracy &lt; 2”</a:t>
            </a:r>
          </a:p>
          <a:p>
            <a:r>
              <a:rPr lang="en-US" dirty="0" smtClean="0"/>
              <a:t>Flux density accuracy ~10 percent*</a:t>
            </a:r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113" y="2127112"/>
            <a:ext cx="7153090" cy="36071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49023" y="5867980"/>
            <a:ext cx="4786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latin typeface="Gill Sans MT" panose="020B0502020104020203" pitchFamily="34" charset="0"/>
              </a:rPr>
              <a:t>Intema</a:t>
            </a:r>
            <a:r>
              <a:rPr lang="en-US" dirty="0" smtClean="0">
                <a:latin typeface="Gill Sans MT" panose="020B0502020104020203" pitchFamily="34" charset="0"/>
              </a:rPr>
              <a:t>+ 2016, A&amp;A (accepted), </a:t>
            </a:r>
            <a:r>
              <a:rPr lang="en-US" dirty="0">
                <a:latin typeface="Gill Sans MT" panose="020B0502020104020203" pitchFamily="34" charset="0"/>
              </a:rPr>
              <a:t>arXiv:1603.04368</a:t>
            </a:r>
            <a:endParaRPr lang="en-US" dirty="0" smtClean="0">
              <a:latin typeface="Gill Sans MT" panose="020B05020201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8" y="3479806"/>
            <a:ext cx="5753292" cy="270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545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to TGSS</a:t>
            </a:r>
            <a:endParaRPr lang="nl-N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smtClean="0"/>
              <a:t>First full data release of the GMRT 150 MHz sky survey in March (TGSS Alternative Data Release)</a:t>
            </a:r>
          </a:p>
          <a:p>
            <a:r>
              <a:rPr lang="en-US" dirty="0" smtClean="0"/>
              <a:t>Essential low-frequency reference survey at 25” resolution and 2-5 </a:t>
            </a:r>
            <a:r>
              <a:rPr lang="en-US" dirty="0" err="1" smtClean="0"/>
              <a:t>mJy</a:t>
            </a:r>
            <a:r>
              <a:rPr lang="en-US" dirty="0" smtClean="0"/>
              <a:t>/beam noise</a:t>
            </a:r>
          </a:p>
          <a:p>
            <a:r>
              <a:rPr lang="en-US" dirty="0" smtClean="0"/>
              <a:t>Covers 90 percent of radio sky, nearly complete above -53° DEC</a:t>
            </a:r>
            <a:br>
              <a:rPr lang="en-US" dirty="0" smtClean="0"/>
            </a:br>
            <a:r>
              <a:rPr lang="en-US" dirty="0" smtClean="0"/>
              <a:t>(significant overlap with LOFAR, MWA and SKA)</a:t>
            </a:r>
          </a:p>
          <a:p>
            <a:r>
              <a:rPr lang="en-US" dirty="0" smtClean="0"/>
              <a:t>Fully automated processing pipeline including (SPAM) DD ionospheric calibration</a:t>
            </a:r>
          </a:p>
          <a:p>
            <a:r>
              <a:rPr lang="en-US" dirty="0" smtClean="0"/>
              <a:t>Pilot project for LOFAR surveys products on ASTRON VO (vo.astron.nl)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11" y="4005064"/>
            <a:ext cx="4001170" cy="23743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052" y="3645024"/>
            <a:ext cx="3240361" cy="360040"/>
          </a:xfrm>
          <a:prstGeom prst="rect">
            <a:avLst/>
          </a:prstGeom>
          <a:noFill/>
        </p:spPr>
        <p:txBody>
          <a:bodyPr wrap="none" lIns="108000" tIns="108000" rIns="108000" bIns="108000" rtlCol="0">
            <a:noAutofit/>
          </a:bodyPr>
          <a:lstStyle/>
          <a:p>
            <a:pPr algn="ctr"/>
            <a:r>
              <a:rPr lang="en-US" sz="1400" noProof="0" dirty="0" smtClean="0">
                <a:solidFill>
                  <a:schemeClr val="bg2"/>
                </a:solidFill>
              </a:rPr>
              <a:t>http://tgssadr.strw.leidenuniv.nl</a:t>
            </a:r>
            <a:endParaRPr lang="nl-NL" sz="1400" noProof="0" dirty="0" err="1" smtClean="0">
              <a:solidFill>
                <a:schemeClr val="bg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320" y="3999687"/>
            <a:ext cx="3457047" cy="23096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76894" y="3650402"/>
            <a:ext cx="3240361" cy="426670"/>
          </a:xfrm>
          <a:prstGeom prst="rect">
            <a:avLst/>
          </a:prstGeom>
          <a:noFill/>
        </p:spPr>
        <p:txBody>
          <a:bodyPr wrap="none" lIns="108000" tIns="108000" rIns="108000" bIns="108000" rtlCol="0">
            <a:noAutofit/>
          </a:bodyPr>
          <a:lstStyle/>
          <a:p>
            <a:pPr algn="ctr"/>
            <a:r>
              <a:rPr lang="en-US" sz="1400" noProof="0" dirty="0" smtClean="0">
                <a:solidFill>
                  <a:schemeClr val="bg2"/>
                </a:solidFill>
              </a:rPr>
              <a:t>Interactive access through CDS </a:t>
            </a:r>
            <a:r>
              <a:rPr lang="en-US" sz="1400" noProof="0" dirty="0" err="1" smtClean="0">
                <a:solidFill>
                  <a:schemeClr val="bg2"/>
                </a:solidFill>
              </a:rPr>
              <a:t>Aladin</a:t>
            </a:r>
            <a:endParaRPr lang="nl-NL" sz="1400" noProof="0" dirty="0" err="1" smtClean="0">
              <a:solidFill>
                <a:schemeClr val="bg2"/>
              </a:solidFill>
            </a:endParaRPr>
          </a:p>
        </p:txBody>
      </p:sp>
      <p:pic>
        <p:nvPicPr>
          <p:cNvPr id="5122" name="Picture 2" descr="[Welcome to SkyView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041" y="4077072"/>
            <a:ext cx="3333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149965" y="3650402"/>
            <a:ext cx="3781858" cy="426670"/>
          </a:xfrm>
          <a:prstGeom prst="rect">
            <a:avLst/>
          </a:prstGeom>
          <a:noFill/>
        </p:spPr>
        <p:txBody>
          <a:bodyPr wrap="none" lIns="108000" tIns="108000" rIns="108000" bIns="108000" rtlCol="0">
            <a:noAutofit/>
          </a:bodyPr>
          <a:lstStyle/>
          <a:p>
            <a:pPr algn="ctr"/>
            <a:r>
              <a:rPr lang="en-US" sz="1400" noProof="0" dirty="0" smtClean="0">
                <a:solidFill>
                  <a:schemeClr val="bg2"/>
                </a:solidFill>
              </a:rPr>
              <a:t>Mosaicking options through </a:t>
            </a:r>
            <a:r>
              <a:rPr lang="en-US" sz="1400" dirty="0" smtClean="0">
                <a:solidFill>
                  <a:schemeClr val="bg2"/>
                </a:solidFill>
              </a:rPr>
              <a:t>NASA </a:t>
            </a:r>
            <a:r>
              <a:rPr lang="en-US" sz="1400" dirty="0" err="1" smtClean="0">
                <a:solidFill>
                  <a:schemeClr val="bg2"/>
                </a:solidFill>
              </a:rPr>
              <a:t>SkyView</a:t>
            </a:r>
            <a:endParaRPr lang="nl-NL" sz="1400" noProof="0" dirty="0" err="1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18786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to TGSS</a:t>
            </a:r>
            <a:endParaRPr lang="nl-N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Pretty image gallery</a:t>
            </a:r>
            <a:endParaRPr lang="nl-NL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7" t="27067" r="28462" b="32755"/>
          <a:stretch/>
        </p:blipFill>
        <p:spPr>
          <a:xfrm>
            <a:off x="1945550" y="2080732"/>
            <a:ext cx="1932773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6" t="7716" r="24333" b="16382"/>
          <a:stretch/>
        </p:blipFill>
        <p:spPr>
          <a:xfrm>
            <a:off x="4054936" y="2098317"/>
            <a:ext cx="1934307" cy="1828800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5" t="18280" r="27380" b="21925"/>
          <a:stretch/>
        </p:blipFill>
        <p:spPr>
          <a:xfrm>
            <a:off x="6171567" y="2103752"/>
            <a:ext cx="1920240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4" t="22799" r="32719" b="28796"/>
          <a:stretch/>
        </p:blipFill>
        <p:spPr>
          <a:xfrm>
            <a:off x="8197315" y="2098317"/>
            <a:ext cx="1934308" cy="1828800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4" r="20961"/>
          <a:stretch/>
        </p:blipFill>
        <p:spPr>
          <a:xfrm>
            <a:off x="1945550" y="4112246"/>
            <a:ext cx="1920240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21620" r="38509" b="21386"/>
          <a:stretch/>
        </p:blipFill>
        <p:spPr>
          <a:xfrm>
            <a:off x="4054936" y="4112246"/>
            <a:ext cx="1934307" cy="1828800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4" t="18615" r="30930" b="25790"/>
          <a:stretch/>
        </p:blipFill>
        <p:spPr>
          <a:xfrm>
            <a:off x="6178389" y="4120480"/>
            <a:ext cx="1920240" cy="18288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3" t="33851" r="39339" b="25307"/>
          <a:stretch/>
        </p:blipFill>
        <p:spPr>
          <a:xfrm>
            <a:off x="8207430" y="4120480"/>
            <a:ext cx="1920240" cy="1828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45550" y="2047069"/>
            <a:ext cx="966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G11.2-0.3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00396" y="4117943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Kepler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30121" y="4117942"/>
            <a:ext cx="761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3C 129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71756" y="2064209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3C 31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64536" y="4120480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3C 136.1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17980" y="2060028"/>
            <a:ext cx="761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3C 452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71292" y="4112246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4C 35.06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77016" y="2072917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NGC 4258</a:t>
            </a:r>
          </a:p>
        </p:txBody>
      </p:sp>
    </p:spTree>
    <p:extLst>
      <p:ext uri="{BB962C8B-B14F-4D97-AF65-F5344CB8AC3E}">
        <p14:creationId xmlns:p14="http://schemas.microsoft.com/office/powerpoint/2010/main" val="6109275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TGSS </a:t>
            </a:r>
            <a:r>
              <a:rPr lang="en-US" dirty="0" smtClean="0"/>
              <a:t>as a reference survey</a:t>
            </a:r>
            <a:endParaRPr lang="nl-N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Resolution versus surface brightness sensitivity</a:t>
            </a:r>
          </a:p>
          <a:p>
            <a:endParaRPr lang="en-US" dirty="0" smtClean="0"/>
          </a:p>
          <a:p>
            <a:endParaRPr lang="nl-NL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626" y="4218338"/>
            <a:ext cx="9147053" cy="216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488627" y="1697706"/>
            <a:ext cx="9144000" cy="2531600"/>
            <a:chOff x="1488627" y="1697706"/>
            <a:chExt cx="9144000" cy="253160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627" y="1697706"/>
              <a:ext cx="9144000" cy="2162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401292" y="3859974"/>
              <a:ext cx="740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Gill Sans MT" panose="020B0502020104020203" pitchFamily="34" charset="0"/>
                </a:rPr>
                <a:t>MWA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26393" y="3859974"/>
              <a:ext cx="7152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Gill Sans MT" panose="020B0502020104020203" pitchFamily="34" charset="0"/>
                </a:rPr>
                <a:t>NVSS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29589" y="3849006"/>
              <a:ext cx="7072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Gill Sans MT" panose="020B0502020104020203" pitchFamily="34" charset="0"/>
                </a:rPr>
                <a:t>TGSS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507992" y="3849006"/>
              <a:ext cx="1656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Gill Sans MT" panose="020B0502020104020203" pitchFamily="34" charset="0"/>
                </a:rPr>
                <a:t>DSS2-R + TGSS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83450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TGSS as a reference survey</a:t>
            </a:r>
            <a:endParaRPr lang="nl-N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Detailed source counts at 150 MHz</a:t>
            </a:r>
          </a:p>
          <a:p>
            <a:r>
              <a:rPr lang="en-US" dirty="0" smtClean="0"/>
              <a:t>Fitted with 6-parameter</a:t>
            </a:r>
            <a:br>
              <a:rPr lang="en-US" dirty="0" smtClean="0"/>
            </a:br>
            <a:r>
              <a:rPr lang="en-US" dirty="0" smtClean="0"/>
              <a:t>polynomial in log-log space</a:t>
            </a:r>
          </a:p>
          <a:p>
            <a:r>
              <a:rPr lang="en-US" dirty="0" smtClean="0"/>
              <a:t>See </a:t>
            </a:r>
            <a:r>
              <a:rPr lang="en-US" dirty="0" err="1" smtClean="0"/>
              <a:t>Intema</a:t>
            </a:r>
            <a:r>
              <a:rPr lang="en-US" dirty="0" smtClean="0"/>
              <a:t>+ 2016</a:t>
            </a:r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919" y="1599556"/>
            <a:ext cx="7704856" cy="485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535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607" y="1988838"/>
            <a:ext cx="4720604" cy="4113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TGSS as a reference </a:t>
            </a:r>
            <a:r>
              <a:rPr lang="en-US" dirty="0" smtClean="0"/>
              <a:t>survey</a:t>
            </a:r>
            <a:endParaRPr lang="nl-N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TGSS versus MWA-GLEAM and LOFAR MSSS flux density comparison</a:t>
            </a:r>
          </a:p>
          <a:p>
            <a:endParaRPr lang="nl-NL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611" y="1988839"/>
            <a:ext cx="4349131" cy="410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323311" y="2132856"/>
            <a:ext cx="117692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TGSS and MSSS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18655" y="2132855"/>
            <a:ext cx="12618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TGSS and GLEAM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2809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5159" y="1484784"/>
            <a:ext cx="6243191" cy="47054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status and future plans</a:t>
            </a:r>
            <a:endParaRPr lang="nl-N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smtClean="0"/>
              <a:t>TGSS ADR covers 90 percent of the radio sky at 25” resolution and a 2-5 </a:t>
            </a:r>
            <a:r>
              <a:rPr lang="en-US" dirty="0" err="1" smtClean="0"/>
              <a:t>mJy</a:t>
            </a:r>
            <a:r>
              <a:rPr lang="en-US" dirty="0" smtClean="0"/>
              <a:t>/beam median noise</a:t>
            </a:r>
          </a:p>
          <a:p>
            <a:r>
              <a:rPr lang="en-US" dirty="0" smtClean="0"/>
              <a:t>The full public data release includes</a:t>
            </a:r>
          </a:p>
          <a:p>
            <a:pPr lvl="1"/>
            <a:r>
              <a:rPr lang="en-US" dirty="0" smtClean="0"/>
              <a:t>5 x 5 deg</a:t>
            </a:r>
            <a:r>
              <a:rPr lang="en-US" baseline="30000" dirty="0" smtClean="0"/>
              <a:t>2</a:t>
            </a:r>
            <a:r>
              <a:rPr lang="en-US" dirty="0" smtClean="0"/>
              <a:t> FITS images</a:t>
            </a:r>
          </a:p>
          <a:p>
            <a:pPr lvl="1"/>
            <a:r>
              <a:rPr lang="en-US" dirty="0" smtClean="0"/>
              <a:t>Image cut-out service (up to 1 </a:t>
            </a:r>
            <a:r>
              <a:rPr lang="en-US" dirty="0"/>
              <a:t>x </a:t>
            </a:r>
            <a:r>
              <a:rPr lang="en-US" dirty="0" smtClean="0"/>
              <a:t>1 </a:t>
            </a:r>
            <a:r>
              <a:rPr lang="en-US" dirty="0"/>
              <a:t>deg</a:t>
            </a:r>
            <a:r>
              <a:rPr lang="en-US" baseline="30000" dirty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Source catalog with 0.62 Million entries</a:t>
            </a:r>
          </a:p>
          <a:p>
            <a:r>
              <a:rPr lang="en-US" dirty="0" smtClean="0"/>
              <a:t>Resolution is better by factor of a few with respect</a:t>
            </a:r>
            <a:br>
              <a:rPr lang="en-US" dirty="0" smtClean="0"/>
            </a:br>
            <a:r>
              <a:rPr lang="en-US" dirty="0" smtClean="0"/>
              <a:t>to surveys at similar frequency</a:t>
            </a:r>
          </a:p>
          <a:p>
            <a:r>
              <a:rPr lang="en-US" dirty="0" smtClean="0"/>
              <a:t>Sensitivity is similar or better </a:t>
            </a:r>
            <a:r>
              <a:rPr lang="en-US" dirty="0"/>
              <a:t>with respect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 </a:t>
            </a:r>
            <a:r>
              <a:rPr lang="en-US" dirty="0"/>
              <a:t>surveys at similar </a:t>
            </a:r>
            <a:r>
              <a:rPr lang="en-US" dirty="0" smtClean="0"/>
              <a:t>frequency</a:t>
            </a:r>
          </a:p>
          <a:p>
            <a:r>
              <a:rPr lang="en-US" dirty="0" smtClean="0"/>
              <a:t>Relatively high astrometric and flux density </a:t>
            </a:r>
            <a:br>
              <a:rPr lang="en-US" dirty="0" smtClean="0"/>
            </a:br>
            <a:r>
              <a:rPr lang="en-US" dirty="0" smtClean="0"/>
              <a:t>accuracy</a:t>
            </a:r>
          </a:p>
          <a:p>
            <a:r>
              <a:rPr lang="en-US" dirty="0" smtClean="0"/>
              <a:t>Estimated reliability is extremely high down to</a:t>
            </a:r>
            <a:br>
              <a:rPr lang="en-US" dirty="0" smtClean="0"/>
            </a:br>
            <a:r>
              <a:rPr lang="en-US" dirty="0" smtClean="0"/>
              <a:t>the 7-sigma detection threshold (&gt;99 percent)</a:t>
            </a:r>
            <a:endParaRPr lang="nl-NL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075548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status and future plans</a:t>
            </a:r>
            <a:endParaRPr lang="nl-N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smtClean="0"/>
              <a:t>TGSS images have been increasingly used as input models for LOFAR calibration</a:t>
            </a:r>
          </a:p>
          <a:p>
            <a:pPr lvl="1"/>
            <a:r>
              <a:rPr lang="en-US" dirty="0" smtClean="0"/>
              <a:t>LOFAR Global Sky Model (GSM) generator now available on TGSS ADR webpage</a:t>
            </a:r>
          </a:p>
          <a:p>
            <a:r>
              <a:rPr lang="en-US" dirty="0" smtClean="0"/>
              <a:t>TGSS source catalog is used for cross-match by MWA GLEAM </a:t>
            </a:r>
            <a:r>
              <a:rPr lang="en-US" dirty="0" smtClean="0"/>
              <a:t>survey</a:t>
            </a:r>
            <a:endParaRPr lang="en-US" dirty="0" smtClean="0"/>
          </a:p>
          <a:p>
            <a:r>
              <a:rPr lang="en-US" dirty="0" smtClean="0"/>
              <a:t>TGSS data products are in itself interesting, mainly because of the large area covered</a:t>
            </a:r>
          </a:p>
          <a:p>
            <a:pPr lvl="1"/>
            <a:r>
              <a:rPr lang="en-US" dirty="0" smtClean="0"/>
              <a:t>Cross-matched to NVSS to identify steep-spectrum radio sources (Mandal, de </a:t>
            </a:r>
            <a:r>
              <a:rPr lang="en-US" dirty="0" err="1" smtClean="0"/>
              <a:t>Gasperin</a:t>
            </a:r>
            <a:r>
              <a:rPr lang="en-US" dirty="0" smtClean="0"/>
              <a:t>, </a:t>
            </a:r>
            <a:r>
              <a:rPr lang="en-US" dirty="0" err="1" smtClean="0"/>
              <a:t>Emig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Looking for radio counterparts of gamma ray sources detected by </a:t>
            </a:r>
            <a:r>
              <a:rPr lang="en-US" i="1" dirty="0" smtClean="0"/>
              <a:t>Fermi</a:t>
            </a:r>
            <a:r>
              <a:rPr lang="en-US" dirty="0" smtClean="0"/>
              <a:t> (e.g., Frail+ </a:t>
            </a:r>
            <a:r>
              <a:rPr lang="en-US" dirty="0" smtClean="0"/>
              <a:t>2016a)</a:t>
            </a:r>
            <a:endParaRPr lang="en-US" i="1" dirty="0" smtClean="0"/>
          </a:p>
          <a:p>
            <a:pPr lvl="1"/>
            <a:r>
              <a:rPr lang="en-US" dirty="0" smtClean="0"/>
              <a:t>Studying the spectral behavior of pulsars (compact </a:t>
            </a:r>
            <a:r>
              <a:rPr lang="en-US" dirty="0" smtClean="0"/>
              <a:t>steep-spectrum; Frail+ 2016b)</a:t>
            </a:r>
            <a:endParaRPr lang="en-US" dirty="0" smtClean="0"/>
          </a:p>
          <a:p>
            <a:pPr lvl="1"/>
            <a:r>
              <a:rPr lang="en-US" dirty="0" smtClean="0"/>
              <a:t>Finding high-z radio galaxy candidates based on their steep spectra (</a:t>
            </a:r>
            <a:r>
              <a:rPr lang="en-US" dirty="0" err="1" smtClean="0"/>
              <a:t>Saxena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Targeted search for radio emission from </a:t>
            </a:r>
            <a:r>
              <a:rPr lang="en-US" dirty="0" err="1" smtClean="0"/>
              <a:t>exo</a:t>
            </a:r>
            <a:r>
              <a:rPr lang="en-US" dirty="0" smtClean="0"/>
              <a:t>-planets</a:t>
            </a:r>
          </a:p>
          <a:p>
            <a:pPr lvl="1"/>
            <a:r>
              <a:rPr lang="en-US" dirty="0" smtClean="0"/>
              <a:t>Finding dying/dead radio galaxies</a:t>
            </a:r>
            <a:endParaRPr lang="nl-NL" dirty="0" smtClean="0"/>
          </a:p>
          <a:p>
            <a:pPr lvl="1"/>
            <a:r>
              <a:rPr lang="en-US" dirty="0" smtClean="0"/>
              <a:t>Finding merging galaxy clusters through their </a:t>
            </a:r>
            <a:r>
              <a:rPr lang="en-US" dirty="0" err="1" smtClean="0"/>
              <a:t>Mpc</a:t>
            </a:r>
            <a:r>
              <a:rPr lang="en-US" dirty="0" smtClean="0"/>
              <a:t>-scale diffuse radio emission</a:t>
            </a:r>
          </a:p>
          <a:p>
            <a:r>
              <a:rPr lang="en-US" dirty="0" smtClean="0">
                <a:hlinkClick r:id="rId2"/>
              </a:rPr>
              <a:t>http://tgssadr.strw.leidenuniv.nl/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108683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status and future plans</a:t>
            </a:r>
            <a:endParaRPr lang="nl-N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2" y="1252836"/>
            <a:ext cx="11389023" cy="5128492"/>
          </a:xfrm>
        </p:spPr>
        <p:txBody>
          <a:bodyPr>
            <a:normAutofit/>
          </a:bodyPr>
          <a:lstStyle/>
          <a:p>
            <a:r>
              <a:rPr lang="en-US" dirty="0" smtClean="0"/>
              <a:t>Impact of TGSS ADR1 </a:t>
            </a:r>
            <a:r>
              <a:rPr lang="en-US" dirty="0" smtClean="0"/>
              <a:t>is </a:t>
            </a:r>
            <a:r>
              <a:rPr lang="en-US" dirty="0" smtClean="0"/>
              <a:t>increasing</a:t>
            </a:r>
          </a:p>
          <a:p>
            <a:pPr lvl="1"/>
            <a:r>
              <a:rPr lang="en-US" dirty="0" smtClean="0"/>
              <a:t>23</a:t>
            </a:r>
            <a:r>
              <a:rPr lang="en-US" dirty="0" smtClean="0"/>
              <a:t> </a:t>
            </a:r>
            <a:r>
              <a:rPr lang="en-US" dirty="0" smtClean="0"/>
              <a:t>citations to main survey paper</a:t>
            </a:r>
          </a:p>
          <a:p>
            <a:pPr lvl="1"/>
            <a:r>
              <a:rPr lang="en-US" dirty="0" smtClean="0"/>
              <a:t>10-15 </a:t>
            </a:r>
            <a:r>
              <a:rPr lang="en-US" dirty="0" smtClean="0"/>
              <a:t>visitors per day on project webpage</a:t>
            </a:r>
          </a:p>
          <a:p>
            <a:pPr lvl="1"/>
            <a:r>
              <a:rPr lang="en-US" dirty="0" smtClean="0"/>
              <a:t>100+ followers on Facebook page</a:t>
            </a:r>
          </a:p>
          <a:p>
            <a:r>
              <a:rPr lang="en-US" dirty="0" smtClean="0"/>
              <a:t>Various successful proposed follow-up observations</a:t>
            </a:r>
          </a:p>
          <a:p>
            <a:pPr lvl="1"/>
            <a:r>
              <a:rPr lang="en-US" dirty="0" smtClean="0"/>
              <a:t>Candidate </a:t>
            </a:r>
            <a:r>
              <a:rPr lang="en-US" dirty="0" err="1" smtClean="0"/>
              <a:t>HzRGs</a:t>
            </a:r>
            <a:r>
              <a:rPr lang="en-US" dirty="0" smtClean="0"/>
              <a:t> with VLA, candidate </a:t>
            </a:r>
            <a:r>
              <a:rPr lang="en-US" dirty="0" err="1" smtClean="0"/>
              <a:t>milli</a:t>
            </a:r>
            <a:r>
              <a:rPr lang="en-US" dirty="0" smtClean="0"/>
              <a:t>-second pulsars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with </a:t>
            </a:r>
            <a:r>
              <a:rPr lang="en-US" dirty="0" smtClean="0"/>
              <a:t>ATCA and GBT, candidate radio halos and relics in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galaxy </a:t>
            </a:r>
            <a:r>
              <a:rPr lang="en-US" dirty="0" smtClean="0"/>
              <a:t>clusters (GMRT), candidate double-double radio galaxies (GMRT), … </a:t>
            </a:r>
          </a:p>
          <a:p>
            <a:r>
              <a:rPr lang="en-US" dirty="0" smtClean="0"/>
              <a:t>Next data release (ADR2) planned for </a:t>
            </a:r>
            <a:r>
              <a:rPr lang="en-US" dirty="0" smtClean="0"/>
              <a:t>early summer </a:t>
            </a:r>
            <a:r>
              <a:rPr lang="en-US" dirty="0" smtClean="0"/>
              <a:t>2017</a:t>
            </a:r>
          </a:p>
          <a:p>
            <a:pPr lvl="1"/>
            <a:r>
              <a:rPr lang="en-US" dirty="0" smtClean="0"/>
              <a:t>Incorporation of new make-up observations (70 hours </a:t>
            </a:r>
            <a:r>
              <a:rPr lang="en-US" dirty="0" smtClean="0"/>
              <a:t>allocated, first observations done)</a:t>
            </a:r>
            <a:endParaRPr lang="en-US" dirty="0" smtClean="0"/>
          </a:p>
          <a:p>
            <a:pPr lvl="1"/>
            <a:r>
              <a:rPr lang="en-US" dirty="0" smtClean="0"/>
              <a:t>Incorporation of longer observations on extremely bright sources (A-team)</a:t>
            </a:r>
          </a:p>
          <a:p>
            <a:pPr lvl="1"/>
            <a:r>
              <a:rPr lang="en-US" dirty="0" smtClean="0"/>
              <a:t>Possible inclusion of lowest declination fields (-53° to -55° DEC)</a:t>
            </a:r>
          </a:p>
          <a:p>
            <a:pPr lvl="1"/>
            <a:r>
              <a:rPr lang="en-US" dirty="0" smtClean="0"/>
              <a:t>Flux </a:t>
            </a:r>
            <a:r>
              <a:rPr lang="en-US" dirty="0"/>
              <a:t>scale corrections for subset of fields (~5 </a:t>
            </a:r>
            <a:r>
              <a:rPr lang="en-US" dirty="0" smtClean="0"/>
              <a:t>percent)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3271" y="1174667"/>
            <a:ext cx="4912246" cy="260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214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Talk outline</a:t>
            </a:r>
            <a:endParaRPr lang="nl-N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smtClean="0"/>
              <a:t>The need for a low-frequency radio reference survey</a:t>
            </a:r>
          </a:p>
          <a:p>
            <a:endParaRPr lang="en-US" dirty="0" smtClean="0"/>
          </a:p>
          <a:p>
            <a:r>
              <a:rPr lang="en-US" dirty="0" smtClean="0"/>
              <a:t>The TGSS survey</a:t>
            </a:r>
          </a:p>
          <a:p>
            <a:endParaRPr lang="en-US" dirty="0" smtClean="0"/>
          </a:p>
          <a:p>
            <a:r>
              <a:rPr lang="en-US" dirty="0" smtClean="0"/>
              <a:t>The SPAM pipeline</a:t>
            </a:r>
          </a:p>
          <a:p>
            <a:endParaRPr lang="en-US" dirty="0" smtClean="0"/>
          </a:p>
          <a:p>
            <a:r>
              <a:rPr lang="en-US" dirty="0" smtClean="0"/>
              <a:t>Application to TGSS</a:t>
            </a:r>
          </a:p>
          <a:p>
            <a:endParaRPr lang="en-US" dirty="0" smtClean="0"/>
          </a:p>
          <a:p>
            <a:r>
              <a:rPr lang="en-US" dirty="0" smtClean="0"/>
              <a:t>TGSS ADR as a reference survey</a:t>
            </a:r>
          </a:p>
          <a:p>
            <a:endParaRPr lang="en-US" dirty="0" smtClean="0"/>
          </a:p>
          <a:p>
            <a:r>
              <a:rPr lang="en-US" dirty="0" smtClean="0"/>
              <a:t>Current status and future plans</a:t>
            </a:r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039" y="2077801"/>
            <a:ext cx="1281873" cy="2495296"/>
          </a:xfrm>
          <a:prstGeom prst="rect">
            <a:avLst/>
          </a:prstGeom>
        </p:spPr>
      </p:pic>
      <p:pic>
        <p:nvPicPr>
          <p:cNvPr id="5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5279" y="476672"/>
            <a:ext cx="3534142" cy="263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95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5279" y="3573016"/>
            <a:ext cx="3534142" cy="252438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102595" y="3059668"/>
            <a:ext cx="3389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MT" panose="020B0502020104020203" pitchFamily="34" charset="0"/>
              </a:rPr>
              <a:t>LOFAR: the Low Frequency </a:t>
            </a:r>
            <a:r>
              <a:rPr lang="en-US" dirty="0" err="1" smtClean="0">
                <a:latin typeface="Gill Sans MT" panose="020B0502020104020203" pitchFamily="34" charset="0"/>
              </a:rPr>
              <a:t>ARray</a:t>
            </a:r>
            <a:endParaRPr lang="en-US" dirty="0" smtClean="0">
              <a:latin typeface="Gill Sans MT" panose="020B05020201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58923" y="6021288"/>
            <a:ext cx="5085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MT" panose="020B0502020104020203" pitchFamily="34" charset="0"/>
              </a:rPr>
              <a:t>SKA-low: Square Kilometer Array at low frequencies</a:t>
            </a:r>
          </a:p>
        </p:txBody>
      </p:sp>
    </p:spTree>
    <p:extLst>
      <p:ext uri="{BB962C8B-B14F-4D97-AF65-F5344CB8AC3E}">
        <p14:creationId xmlns:p14="http://schemas.microsoft.com/office/powerpoint/2010/main" val="267046085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Science: A study of USSS in Galaxy Clusters</a:t>
            </a:r>
            <a:endParaRPr lang="nl-NL" dirty="0"/>
          </a:p>
        </p:txBody>
      </p:sp>
      <p:sp>
        <p:nvSpPr>
          <p:cNvPr id="7" name="Tijdelijke aanduiding voor verticale tekst 6"/>
          <p:cNvSpPr>
            <a:spLocks noGrp="1"/>
          </p:cNvSpPr>
          <p:nvPr>
            <p:ph type="body" orient="vert" idx="1"/>
          </p:nvPr>
        </p:nvSpPr>
        <p:spPr>
          <a:xfrm>
            <a:off x="401723" y="1268760"/>
            <a:ext cx="5478489" cy="5184576"/>
          </a:xfrm>
        </p:spPr>
        <p:txBody>
          <a:bodyPr>
            <a:normAutofit/>
          </a:bodyPr>
          <a:lstStyle/>
          <a:p>
            <a:r>
              <a:rPr lang="en-US" dirty="0" smtClean="0"/>
              <a:t>Automated search for USSS in TGSS-NVSS</a:t>
            </a:r>
            <a:br>
              <a:rPr lang="en-US" dirty="0" smtClean="0"/>
            </a:br>
            <a:r>
              <a:rPr lang="en-US" dirty="0" smtClean="0"/>
              <a:t>with spectral index &lt;~ -2</a:t>
            </a:r>
            <a:endParaRPr lang="nl-NL" dirty="0" smtClean="0"/>
          </a:p>
          <a:p>
            <a:r>
              <a:rPr lang="en-US" dirty="0" smtClean="0"/>
              <a:t>Correlated to known cluster positions</a:t>
            </a:r>
            <a:endParaRPr lang="nl-NL" dirty="0"/>
          </a:p>
          <a:p>
            <a:r>
              <a:rPr lang="en-US" dirty="0" smtClean="0"/>
              <a:t>Subset of 7 sources selected for follow-up</a:t>
            </a:r>
            <a:br>
              <a:rPr lang="en-US" dirty="0" smtClean="0"/>
            </a:br>
            <a:r>
              <a:rPr lang="en-US" dirty="0" smtClean="0"/>
              <a:t>with GMRT at 325 MHz</a:t>
            </a:r>
          </a:p>
          <a:p>
            <a:r>
              <a:rPr lang="en-US" dirty="0" smtClean="0"/>
              <a:t>35 hours allotted for </a:t>
            </a:r>
            <a:r>
              <a:rPr lang="nl-NL" dirty="0" smtClean="0"/>
              <a:t>GMRT cycle 31</a:t>
            </a:r>
            <a:br>
              <a:rPr lang="nl-NL" dirty="0" smtClean="0"/>
            </a:br>
            <a:r>
              <a:rPr lang="nl-NL" dirty="0" smtClean="0"/>
              <a:t>(PI Soumyajit Mandal, PhD Leiden)</a:t>
            </a:r>
          </a:p>
          <a:p>
            <a:endParaRPr lang="nl-NL" dirty="0" smtClean="0"/>
          </a:p>
          <a:p>
            <a:r>
              <a:rPr lang="en-US" dirty="0" smtClean="0"/>
              <a:t>Right: two USSS examples</a:t>
            </a:r>
            <a:br>
              <a:rPr lang="en-US" dirty="0" smtClean="0"/>
            </a:br>
            <a:r>
              <a:rPr lang="en-US" dirty="0" smtClean="0"/>
              <a:t>gray = DSS2R, red = ROSAT, blue = TGSS</a:t>
            </a:r>
            <a:br>
              <a:rPr lang="en-US" dirty="0" smtClean="0"/>
            </a:br>
            <a:r>
              <a:rPr lang="en-US" dirty="0" smtClean="0"/>
              <a:t>spectral index = -2.9 (top), -3.0 (bottom)</a:t>
            </a:r>
            <a:endParaRPr lang="nl-NL" dirty="0" smtClean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2" name="Picture 1" descr="mito_radi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503" y="1305055"/>
            <a:ext cx="3024336" cy="2411977"/>
          </a:xfrm>
          <a:prstGeom prst="rect">
            <a:avLst/>
          </a:prstGeom>
        </p:spPr>
      </p:pic>
      <p:pic>
        <p:nvPicPr>
          <p:cNvPr id="3" name="Picture 2" descr="5gmrt_radi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503" y="3717032"/>
            <a:ext cx="3024336" cy="2320395"/>
          </a:xfrm>
          <a:prstGeom prst="rect">
            <a:avLst/>
          </a:prstGeom>
        </p:spPr>
      </p:pic>
      <p:pic>
        <p:nvPicPr>
          <p:cNvPr id="9" name="Picture 8" descr="mito_op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167" y="1268760"/>
            <a:ext cx="3024336" cy="2376264"/>
          </a:xfrm>
          <a:prstGeom prst="rect">
            <a:avLst/>
          </a:prstGeom>
        </p:spPr>
      </p:pic>
      <p:pic>
        <p:nvPicPr>
          <p:cNvPr id="10" name="Picture 9" descr="5gmrt_o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971" y="3717033"/>
            <a:ext cx="3052532" cy="237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736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Science: High-Z Extreme Spectrum </a:t>
            </a:r>
            <a:r>
              <a:rPr lang="en-US" dirty="0" smtClean="0"/>
              <a:t>Project</a:t>
            </a:r>
            <a:endParaRPr lang="nl-N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Selected compact USSS with TGSS-NVSS spectral index &lt; </a:t>
            </a:r>
            <a:r>
              <a:rPr lang="en-US" dirty="0"/>
              <a:t>-1.3</a:t>
            </a:r>
          </a:p>
          <a:p>
            <a:r>
              <a:rPr lang="en-US" dirty="0" smtClean="0"/>
              <a:t>Matched to FIRST to select on compactness and obtain good astrometry</a:t>
            </a:r>
          </a:p>
          <a:p>
            <a:r>
              <a:rPr lang="en-US" dirty="0"/>
              <a:t>Ensure no optical and/or IR counterparts in all-sky </a:t>
            </a:r>
            <a:r>
              <a:rPr lang="en-US" dirty="0" smtClean="0"/>
              <a:t>optical/IR surveys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(SDSS, </a:t>
            </a:r>
            <a:r>
              <a:rPr lang="en-US" dirty="0" err="1" smtClean="0"/>
              <a:t>PanSTARRS</a:t>
            </a:r>
            <a:r>
              <a:rPr lang="en-US" dirty="0" smtClean="0"/>
              <a:t>, </a:t>
            </a:r>
            <a:r>
              <a:rPr lang="en-US" dirty="0"/>
              <a:t>WISE, UKIRT surveys)</a:t>
            </a:r>
          </a:p>
          <a:p>
            <a:r>
              <a:rPr lang="en-US" dirty="0" smtClean="0"/>
              <a:t>Selected </a:t>
            </a:r>
            <a:r>
              <a:rPr lang="en-US" dirty="0"/>
              <a:t>33 </a:t>
            </a:r>
            <a:r>
              <a:rPr lang="en-US" dirty="0" smtClean="0"/>
              <a:t>new USS sources for various </a:t>
            </a:r>
            <a:br>
              <a:rPr lang="en-US" dirty="0" smtClean="0"/>
            </a:br>
            <a:r>
              <a:rPr lang="en-US" dirty="0" smtClean="0"/>
              <a:t>follow-up</a:t>
            </a:r>
            <a:r>
              <a:rPr lang="en-US" dirty="0"/>
              <a:t> </a:t>
            </a:r>
            <a:r>
              <a:rPr lang="en-US" dirty="0" smtClean="0"/>
              <a:t>(PI </a:t>
            </a:r>
            <a:r>
              <a:rPr lang="en-US" dirty="0" err="1" smtClean="0"/>
              <a:t>Aayush</a:t>
            </a:r>
            <a:r>
              <a:rPr lang="en-US" dirty="0" smtClean="0"/>
              <a:t> </a:t>
            </a:r>
            <a:r>
              <a:rPr lang="en-US" dirty="0" err="1" smtClean="0"/>
              <a:t>Saxena</a:t>
            </a:r>
            <a:r>
              <a:rPr lang="en-US" dirty="0" smtClean="0"/>
              <a:t>, PhD Leiden)</a:t>
            </a:r>
            <a:endParaRPr lang="en-US" dirty="0"/>
          </a:p>
          <a:p>
            <a:r>
              <a:rPr lang="en-US" dirty="0" smtClean="0"/>
              <a:t>Sample probes unexplored area in</a:t>
            </a:r>
            <a:br>
              <a:rPr lang="en-US" dirty="0" smtClean="0"/>
            </a:br>
            <a:r>
              <a:rPr lang="en-US" dirty="0" smtClean="0"/>
              <a:t>parameter space</a:t>
            </a:r>
          </a:p>
          <a:p>
            <a:r>
              <a:rPr lang="en-US" dirty="0" smtClean="0"/>
              <a:t>Hope to find the first </a:t>
            </a:r>
            <a:r>
              <a:rPr lang="en-US" dirty="0" err="1" smtClean="0"/>
              <a:t>HzRG</a:t>
            </a:r>
            <a:r>
              <a:rPr lang="en-US" dirty="0" smtClean="0"/>
              <a:t> at very high</a:t>
            </a:r>
            <a:br>
              <a:rPr lang="en-US" dirty="0" smtClean="0"/>
            </a:br>
            <a:r>
              <a:rPr lang="en-US" dirty="0" smtClean="0"/>
              <a:t>redshift (z&gt;6) to probe H</a:t>
            </a:r>
            <a:r>
              <a:rPr lang="en-US" sz="1600" dirty="0" smtClean="0"/>
              <a:t>I </a:t>
            </a:r>
            <a:r>
              <a:rPr lang="en-US" dirty="0" smtClean="0"/>
              <a:t>absorption from</a:t>
            </a:r>
            <a:br>
              <a:rPr lang="en-US" dirty="0" smtClean="0"/>
            </a:br>
            <a:r>
              <a:rPr lang="en-US" dirty="0" smtClean="0"/>
              <a:t>the Epoch-of-Reionization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7487" y="1295400"/>
            <a:ext cx="3224241" cy="25656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6874" y="3789040"/>
            <a:ext cx="3480514" cy="26303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376" y="2580393"/>
            <a:ext cx="2974498" cy="365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74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Science: Finding </a:t>
            </a:r>
            <a:r>
              <a:rPr lang="en-US" dirty="0" err="1" smtClean="0"/>
              <a:t>milli</a:t>
            </a:r>
            <a:r>
              <a:rPr lang="en-US" dirty="0" smtClean="0"/>
              <a:t>-second pulsars</a:t>
            </a:r>
            <a:endParaRPr lang="nl-N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TGSS steep </a:t>
            </a:r>
            <a:r>
              <a:rPr lang="en-US" dirty="0"/>
              <a:t>spectrum PSRs </a:t>
            </a:r>
            <a:r>
              <a:rPr lang="en-US" dirty="0" smtClean="0"/>
              <a:t>(&lt; -2.5) are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l-GR" dirty="0" smtClean="0"/>
              <a:t>γ</a:t>
            </a:r>
            <a:r>
              <a:rPr lang="en-US" dirty="0" smtClean="0"/>
              <a:t>-ray emitting) MSPs (Frail+ 2016)</a:t>
            </a:r>
            <a:endParaRPr lang="en-US" dirty="0"/>
          </a:p>
          <a:p>
            <a:r>
              <a:rPr lang="en-US" dirty="0"/>
              <a:t>Hope is to find exotic PSRs missed by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traditional search </a:t>
            </a:r>
            <a:r>
              <a:rPr lang="en-US" dirty="0"/>
              <a:t>methods</a:t>
            </a:r>
          </a:p>
          <a:p>
            <a:r>
              <a:rPr lang="en-US" dirty="0" smtClean="0"/>
              <a:t>Method </a:t>
            </a:r>
            <a:r>
              <a:rPr lang="en-US" dirty="0"/>
              <a:t>selects without regard to period,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DM, </a:t>
            </a:r>
            <a:r>
              <a:rPr lang="en-US" dirty="0"/>
              <a:t>orbital parameters and </a:t>
            </a:r>
            <a:r>
              <a:rPr lang="en-US" dirty="0" smtClean="0"/>
              <a:t>scattering</a:t>
            </a:r>
            <a:endParaRPr lang="en-US" dirty="0"/>
          </a:p>
          <a:p>
            <a:r>
              <a:rPr lang="en-US" dirty="0"/>
              <a:t>Measure compactness, spectrum,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polarization </a:t>
            </a:r>
            <a:r>
              <a:rPr lang="en-US" dirty="0"/>
              <a:t>position</a:t>
            </a:r>
          </a:p>
          <a:p>
            <a:r>
              <a:rPr lang="en-US" dirty="0" smtClean="0"/>
              <a:t>11 </a:t>
            </a:r>
            <a:r>
              <a:rPr lang="en-US" dirty="0"/>
              <a:t>PSR candidates in </a:t>
            </a:r>
            <a:r>
              <a:rPr lang="en-US" dirty="0" smtClean="0"/>
              <a:t>3FGL, 12 in 4FGL</a:t>
            </a:r>
            <a:endParaRPr lang="en-US" dirty="0"/>
          </a:p>
          <a:p>
            <a:r>
              <a:rPr lang="en-US" dirty="0"/>
              <a:t>VLA/ATCA follow-up for improved positions and resolution</a:t>
            </a:r>
          </a:p>
          <a:p>
            <a:r>
              <a:rPr lang="en-US" dirty="0"/>
              <a:t>Promising candidates searched for pulsations in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l-GR" dirty="0" smtClean="0"/>
              <a:t>γ</a:t>
            </a:r>
            <a:r>
              <a:rPr lang="en-US" dirty="0"/>
              <a:t>-ray</a:t>
            </a:r>
            <a:r>
              <a:rPr lang="en-US" dirty="0" smtClean="0"/>
              <a:t> (Fermi) and/or radio (GBT </a:t>
            </a:r>
            <a:r>
              <a:rPr lang="en-US" dirty="0"/>
              <a:t>and </a:t>
            </a:r>
            <a:r>
              <a:rPr lang="en-US" dirty="0" smtClean="0"/>
              <a:t>Parkes)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823" y="1222816"/>
            <a:ext cx="3558310" cy="2926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3635" y="1275682"/>
            <a:ext cx="2783570" cy="25312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63575" y="3806977"/>
            <a:ext cx="15536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TGSS-NVSS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 Spectral Index Image</a:t>
            </a:r>
          </a:p>
        </p:txBody>
      </p:sp>
      <p:pic>
        <p:nvPicPr>
          <p:cNvPr id="14" name="Content Placeholder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327" y="4099416"/>
            <a:ext cx="3362743" cy="23539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219556" y="5831143"/>
            <a:ext cx="13224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TGSS at 150 MHz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89708" y="5792981"/>
            <a:ext cx="1512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100" dirty="0" smtClean="0">
                <a:solidFill>
                  <a:schemeClr val="bg1"/>
                </a:solidFill>
              </a:rPr>
              <a:t>SUMSS at 843 MHz</a:t>
            </a: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584060" y="4165966"/>
            <a:ext cx="1765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3FGL J1639.4-5146</a:t>
            </a:r>
          </a:p>
        </p:txBody>
      </p:sp>
    </p:spTree>
    <p:extLst>
      <p:ext uri="{BB962C8B-B14F-4D97-AF65-F5344CB8AC3E}">
        <p14:creationId xmlns:p14="http://schemas.microsoft.com/office/powerpoint/2010/main" val="1380148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</a:t>
            </a:r>
            <a:endParaRPr lang="nl-N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662" y="1252836"/>
            <a:ext cx="11389023" cy="499290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Direction-dependent effects are a major problem for wide-field, low-frequency radio surveys</a:t>
            </a:r>
            <a:endParaRPr lang="nl-NL" dirty="0" smtClean="0"/>
          </a:p>
          <a:p>
            <a:pPr lvl="1"/>
            <a:r>
              <a:rPr lang="en-US" dirty="0" smtClean="0"/>
              <a:t>Ionospheric dispersive delay and Faraday rotation</a:t>
            </a:r>
          </a:p>
          <a:p>
            <a:pPr lvl="1"/>
            <a:r>
              <a:rPr lang="en-US" dirty="0" smtClean="0"/>
              <a:t>Complex antenna/station beam patterns</a:t>
            </a:r>
          </a:p>
          <a:p>
            <a:r>
              <a:rPr lang="en-US" dirty="0" smtClean="0"/>
              <a:t>Main </a:t>
            </a:r>
            <a:r>
              <a:rPr lang="en-US" dirty="0"/>
              <a:t>driver behind </a:t>
            </a:r>
            <a:r>
              <a:rPr lang="en-US" dirty="0" smtClean="0"/>
              <a:t>recent development </a:t>
            </a:r>
            <a:r>
              <a:rPr lang="en-US" dirty="0"/>
              <a:t>of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direction-dependent (DD) calibration schemes</a:t>
            </a:r>
          </a:p>
          <a:p>
            <a:pPr lvl="1"/>
            <a:r>
              <a:rPr lang="en-US" dirty="0"/>
              <a:t>field-based </a:t>
            </a:r>
            <a:r>
              <a:rPr lang="en-US" dirty="0" smtClean="0"/>
              <a:t>calibration, SPAM, </a:t>
            </a:r>
            <a:r>
              <a:rPr lang="en-US" dirty="0" err="1" smtClean="0"/>
              <a:t>MeqTrees</a:t>
            </a:r>
            <a:r>
              <a:rPr lang="en-US" dirty="0" smtClean="0"/>
              <a:t>, </a:t>
            </a:r>
            <a:r>
              <a:rPr lang="en-US" dirty="0" err="1" smtClean="0"/>
              <a:t>Sagecal</a:t>
            </a:r>
            <a:r>
              <a:rPr lang="en-US" dirty="0"/>
              <a:t>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LOFAR facet calibration, </a:t>
            </a:r>
            <a:r>
              <a:rPr lang="en-US" dirty="0" err="1" smtClean="0"/>
              <a:t>KillMS</a:t>
            </a:r>
            <a:r>
              <a:rPr lang="en-US" dirty="0" smtClean="0"/>
              <a:t>, …</a:t>
            </a:r>
            <a:endParaRPr lang="en-US" dirty="0"/>
          </a:p>
          <a:p>
            <a:r>
              <a:rPr lang="en-US" dirty="0" smtClean="0"/>
              <a:t>Having a good reference sky model at </a:t>
            </a:r>
            <a:br>
              <a:rPr lang="en-US" dirty="0" smtClean="0"/>
            </a:br>
            <a:r>
              <a:rPr lang="en-US" dirty="0" smtClean="0"/>
              <a:t>similar frequency and resolution is crucial</a:t>
            </a:r>
          </a:p>
          <a:p>
            <a:pPr lvl="1"/>
            <a:r>
              <a:rPr lang="en-US" dirty="0" smtClean="0"/>
              <a:t>Local astrometry is not conserved </a:t>
            </a:r>
            <a:br>
              <a:rPr lang="en-US" dirty="0" smtClean="0"/>
            </a:br>
            <a:r>
              <a:rPr lang="en-US" dirty="0" smtClean="0"/>
              <a:t>due to DD ionospheric phase gradients</a:t>
            </a:r>
          </a:p>
          <a:p>
            <a:pPr lvl="1"/>
            <a:r>
              <a:rPr lang="en-US" dirty="0" smtClean="0"/>
              <a:t>Complex antenna beam patterns introduce</a:t>
            </a:r>
            <a:br>
              <a:rPr lang="en-US" dirty="0" smtClean="0"/>
            </a:br>
            <a:r>
              <a:rPr lang="en-US" dirty="0" smtClean="0"/>
              <a:t>uncertainty in measured flux densities</a:t>
            </a:r>
          </a:p>
          <a:p>
            <a:pPr lvl="1"/>
            <a:r>
              <a:rPr lang="en-US" dirty="0" smtClean="0"/>
              <a:t>Large uncertainty in low-frequency flux density</a:t>
            </a:r>
            <a:br>
              <a:rPr lang="en-US" dirty="0" smtClean="0"/>
            </a:br>
            <a:r>
              <a:rPr lang="en-US" dirty="0" smtClean="0"/>
              <a:t>scale in general</a:t>
            </a: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231" y="2124243"/>
            <a:ext cx="4501348" cy="37530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13464" y="5867980"/>
            <a:ext cx="3541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latin typeface="Gill Sans MT" panose="020B0502020104020203" pitchFamily="34" charset="0"/>
              </a:rPr>
              <a:t>Intema</a:t>
            </a:r>
            <a:r>
              <a:rPr lang="en-US" dirty="0" smtClean="0">
                <a:latin typeface="Gill Sans MT" panose="020B0502020104020203" pitchFamily="34" charset="0"/>
              </a:rPr>
              <a:t>+ </a:t>
            </a:r>
            <a:r>
              <a:rPr lang="en-US" dirty="0" smtClean="0">
                <a:latin typeface="Gill Sans MT" panose="020B0502020104020203" pitchFamily="34" charset="0"/>
              </a:rPr>
              <a:t>2009 (after Lonsdale 2005)</a:t>
            </a:r>
            <a:endParaRPr lang="en-US" dirty="0" smtClean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6260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</a:t>
            </a:r>
            <a:endParaRPr lang="nl-N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Selection of available/upcoming reference sky surveys</a:t>
            </a:r>
            <a:endParaRPr lang="nl-NL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205" y="1611566"/>
            <a:ext cx="7785936" cy="19907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485" y="3619358"/>
            <a:ext cx="7450082" cy="28339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15199" y="3988510"/>
            <a:ext cx="1296144" cy="432048"/>
          </a:xfrm>
          <a:prstGeom prst="rect">
            <a:avLst/>
          </a:prstGeom>
          <a:noFill/>
        </p:spPr>
        <p:txBody>
          <a:bodyPr wrap="none" lIns="108000" tIns="108000" rIns="108000" bIns="108000" rtlCol="0">
            <a:noAutofit/>
          </a:bodyPr>
          <a:lstStyle/>
          <a:p>
            <a:pPr algn="ctr"/>
            <a:r>
              <a:rPr lang="en-US" sz="900" dirty="0" smtClean="0">
                <a:solidFill>
                  <a:srgbClr val="C00000"/>
                </a:solidFill>
              </a:rPr>
              <a:t>MSSS-LBA</a:t>
            </a:r>
            <a:endParaRPr lang="nl-NL" sz="900" noProof="0" dirty="0" err="1" smtClean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2937" y="4293096"/>
            <a:ext cx="1296144" cy="432048"/>
          </a:xfrm>
          <a:prstGeom prst="rect">
            <a:avLst/>
          </a:prstGeom>
          <a:noFill/>
        </p:spPr>
        <p:txBody>
          <a:bodyPr wrap="none" lIns="108000" tIns="108000" rIns="108000" bIns="108000" rtlCol="0">
            <a:noAutofit/>
          </a:bodyPr>
          <a:lstStyle/>
          <a:p>
            <a:pPr algn="ctr"/>
            <a:r>
              <a:rPr lang="en-US" sz="900" dirty="0" smtClean="0">
                <a:solidFill>
                  <a:srgbClr val="C00000"/>
                </a:solidFill>
              </a:rPr>
              <a:t>MSSS-LBA</a:t>
            </a:r>
            <a:endParaRPr lang="nl-NL" sz="900" noProof="0" dirty="0" err="1" smtClean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14799" y="5036347"/>
            <a:ext cx="1296144" cy="432048"/>
          </a:xfrm>
          <a:prstGeom prst="rect">
            <a:avLst/>
          </a:prstGeom>
          <a:noFill/>
        </p:spPr>
        <p:txBody>
          <a:bodyPr wrap="none" lIns="108000" tIns="108000" rIns="108000" bIns="108000" rtlCol="0">
            <a:noAutofit/>
          </a:bodyPr>
          <a:lstStyle/>
          <a:p>
            <a:pPr algn="ctr"/>
            <a:r>
              <a:rPr lang="en-US" sz="900" dirty="0" smtClean="0">
                <a:solidFill>
                  <a:srgbClr val="C00000"/>
                </a:solidFill>
              </a:rPr>
              <a:t>MSSS-HBA</a:t>
            </a:r>
            <a:endParaRPr lang="nl-NL" sz="900" noProof="0" dirty="0" err="1" smtClean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63271" y="4279137"/>
            <a:ext cx="1296144" cy="432048"/>
          </a:xfrm>
          <a:prstGeom prst="rect">
            <a:avLst/>
          </a:prstGeom>
          <a:noFill/>
        </p:spPr>
        <p:txBody>
          <a:bodyPr wrap="none" lIns="108000" tIns="108000" rIns="108000" bIns="108000" rtlCol="0">
            <a:noAutofit/>
          </a:bodyPr>
          <a:lstStyle/>
          <a:p>
            <a:pPr algn="ctr"/>
            <a:r>
              <a:rPr lang="en-US" sz="900" dirty="0" smtClean="0">
                <a:solidFill>
                  <a:srgbClr val="C00000"/>
                </a:solidFill>
              </a:rPr>
              <a:t>MSSS-HBA</a:t>
            </a:r>
            <a:endParaRPr lang="nl-NL" sz="900" noProof="0" dirty="0" err="1" smtClean="0">
              <a:solidFill>
                <a:srgbClr val="C0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395319" y="5517232"/>
            <a:ext cx="64807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xtBox 11"/>
          <p:cNvSpPr txBox="1"/>
          <p:nvPr/>
        </p:nvSpPr>
        <p:spPr>
          <a:xfrm>
            <a:off x="10015566" y="3591683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latin typeface="Gill Sans MT" panose="020B0502020104020203" pitchFamily="34" charset="0"/>
              </a:rPr>
              <a:t>Heald</a:t>
            </a:r>
            <a:r>
              <a:rPr lang="en-US" dirty="0" smtClean="0">
                <a:latin typeface="Gill Sans MT" panose="020B0502020104020203" pitchFamily="34" charset="0"/>
              </a:rPr>
              <a:t>+ 2015</a:t>
            </a:r>
          </a:p>
        </p:txBody>
      </p:sp>
    </p:spTree>
    <p:extLst>
      <p:ext uri="{BB962C8B-B14F-4D97-AF65-F5344CB8AC3E}">
        <p14:creationId xmlns:p14="http://schemas.microsoft.com/office/powerpoint/2010/main" val="7251023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the </a:t>
            </a:r>
            <a:r>
              <a:rPr lang="en-US" dirty="0" smtClean="0"/>
              <a:t>TGSS</a:t>
            </a:r>
            <a:endParaRPr lang="nl-N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TIFR GMRT Sky </a:t>
            </a:r>
            <a:r>
              <a:rPr lang="en-US" b="1" dirty="0" smtClean="0"/>
              <a:t>Survey</a:t>
            </a:r>
          </a:p>
          <a:p>
            <a:r>
              <a:rPr lang="en-US" dirty="0" smtClean="0"/>
              <a:t>Continuum </a:t>
            </a:r>
            <a:r>
              <a:rPr lang="en-US" dirty="0"/>
              <a:t>survey at 150 MHz with the GMRT</a:t>
            </a:r>
          </a:p>
          <a:p>
            <a:r>
              <a:rPr lang="en-US" dirty="0" smtClean="0"/>
              <a:t>16 </a:t>
            </a:r>
            <a:r>
              <a:rPr lang="en-US" dirty="0"/>
              <a:t>MHz bandwidth, 20” resolution, ~3 degree </a:t>
            </a:r>
            <a:r>
              <a:rPr lang="en-US" dirty="0" err="1"/>
              <a:t>FoV</a:t>
            </a:r>
            <a:endParaRPr lang="en-US" dirty="0"/>
          </a:p>
          <a:p>
            <a:r>
              <a:rPr lang="en-US" dirty="0" smtClean="0"/>
              <a:t>5,336 </a:t>
            </a:r>
            <a:r>
              <a:rPr lang="en-US" dirty="0" err="1"/>
              <a:t>pointings</a:t>
            </a:r>
            <a:r>
              <a:rPr lang="en-US" dirty="0"/>
              <a:t> covering DEC +90 to -55 degrees</a:t>
            </a:r>
            <a:br>
              <a:rPr lang="en-US" dirty="0"/>
            </a:br>
            <a:r>
              <a:rPr lang="en-US" dirty="0"/>
              <a:t>37,000 square degrees = </a:t>
            </a:r>
            <a:r>
              <a:rPr lang="en-US" dirty="0" smtClean="0"/>
              <a:t>90 </a:t>
            </a:r>
            <a:r>
              <a:rPr lang="en-US" dirty="0"/>
              <a:t>percent of the </a:t>
            </a:r>
            <a:r>
              <a:rPr lang="en-US" dirty="0" smtClean="0"/>
              <a:t>radio sky</a:t>
            </a:r>
            <a:endParaRPr lang="en-US" dirty="0"/>
          </a:p>
          <a:p>
            <a:r>
              <a:rPr lang="en-US" dirty="0"/>
              <a:t>Observing grid following FIRST scheme</a:t>
            </a:r>
          </a:p>
          <a:p>
            <a:r>
              <a:rPr lang="en-US" dirty="0"/>
              <a:t>15 minutes/pointing, median 5-7 </a:t>
            </a:r>
            <a:r>
              <a:rPr lang="en-US" dirty="0" err="1"/>
              <a:t>mJy</a:t>
            </a:r>
            <a:r>
              <a:rPr lang="en-US" dirty="0"/>
              <a:t>/beam </a:t>
            </a:r>
            <a:r>
              <a:rPr lang="en-US" dirty="0" smtClean="0"/>
              <a:t>RMS</a:t>
            </a:r>
            <a:endParaRPr lang="en-US" dirty="0"/>
          </a:p>
          <a:p>
            <a:r>
              <a:rPr lang="en-US" dirty="0"/>
              <a:t>2,000 hours granted and observed between </a:t>
            </a:r>
            <a:r>
              <a:rPr lang="en-US" dirty="0" smtClean="0"/>
              <a:t>2010-2012</a:t>
            </a:r>
          </a:p>
          <a:p>
            <a:r>
              <a:rPr lang="en-US" dirty="0"/>
              <a:t>Dish-based system makes DD calibration relatively easy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r>
              <a:rPr lang="en-US" dirty="0"/>
              <a:t>http://tgss.ncra.tifr.res.in</a:t>
            </a:r>
            <a:r>
              <a:rPr lang="en-US" dirty="0" smtClean="0"/>
              <a:t>/</a:t>
            </a:r>
            <a:endParaRPr lang="en-US" dirty="0"/>
          </a:p>
        </p:txBody>
      </p:sp>
      <p:pic>
        <p:nvPicPr>
          <p:cNvPr id="6" name="Picture 2" descr="http://www.mso.anu.edu.au/%7Eplah/Home_Page_Stuff/GMRT_2006/large/three_dishes_line_s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319" y="1484783"/>
            <a:ext cx="4176464" cy="417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2477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tgss.ncra.tifr.res.in/150MHz/images/TGSSDR5-30nov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88" y="1484784"/>
            <a:ext cx="5040559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the </a:t>
            </a:r>
            <a:r>
              <a:rPr lang="en-US" dirty="0" smtClean="0"/>
              <a:t>TGSS</a:t>
            </a:r>
            <a:endParaRPr lang="nl-N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TGSS data processing and </a:t>
            </a:r>
            <a:r>
              <a:rPr lang="en-US" b="1" dirty="0" smtClean="0"/>
              <a:t>releases</a:t>
            </a:r>
          </a:p>
          <a:p>
            <a:r>
              <a:rPr lang="en-US" dirty="0" smtClean="0"/>
              <a:t>Data </a:t>
            </a:r>
            <a:r>
              <a:rPr lang="en-US" dirty="0"/>
              <a:t>processing based on </a:t>
            </a:r>
            <a:r>
              <a:rPr lang="en-US" dirty="0" smtClean="0"/>
              <a:t>old AIPS</a:t>
            </a:r>
            <a:r>
              <a:rPr lang="en-US" dirty="0"/>
              <a:t>++ </a:t>
            </a:r>
            <a:r>
              <a:rPr lang="en-US" dirty="0" smtClean="0"/>
              <a:t>pipeline</a:t>
            </a:r>
          </a:p>
          <a:p>
            <a:r>
              <a:rPr lang="en-US" dirty="0" err="1" smtClean="0"/>
              <a:t>Selfcal</a:t>
            </a:r>
            <a:r>
              <a:rPr lang="en-US" dirty="0" smtClean="0"/>
              <a:t> only, so no DD calibration applied</a:t>
            </a:r>
            <a:endParaRPr lang="en-US" dirty="0"/>
          </a:p>
          <a:p>
            <a:r>
              <a:rPr lang="en-US" dirty="0"/>
              <a:t>Dedicated 100-node compute cluster at </a:t>
            </a:r>
            <a:r>
              <a:rPr lang="en-US" dirty="0" smtClean="0"/>
              <a:t>NCRA</a:t>
            </a:r>
          </a:p>
          <a:p>
            <a:pPr lvl="1"/>
            <a:r>
              <a:rPr lang="en-US" dirty="0" smtClean="0"/>
              <a:t>Recently upgraded to </a:t>
            </a:r>
            <a:r>
              <a:rPr lang="nl-NL" dirty="0"/>
              <a:t>1600 cores, 80 TB RAM, </a:t>
            </a:r>
            <a:r>
              <a:rPr lang="nl-NL" dirty="0" smtClean="0"/>
              <a:t>1 PB diskspace</a:t>
            </a:r>
            <a:endParaRPr lang="en-US" dirty="0"/>
          </a:p>
          <a:p>
            <a:r>
              <a:rPr lang="en-US" dirty="0"/>
              <a:t>5 data releases to date, last one (DR5) in late 2012</a:t>
            </a:r>
          </a:p>
          <a:p>
            <a:r>
              <a:rPr lang="en-US" dirty="0"/>
              <a:t>DR5 contains about 10 percent of the survey area</a:t>
            </a:r>
          </a:p>
          <a:p>
            <a:r>
              <a:rPr lang="en-US" dirty="0"/>
              <a:t>New releases promised, but current state </a:t>
            </a:r>
            <a:r>
              <a:rPr lang="en-US" dirty="0" smtClean="0"/>
              <a:t>(still) unclear</a:t>
            </a:r>
            <a:endParaRPr lang="en-US" dirty="0"/>
          </a:p>
          <a:p>
            <a:r>
              <a:rPr lang="en-US" dirty="0"/>
              <a:t>Pilot and main survey remain unpublished</a:t>
            </a:r>
          </a:p>
          <a:p>
            <a:r>
              <a:rPr lang="en-US" dirty="0"/>
              <a:t>Website not updated since 4</a:t>
            </a:r>
            <a:r>
              <a:rPr lang="en-US" dirty="0" smtClean="0"/>
              <a:t> </a:t>
            </a:r>
            <a:r>
              <a:rPr lang="en-US" dirty="0"/>
              <a:t>years</a:t>
            </a:r>
          </a:p>
          <a:p>
            <a:r>
              <a:rPr lang="en-US" dirty="0" smtClean="0"/>
              <a:t>All </a:t>
            </a:r>
            <a:r>
              <a:rPr lang="en-US" dirty="0"/>
              <a:t>raw data has become publicly available through </a:t>
            </a:r>
            <a:r>
              <a:rPr lang="en-US" dirty="0" smtClean="0"/>
              <a:t>GMRT archive (https</a:t>
            </a:r>
            <a:r>
              <a:rPr lang="en-US" dirty="0"/>
              <a:t>://naps.ncra.tifr.res.in/goa</a:t>
            </a:r>
            <a:r>
              <a:rPr lang="en-US" dirty="0" smtClean="0"/>
              <a:t>/)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6420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SPAM pipeline</a:t>
            </a:r>
            <a:endParaRPr lang="nl-N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Source Peeling &amp; Atmospheric </a:t>
            </a:r>
            <a:r>
              <a:rPr lang="en-US" b="1" dirty="0" smtClean="0"/>
              <a:t>Modeling</a:t>
            </a:r>
          </a:p>
          <a:p>
            <a:r>
              <a:rPr lang="en-US" dirty="0" smtClean="0"/>
              <a:t>Python/AIPS-based </a:t>
            </a:r>
            <a:r>
              <a:rPr lang="en-US" dirty="0"/>
              <a:t>software for in-beam ionospheric </a:t>
            </a:r>
            <a:r>
              <a:rPr lang="en-US" dirty="0" smtClean="0"/>
              <a:t>calibration</a:t>
            </a:r>
            <a:br>
              <a:rPr lang="en-US" dirty="0" smtClean="0"/>
            </a:br>
            <a:r>
              <a:rPr lang="en-US" dirty="0" smtClean="0"/>
              <a:t>Relies heavily on </a:t>
            </a:r>
            <a:r>
              <a:rPr lang="en-US" dirty="0" err="1" smtClean="0"/>
              <a:t>ParselTongue</a:t>
            </a:r>
            <a:endParaRPr lang="en-US" dirty="0"/>
          </a:p>
          <a:p>
            <a:r>
              <a:rPr lang="en-US" dirty="0" smtClean="0"/>
              <a:t>Performs </a:t>
            </a:r>
            <a:r>
              <a:rPr lang="en-US" dirty="0"/>
              <a:t>wide-field (direction-dependent) ionospheric calibration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modeling</a:t>
            </a:r>
            <a:r>
              <a:rPr lang="en-US" dirty="0"/>
              <a:t>, and </a:t>
            </a:r>
            <a:r>
              <a:rPr lang="en-US" dirty="0" smtClean="0"/>
              <a:t>imaging</a:t>
            </a:r>
          </a:p>
          <a:p>
            <a:r>
              <a:rPr lang="en-US" dirty="0" smtClean="0"/>
              <a:t>Strategy and algorithms developed </a:t>
            </a:r>
            <a:r>
              <a:rPr lang="en-US" dirty="0"/>
              <a:t>and improved </a:t>
            </a:r>
            <a:r>
              <a:rPr lang="en-US" dirty="0" smtClean="0"/>
              <a:t>for VLA </a:t>
            </a:r>
            <a:r>
              <a:rPr lang="en-US" dirty="0"/>
              <a:t>and </a:t>
            </a:r>
            <a:r>
              <a:rPr lang="en-US" dirty="0" smtClean="0"/>
              <a:t>GMRT (since 2007) </a:t>
            </a:r>
            <a:endParaRPr lang="en-US" dirty="0"/>
          </a:p>
          <a:p>
            <a:r>
              <a:rPr lang="en-US" dirty="0" smtClean="0"/>
              <a:t>Developed </a:t>
            </a:r>
            <a:r>
              <a:rPr lang="en-US" dirty="0"/>
              <a:t>into </a:t>
            </a:r>
            <a:r>
              <a:rPr lang="en-US" dirty="0" smtClean="0"/>
              <a:t>fully automated </a:t>
            </a:r>
            <a:r>
              <a:rPr lang="en-US" dirty="0"/>
              <a:t>pipeline for </a:t>
            </a:r>
            <a:r>
              <a:rPr lang="en-US" dirty="0" smtClean="0"/>
              <a:t>GEMS </a:t>
            </a:r>
            <a:r>
              <a:rPr lang="en-US" dirty="0" smtClean="0"/>
              <a:t>transient project </a:t>
            </a:r>
            <a:r>
              <a:rPr lang="en-US" dirty="0" smtClean="0"/>
              <a:t>(late </a:t>
            </a:r>
            <a:r>
              <a:rPr lang="en-US" dirty="0"/>
              <a:t>2014; </a:t>
            </a:r>
            <a:r>
              <a:rPr lang="en-US" dirty="0" smtClean="0"/>
              <a:t>PI </a:t>
            </a:r>
            <a:r>
              <a:rPr lang="en-US" dirty="0" err="1" smtClean="0"/>
              <a:t>Mooley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Custom-build scheduler </a:t>
            </a:r>
            <a:r>
              <a:rPr lang="en-US" dirty="0" smtClean="0"/>
              <a:t>for parallel </a:t>
            </a:r>
            <a:r>
              <a:rPr lang="en-US" dirty="0"/>
              <a:t>batch job processing on </a:t>
            </a:r>
            <a:r>
              <a:rPr lang="en-US" dirty="0" smtClean="0"/>
              <a:t>Linux compute cluster</a:t>
            </a:r>
            <a:br>
              <a:rPr lang="en-US" dirty="0" smtClean="0"/>
            </a:br>
            <a:r>
              <a:rPr lang="en-US" dirty="0" smtClean="0"/>
              <a:t>(thanks NRAO AOC computing staff)</a:t>
            </a:r>
          </a:p>
          <a:p>
            <a:endParaRPr lang="en-US" dirty="0"/>
          </a:p>
          <a:p>
            <a:r>
              <a:rPr lang="en-US" dirty="0" smtClean="0"/>
              <a:t>Pipeline processing worked extremely well for both GEMS and TGSS data</a:t>
            </a:r>
            <a:endParaRPr lang="nl-NL" dirty="0" smtClean="0"/>
          </a:p>
          <a:p>
            <a:r>
              <a:rPr lang="en-US" dirty="0" smtClean="0"/>
              <a:t>“Small” steps from </a:t>
            </a:r>
            <a:r>
              <a:rPr lang="en-US" dirty="0" smtClean="0"/>
              <a:t>GEMS to </a:t>
            </a:r>
            <a:r>
              <a:rPr lang="en-US" dirty="0" smtClean="0"/>
              <a:t>DR5 (demonstrator) to whole TGSS survey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249" y="-11760"/>
            <a:ext cx="3338935" cy="25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90624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SPAM pipeline</a:t>
            </a:r>
            <a:endParaRPr lang="nl-N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b="1" dirty="0" smtClean="0">
                <a:ea typeface="ＭＳ Ｐゴシック" pitchFamily="34" charset="-128"/>
              </a:rPr>
              <a:t>SPAM core functionality</a:t>
            </a:r>
          </a:p>
          <a:p>
            <a:r>
              <a:rPr lang="en-US" altLang="en-US" dirty="0" smtClean="0">
                <a:ea typeface="ＭＳ Ｐゴシック" pitchFamily="34" charset="-128"/>
              </a:rPr>
              <a:t>A </a:t>
            </a:r>
            <a:r>
              <a:rPr lang="en-US" altLang="en-US" dirty="0">
                <a:ea typeface="ＭＳ Ｐゴシック" pitchFamily="34" charset="-128"/>
              </a:rPr>
              <a:t>measurement of the </a:t>
            </a:r>
            <a:r>
              <a:rPr lang="en-US" altLang="en-US" dirty="0" smtClean="0">
                <a:ea typeface="ＭＳ Ｐゴシック" pitchFamily="34" charset="-128"/>
              </a:rPr>
              <a:t>local ionospheric TEC </a:t>
            </a:r>
            <a:r>
              <a:rPr lang="en-US" altLang="en-US" dirty="0">
                <a:ea typeface="ＭＳ Ｐゴシック" pitchFamily="34" charset="-128"/>
              </a:rPr>
              <a:t>structure</a:t>
            </a:r>
            <a:br>
              <a:rPr lang="en-US" altLang="en-US" dirty="0">
                <a:ea typeface="ＭＳ Ｐゴシック" pitchFamily="34" charset="-128"/>
              </a:rPr>
            </a:br>
            <a:r>
              <a:rPr lang="en-US" altLang="en-US" dirty="0" smtClean="0">
                <a:ea typeface="ＭＳ Ｐゴシック" pitchFamily="34" charset="-128"/>
              </a:rPr>
              <a:t>is </a:t>
            </a:r>
            <a:r>
              <a:rPr lang="en-US" altLang="en-US" dirty="0">
                <a:ea typeface="ＭＳ Ｐゴシック" pitchFamily="34" charset="-128"/>
              </a:rPr>
              <a:t>obtained by phase calibrating on </a:t>
            </a:r>
            <a:r>
              <a:rPr lang="en-US" altLang="en-US" dirty="0" smtClean="0">
                <a:ea typeface="ＭＳ Ｐゴシック" pitchFamily="34" charset="-128"/>
              </a:rPr>
              <a:t>bright sources</a:t>
            </a:r>
            <a:r>
              <a:rPr lang="en-US" altLang="en-US" dirty="0">
                <a:ea typeface="ＭＳ Ｐゴシック" pitchFamily="34" charset="-128"/>
              </a:rPr>
              <a:t/>
            </a:r>
            <a:br>
              <a:rPr lang="en-US" altLang="en-US" dirty="0">
                <a:ea typeface="ＭＳ Ｐゴシック" pitchFamily="34" charset="-128"/>
              </a:rPr>
            </a:br>
            <a:r>
              <a:rPr lang="en-US" altLang="en-US" dirty="0" smtClean="0">
                <a:ea typeface="ＭＳ Ｐゴシック" pitchFamily="34" charset="-128"/>
              </a:rPr>
              <a:t>within </a:t>
            </a:r>
            <a:r>
              <a:rPr lang="en-US" altLang="en-US" dirty="0">
                <a:ea typeface="ＭＳ Ｐゴシック" pitchFamily="34" charset="-128"/>
              </a:rPr>
              <a:t>the field-of-view (e.g., peeling)</a:t>
            </a:r>
          </a:p>
          <a:p>
            <a:r>
              <a:rPr lang="en-US" altLang="en-US" dirty="0">
                <a:ea typeface="ＭＳ Ｐゴシック" pitchFamily="34" charset="-128"/>
              </a:rPr>
              <a:t>The measured phases of all source-antenna</a:t>
            </a:r>
            <a:br>
              <a:rPr lang="en-US" altLang="en-US" dirty="0">
                <a:ea typeface="ＭＳ Ｐゴシック" pitchFamily="34" charset="-128"/>
              </a:rPr>
            </a:br>
            <a:r>
              <a:rPr lang="en-US" altLang="en-US" dirty="0">
                <a:ea typeface="ＭＳ Ｐゴシック" pitchFamily="34" charset="-128"/>
              </a:rPr>
              <a:t>pairs can be mapped onto </a:t>
            </a:r>
            <a:r>
              <a:rPr lang="en-US" altLang="en-US" dirty="0" smtClean="0">
                <a:ea typeface="ＭＳ Ｐゴシック" pitchFamily="34" charset="-128"/>
              </a:rPr>
              <a:t>ionospheric layer</a:t>
            </a:r>
            <a:endParaRPr lang="en-US" altLang="en-US" dirty="0">
              <a:ea typeface="ＭＳ Ｐゴシック" pitchFamily="34" charset="-128"/>
            </a:endParaRPr>
          </a:p>
          <a:p>
            <a:r>
              <a:rPr lang="en-US" altLang="en-US" dirty="0" smtClean="0">
                <a:ea typeface="ＭＳ Ｐゴシック" pitchFamily="34" charset="-128"/>
              </a:rPr>
              <a:t>All </a:t>
            </a:r>
            <a:r>
              <a:rPr lang="en-US" altLang="en-US" dirty="0">
                <a:ea typeface="ＭＳ Ｐゴシック" pitchFamily="34" charset="-128"/>
              </a:rPr>
              <a:t>phases per time interval are fitted with </a:t>
            </a:r>
            <a:r>
              <a:rPr lang="en-US" altLang="en-US" dirty="0" smtClean="0">
                <a:ea typeface="ＭＳ Ｐゴシック" pitchFamily="34" charset="-128"/>
              </a:rPr>
              <a:t>a single model</a:t>
            </a:r>
            <a:br>
              <a:rPr lang="en-US" altLang="en-US" dirty="0" smtClean="0">
                <a:ea typeface="ＭＳ Ｐゴシック" pitchFamily="34" charset="-128"/>
              </a:rPr>
            </a:br>
            <a:r>
              <a:rPr lang="en-US" altLang="en-US" dirty="0" smtClean="0">
                <a:ea typeface="ＭＳ Ｐゴシック" pitchFamily="34" charset="-128"/>
              </a:rPr>
              <a:t>(based on thesis work by Van der </a:t>
            </a:r>
            <a:r>
              <a:rPr lang="en-US" altLang="en-US" dirty="0" err="1" smtClean="0">
                <a:ea typeface="ＭＳ Ｐゴシック" pitchFamily="34" charset="-128"/>
              </a:rPr>
              <a:t>Tol</a:t>
            </a:r>
            <a:r>
              <a:rPr lang="en-US" altLang="en-US" dirty="0" smtClean="0">
                <a:ea typeface="ＭＳ Ｐゴシック" pitchFamily="34" charset="-128"/>
              </a:rPr>
              <a:t>, 2009)</a:t>
            </a:r>
            <a:endParaRPr lang="en-US" altLang="en-US" dirty="0">
              <a:ea typeface="ＭＳ Ｐゴシック" pitchFamily="34" charset="-128"/>
            </a:endParaRPr>
          </a:p>
          <a:p>
            <a:r>
              <a:rPr lang="en-US" altLang="en-US" dirty="0" smtClean="0">
                <a:ea typeface="ＭＳ Ｐゴシック" pitchFamily="34" charset="-128"/>
              </a:rPr>
              <a:t>Model predicts </a:t>
            </a:r>
            <a:r>
              <a:rPr lang="en-US" altLang="en-US" dirty="0">
                <a:ea typeface="ＭＳ Ｐゴシック" pitchFamily="34" charset="-128"/>
              </a:rPr>
              <a:t>phases </a:t>
            </a:r>
            <a:r>
              <a:rPr lang="en-US" altLang="en-US" dirty="0" smtClean="0">
                <a:ea typeface="ＭＳ Ｐゴシック" pitchFamily="34" charset="-128"/>
              </a:rPr>
              <a:t>corrections in </a:t>
            </a:r>
            <a:r>
              <a:rPr lang="en-US" altLang="en-US" dirty="0">
                <a:ea typeface="ＭＳ Ｐゴシック" pitchFamily="34" charset="-128"/>
              </a:rPr>
              <a:t>arbitrary </a:t>
            </a:r>
            <a:r>
              <a:rPr lang="en-US" altLang="en-US" dirty="0" smtClean="0">
                <a:ea typeface="ＭＳ Ｐゴシック" pitchFamily="34" charset="-128"/>
              </a:rPr>
              <a:t>directions</a:t>
            </a:r>
            <a:br>
              <a:rPr lang="en-US" altLang="en-US" dirty="0" smtClean="0">
                <a:ea typeface="ＭＳ Ｐゴシック" pitchFamily="34" charset="-128"/>
              </a:rPr>
            </a:br>
            <a:r>
              <a:rPr lang="en-US" altLang="en-US" dirty="0" smtClean="0">
                <a:ea typeface="ＭＳ Ｐゴシック" pitchFamily="34" charset="-128"/>
              </a:rPr>
              <a:t>for imaging full field-of-view</a:t>
            </a:r>
            <a:endParaRPr lang="en-US" altLang="en-US" dirty="0">
              <a:ea typeface="ＭＳ Ｐゴシック" pitchFamily="34" charset="-128"/>
            </a:endParaRPr>
          </a:p>
          <a:p>
            <a:r>
              <a:rPr lang="en-US" altLang="en-US" dirty="0" smtClean="0">
                <a:ea typeface="ＭＳ Ｐゴシック" pitchFamily="34" charset="-128"/>
              </a:rPr>
              <a:t>Example </a:t>
            </a:r>
            <a:r>
              <a:rPr lang="en-US" altLang="en-US" dirty="0">
                <a:ea typeface="ＭＳ Ｐゴシック" pitchFamily="34" charset="-128"/>
              </a:rPr>
              <a:t>time series of a dual-layer phase screen</a:t>
            </a:r>
            <a:br>
              <a:rPr lang="en-US" altLang="en-US" dirty="0">
                <a:ea typeface="ＭＳ Ｐゴシック" pitchFamily="34" charset="-128"/>
              </a:rPr>
            </a:br>
            <a:r>
              <a:rPr lang="en-US" altLang="en-US" dirty="0">
                <a:ea typeface="ＭＳ Ｐゴシック" pitchFamily="34" charset="-128"/>
              </a:rPr>
              <a:t>model for narrow-band VLA 74 MHz </a:t>
            </a:r>
            <a:r>
              <a:rPr lang="en-US" altLang="en-US" dirty="0" smtClean="0">
                <a:ea typeface="ＭＳ Ｐゴシック" pitchFamily="34" charset="-128"/>
              </a:rPr>
              <a:t>observation</a:t>
            </a:r>
            <a:endParaRPr lang="en-US" altLang="en-US" dirty="0">
              <a:ea typeface="ＭＳ Ｐゴシック" pitchFamily="34" charset="-128"/>
            </a:endParaRPr>
          </a:p>
          <a:p>
            <a:pPr lvl="1"/>
            <a:r>
              <a:rPr lang="en-US" altLang="en-US" dirty="0">
                <a:ea typeface="ＭＳ Ｐゴシック" pitchFamily="34" charset="-128"/>
              </a:rPr>
              <a:t>Phase screens fitted each 10 sec to </a:t>
            </a:r>
            <a:r>
              <a:rPr lang="en-US" altLang="en-US" dirty="0" smtClean="0">
                <a:ea typeface="ＭＳ Ｐゴシック" pitchFamily="34" charset="-128"/>
              </a:rPr>
              <a:t>peeling </a:t>
            </a:r>
            <a:r>
              <a:rPr lang="en-US" altLang="en-US" dirty="0">
                <a:ea typeface="ＭＳ Ｐゴシック" pitchFamily="34" charset="-128"/>
              </a:rPr>
              <a:t>phases of ~10 sources</a:t>
            </a:r>
          </a:p>
          <a:p>
            <a:endParaRPr lang="nl-NL" dirty="0"/>
          </a:p>
        </p:txBody>
      </p:sp>
      <p:pic>
        <p:nvPicPr>
          <p:cNvPr id="4" name="Content Placeholder 4" descr="0830+346_sp2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467327" y="2967143"/>
            <a:ext cx="4648257" cy="3486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16184" y="-2187"/>
            <a:ext cx="3387447" cy="2927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19655" y="1916832"/>
            <a:ext cx="148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latin typeface="Gill Sans MT" panose="020B0502020104020203" pitchFamily="34" charset="0"/>
              </a:rPr>
              <a:t>Intema</a:t>
            </a:r>
            <a:r>
              <a:rPr lang="en-US" dirty="0" smtClean="0">
                <a:latin typeface="Gill Sans MT" panose="020B0502020104020203" pitchFamily="34" charset="0"/>
              </a:rPr>
              <a:t>+ 2009</a:t>
            </a:r>
          </a:p>
        </p:txBody>
      </p:sp>
    </p:spTree>
    <p:extLst>
      <p:ext uri="{BB962C8B-B14F-4D97-AF65-F5344CB8AC3E}">
        <p14:creationId xmlns:p14="http://schemas.microsoft.com/office/powerpoint/2010/main" val="25967688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to TGSS</a:t>
            </a:r>
            <a:endParaRPr lang="nl-N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SPAM pipeline performance</a:t>
            </a:r>
            <a:endParaRPr lang="en-US" dirty="0" smtClean="0"/>
          </a:p>
          <a:p>
            <a:r>
              <a:rPr lang="en-US" dirty="0" smtClean="0"/>
              <a:t>Total time-averaged </a:t>
            </a:r>
            <a:r>
              <a:rPr lang="en-US" dirty="0"/>
              <a:t>raw data volume 1.8TB</a:t>
            </a:r>
          </a:p>
          <a:p>
            <a:r>
              <a:rPr lang="en-US" dirty="0"/>
              <a:t>Data conversion &amp; pre-calibration: 30 minutes/observation</a:t>
            </a:r>
          </a:p>
          <a:p>
            <a:pPr lvl="1"/>
            <a:r>
              <a:rPr lang="en-US" dirty="0"/>
              <a:t>200 observations = 100 CPU hours</a:t>
            </a:r>
          </a:p>
          <a:p>
            <a:r>
              <a:rPr lang="en-US" dirty="0"/>
              <a:t>SPAM pipeline: 3 hours/pointing</a:t>
            </a:r>
          </a:p>
          <a:p>
            <a:pPr lvl="1"/>
            <a:r>
              <a:rPr lang="en-US" dirty="0"/>
              <a:t>5,500 </a:t>
            </a:r>
            <a:r>
              <a:rPr lang="en-US" dirty="0" err="1"/>
              <a:t>pointings</a:t>
            </a:r>
            <a:r>
              <a:rPr lang="en-US" dirty="0"/>
              <a:t> = 16,500 CPU hours = 1.9 CPU </a:t>
            </a:r>
            <a:r>
              <a:rPr lang="en-US" dirty="0" smtClean="0"/>
              <a:t>years</a:t>
            </a:r>
          </a:p>
          <a:p>
            <a:pPr lvl="1"/>
            <a:r>
              <a:rPr lang="en-US" dirty="0"/>
              <a:t>Comparison LUSTRE vs SSD vs HD vs RAM </a:t>
            </a:r>
            <a:r>
              <a:rPr lang="en-US" dirty="0" smtClean="0"/>
              <a:t>drive: RAM </a:t>
            </a:r>
            <a:r>
              <a:rPr lang="en-US" dirty="0"/>
              <a:t>drive by far best </a:t>
            </a:r>
            <a:r>
              <a:rPr lang="en-US" dirty="0" smtClean="0"/>
              <a:t>performance</a:t>
            </a:r>
            <a:br>
              <a:rPr lang="en-US" dirty="0" smtClean="0"/>
            </a:br>
            <a:r>
              <a:rPr lang="en-US" dirty="0" smtClean="0"/>
              <a:t>Requires </a:t>
            </a:r>
            <a:r>
              <a:rPr lang="en-US" dirty="0"/>
              <a:t>minimization of temporary data storage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Parallel </a:t>
            </a:r>
            <a:r>
              <a:rPr lang="en-US" dirty="0">
                <a:solidFill>
                  <a:srgbClr val="002060"/>
                </a:solidFill>
              </a:rPr>
              <a:t>SPAM processing: 12 jobs/node, 4 nodes = 2 weeks(!)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With </a:t>
            </a:r>
            <a:r>
              <a:rPr lang="en-US" dirty="0">
                <a:solidFill>
                  <a:srgbClr val="002060"/>
                </a:solidFill>
              </a:rPr>
              <a:t>2 passes, </a:t>
            </a:r>
            <a:r>
              <a:rPr lang="en-US" dirty="0" smtClean="0">
                <a:solidFill>
                  <a:srgbClr val="002060"/>
                </a:solidFill>
              </a:rPr>
              <a:t>98 percent </a:t>
            </a:r>
            <a:r>
              <a:rPr lang="en-US" dirty="0">
                <a:solidFill>
                  <a:srgbClr val="002060"/>
                </a:solidFill>
              </a:rPr>
              <a:t>of the </a:t>
            </a:r>
            <a:r>
              <a:rPr lang="en-US" dirty="0" smtClean="0">
                <a:solidFill>
                  <a:srgbClr val="002060"/>
                </a:solidFill>
              </a:rPr>
              <a:t>TGSS survey </a:t>
            </a:r>
            <a:r>
              <a:rPr lang="en-US" dirty="0">
                <a:solidFill>
                  <a:srgbClr val="002060"/>
                </a:solidFill>
              </a:rPr>
              <a:t>area </a:t>
            </a:r>
            <a:r>
              <a:rPr lang="en-US" dirty="0" smtClean="0">
                <a:solidFill>
                  <a:srgbClr val="002060"/>
                </a:solidFill>
              </a:rPr>
              <a:t>was </a:t>
            </a:r>
            <a:r>
              <a:rPr lang="en-US" dirty="0">
                <a:solidFill>
                  <a:srgbClr val="002060"/>
                </a:solidFill>
              </a:rPr>
              <a:t>processed successfully</a:t>
            </a:r>
          </a:p>
          <a:p>
            <a:r>
              <a:rPr lang="en-US" dirty="0" smtClean="0"/>
              <a:t>Remaining 2 percent were problematic </a:t>
            </a:r>
            <a:r>
              <a:rPr lang="en-US" dirty="0"/>
              <a:t>data and sky </a:t>
            </a:r>
            <a:r>
              <a:rPr lang="en-US" dirty="0" smtClean="0"/>
              <a:t>areas, and required </a:t>
            </a:r>
            <a:r>
              <a:rPr lang="en-US" dirty="0"/>
              <a:t>manual </a:t>
            </a:r>
            <a:r>
              <a:rPr lang="en-US" dirty="0" smtClean="0"/>
              <a:t>work</a:t>
            </a:r>
          </a:p>
          <a:p>
            <a:r>
              <a:rPr lang="en-US" dirty="0" smtClean="0"/>
              <a:t>Several post-imaging corrections introduced to ensure internal flux consistency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39273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854ec71758b1da0b77fb6aa5233f3499950cf8"/>
</p:tagLst>
</file>

<file path=ppt/theme/theme1.xml><?xml version="1.0" encoding="utf-8"?>
<a:theme xmlns:a="http://schemas.openxmlformats.org/drawingml/2006/main" name="Corporate template-set Universiteit Leiden">
  <a:themeElements>
    <a:clrScheme name="Universiteit Leiden">
      <a:dk1>
        <a:srgbClr val="000000"/>
      </a:dk1>
      <a:lt1>
        <a:srgbClr val="FFFFFF"/>
      </a:lt1>
      <a:dk2>
        <a:srgbClr val="8592BC"/>
      </a:dk2>
      <a:lt2>
        <a:srgbClr val="001158"/>
      </a:lt2>
      <a:accent1>
        <a:srgbClr val="9EBA2E"/>
      </a:accent1>
      <a:accent2>
        <a:srgbClr val="5CB1EB"/>
      </a:accent2>
      <a:accent3>
        <a:srgbClr val="34A3A9"/>
      </a:accent3>
      <a:accent4>
        <a:srgbClr val="F46E32"/>
      </a:accent4>
      <a:accent5>
        <a:srgbClr val="2C712D"/>
      </a:accent5>
      <a:accent6>
        <a:srgbClr val="B02079"/>
      </a:accent6>
      <a:hlink>
        <a:srgbClr val="0033CC"/>
      </a:hlink>
      <a:folHlink>
        <a:srgbClr val="7030A0"/>
      </a:folHlink>
    </a:clrScheme>
    <a:fontScheme name="Universiteit Leiden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08000" tIns="108000" rIns="108000" bIns="108000" rtlCol="0">
        <a:noAutofit/>
      </a:bodyPr>
      <a:lstStyle>
        <a:defPPr>
          <a:defRPr noProof="0" dirty="0" err="1" smtClean="0">
            <a:solidFill>
              <a:schemeClr val="bg2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23339</TotalTime>
  <Words>899</Words>
  <Application>Microsoft Office PowerPoint</Application>
  <PresentationFormat>Custom</PresentationFormat>
  <Paragraphs>203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Gill Sans MT</vt:lpstr>
      <vt:lpstr>Minion</vt:lpstr>
      <vt:lpstr>Calibri</vt:lpstr>
      <vt:lpstr>Times New Roman</vt:lpstr>
      <vt:lpstr>Arial</vt:lpstr>
      <vt:lpstr>ＭＳ Ｐゴシック</vt:lpstr>
      <vt:lpstr>Georgia</vt:lpstr>
      <vt:lpstr>Corporate template-set Universiteit Leiden</vt:lpstr>
      <vt:lpstr>How to SPAM the 150 MHz sky</vt:lpstr>
      <vt:lpstr>Talk outline</vt:lpstr>
      <vt:lpstr>Scope</vt:lpstr>
      <vt:lpstr>Scope</vt:lpstr>
      <vt:lpstr>Overview of the TGSS</vt:lpstr>
      <vt:lpstr>Overview of the TGSS</vt:lpstr>
      <vt:lpstr>SPAM pipeline</vt:lpstr>
      <vt:lpstr>SPAM pipeline</vt:lpstr>
      <vt:lpstr>Application to TGSS</vt:lpstr>
      <vt:lpstr>Application to TGSS</vt:lpstr>
      <vt:lpstr>Application to TGSS</vt:lpstr>
      <vt:lpstr>Application to TGSS</vt:lpstr>
      <vt:lpstr>Application to TGSS</vt:lpstr>
      <vt:lpstr>TGSS as a reference survey</vt:lpstr>
      <vt:lpstr>TGSS as a reference survey</vt:lpstr>
      <vt:lpstr>TGSS as a reference survey</vt:lpstr>
      <vt:lpstr>Current status and future plans</vt:lpstr>
      <vt:lpstr>Current status and future plans</vt:lpstr>
      <vt:lpstr>Current status and future plans</vt:lpstr>
      <vt:lpstr>Science: A study of USSS in Galaxy Clusters</vt:lpstr>
      <vt:lpstr>Science: High-Z Extreme Spectrum Project</vt:lpstr>
      <vt:lpstr>Science: Finding milli-second pulsars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 template-set Universiteit Leiden</dc:title>
  <dc:creator>PPTsolutions</dc:creator>
  <cp:lastModifiedBy>Huib</cp:lastModifiedBy>
  <cp:revision>269</cp:revision>
  <dcterms:created xsi:type="dcterms:W3CDTF">2015-03-10T08:05:39Z</dcterms:created>
  <dcterms:modified xsi:type="dcterms:W3CDTF">2016-12-07T19:24:24Z</dcterms:modified>
</cp:coreProperties>
</file>