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2" r:id="rId2"/>
  </p:sldMasterIdLst>
  <p:notesMasterIdLst>
    <p:notesMasterId r:id="rId25"/>
  </p:notesMasterIdLst>
  <p:sldIdLst>
    <p:sldId id="256" r:id="rId3"/>
    <p:sldId id="260" r:id="rId4"/>
    <p:sldId id="313" r:id="rId5"/>
    <p:sldId id="322" r:id="rId6"/>
    <p:sldId id="323" r:id="rId7"/>
    <p:sldId id="318" r:id="rId8"/>
    <p:sldId id="320" r:id="rId9"/>
    <p:sldId id="319" r:id="rId10"/>
    <p:sldId id="328" r:id="rId11"/>
    <p:sldId id="329" r:id="rId12"/>
    <p:sldId id="324" r:id="rId13"/>
    <p:sldId id="330" r:id="rId14"/>
    <p:sldId id="273" r:id="rId15"/>
    <p:sldId id="326" r:id="rId16"/>
    <p:sldId id="271" r:id="rId17"/>
    <p:sldId id="261" r:id="rId18"/>
    <p:sldId id="262" r:id="rId19"/>
    <p:sldId id="264" r:id="rId20"/>
    <p:sldId id="263" r:id="rId21"/>
    <p:sldId id="325" r:id="rId22"/>
    <p:sldId id="295" r:id="rId23"/>
    <p:sldId id="327"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BF8EAC3-8CA5-4478-AF34-55CE1394325D}">
  <a:tblStyle styleId="{1BF8EAC3-8CA5-4478-AF34-55CE1394325D}"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47" d="100"/>
          <a:sy n="47" d="100"/>
        </p:scale>
        <p:origin x="-224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81798567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a:t>Avoidance is what is promised under this grant, Modeling is enabled by the data taken but the associated analysis has been descoped.</a:t>
            </a: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7" name="Shape 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cosmic microwave background is another cosmological probe</a:t>
            </a:r>
            <a:r>
              <a:rPr lang="en-US" baseline="0" dirty="0" smtClean="0"/>
              <a:t> that requires the extraction of small fluctuations from underneath a large signal.  There is a crucial difference between the CMB and 21cm surveys though.  Whereas CMB experiments probe a 3D signal, with two spatial dimensions and a frequency axis to get a 2D map of just two spatial dimensions, in 21cm our final product is 3D.  This means the CMB has an entire extra axis of redundant information that can help distinguish between foregrounds and signal, whereas this is not the case for 21cm tomography.  Every dimension contains unique info for us.  As a result, one can show that blind methods don’t work as well for 21cm tomography as they do for the CMB.  If we want to fight foregrounds, we have to model them.  Returning to the current status of measurements, then, we have two options.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DD41C28-234B-B340-BFA7-8AA84214EF70}" type="slidenum">
              <a:rPr lang="en-US" smtClean="0"/>
              <a:t>3</a:t>
            </a:fld>
            <a:endParaRPr lang="en-US"/>
          </a:p>
        </p:txBody>
      </p:sp>
    </p:spTree>
    <p:extLst>
      <p:ext uri="{BB962C8B-B14F-4D97-AF65-F5344CB8AC3E}">
        <p14:creationId xmlns:p14="http://schemas.microsoft.com/office/powerpoint/2010/main" val="367212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613" y="8685213"/>
            <a:ext cx="2971800" cy="457200"/>
          </a:xfrm>
          <a:prstGeom prst="rect">
            <a:avLst/>
          </a:prstGeom>
          <a:ln/>
        </p:spPr>
        <p:txBody>
          <a:bodyPr/>
          <a:lstStyle/>
          <a:p>
            <a:fld id="{F5967A39-67AE-A444-967D-6AFE77A5D7DC}" type="slidenum">
              <a:rPr lang="en-US"/>
              <a:pPr/>
              <a:t>4</a:t>
            </a:fld>
            <a:endParaRPr lang="en-US"/>
          </a:p>
        </p:txBody>
      </p:sp>
      <p:sp>
        <p:nvSpPr>
          <p:cNvPr id="1013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613" y="8685213"/>
            <a:ext cx="2971800" cy="457200"/>
          </a:xfrm>
          <a:prstGeom prst="rect">
            <a:avLst/>
          </a:prstGeom>
          <a:ln/>
        </p:spPr>
        <p:txBody>
          <a:bodyPr/>
          <a:lstStyle/>
          <a:p>
            <a:fld id="{B174B33B-8EB5-E649-8925-EBABC0907A5F}" type="slidenum">
              <a:rPr lang="en-US"/>
              <a:pPr/>
              <a:t>5</a:t>
            </a:fld>
            <a:endParaRPr lang="en-US"/>
          </a:p>
        </p:txBody>
      </p:sp>
      <p:sp>
        <p:nvSpPr>
          <p:cNvPr id="5632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PSA-64,</a:t>
            </a:r>
            <a:r>
              <a:rPr lang="en-US" baseline="0" dirty="0" smtClean="0"/>
              <a:t> 32 antennas in a maximum-redundancy configuration, 30m between rows, 4m spacing within rows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002ACC5-B6B4-A64E-BD96-DF47B286C0DD}" type="slidenum">
              <a:rPr lang="en-US" smtClean="0"/>
              <a:t>7</a:t>
            </a:fld>
            <a:endParaRPr lang="en-US"/>
          </a:p>
        </p:txBody>
      </p:sp>
    </p:spTree>
    <p:extLst>
      <p:ext uri="{BB962C8B-B14F-4D97-AF65-F5344CB8AC3E}">
        <p14:creationId xmlns:p14="http://schemas.microsoft.com/office/powerpoint/2010/main" val="171829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PSA-64,</a:t>
            </a:r>
            <a:r>
              <a:rPr lang="en-US" baseline="0" dirty="0" smtClean="0"/>
              <a:t> 32 antennas in a maximum-redundancy configuration, 30m between rows, 4m spacing within rows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002ACC5-B6B4-A64E-BD96-DF47B286C0DD}" type="slidenum">
              <a:rPr lang="en-US" smtClean="0"/>
              <a:t>12</a:t>
            </a:fld>
            <a:endParaRPr lang="en-US"/>
          </a:p>
        </p:txBody>
      </p:sp>
    </p:spTree>
    <p:extLst>
      <p:ext uri="{BB962C8B-B14F-4D97-AF65-F5344CB8AC3E}">
        <p14:creationId xmlns:p14="http://schemas.microsoft.com/office/powerpoint/2010/main" val="171829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4" name="Shape 38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None/>
            </a:pPr>
            <a:endParaRPr sz="2200" b="0" i="0" u="none" strike="noStrike" cap="none">
              <a:latin typeface="Helvetica Neue"/>
              <a:ea typeface="Helvetica Neue"/>
              <a:cs typeface="Helvetica Neue"/>
              <a:sym typeface="Helvetica Neue"/>
            </a:endParaRP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3600" b="0" i="0" u="none" strike="noStrike" cap="none">
                <a:solidFill>
                  <a:srgbClr val="FFFFFF"/>
                </a:solidFill>
                <a:latin typeface="Helvetica Neue"/>
                <a:ea typeface="Helvetica Neue"/>
                <a:cs typeface="Helvetica Neue"/>
                <a:sym typeface="Helvetica Neue"/>
              </a:rPr>
              <a:t>13</a:t>
            </a:fld>
            <a:endParaRPr lang="en" sz="3600" b="0" i="0" u="none" strike="noStrike" cap="none">
              <a:solidFill>
                <a:srgbClr val="FFFFFF"/>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4" name="Shape 38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None/>
            </a:pPr>
            <a:endParaRPr sz="2200" b="0" i="0" u="none" strike="noStrike" cap="none">
              <a:latin typeface="Helvetica Neue"/>
              <a:ea typeface="Helvetica Neue"/>
              <a:cs typeface="Helvetica Neue"/>
              <a:sym typeface="Helvetica Neue"/>
            </a:endParaRPr>
          </a:p>
        </p:txBody>
      </p:sp>
      <p:sp>
        <p:nvSpPr>
          <p:cNvPr id="385" name="Shape 385"/>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3600" b="0" i="0" u="none" strike="noStrike" cap="none">
                <a:solidFill>
                  <a:srgbClr val="FFFFFF"/>
                </a:solidFill>
                <a:latin typeface="Helvetica Neue"/>
                <a:ea typeface="Helvetica Neue"/>
                <a:cs typeface="Helvetica Neue"/>
                <a:sym typeface="Helvetica Neue"/>
              </a:rPr>
              <a:t>14</a:t>
            </a:fld>
            <a:endParaRPr lang="en" sz="3600" b="0" i="0" u="none" strike="noStrike" cap="none">
              <a:solidFill>
                <a:srgbClr val="FFFFFF"/>
              </a:solidFill>
              <a:latin typeface="Helvetica Neue"/>
              <a:ea typeface="Helvetica Neue"/>
              <a:cs typeface="Helvetica Neue"/>
              <a:sym typeface="Helvetica Neue"/>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Shape 54"/>
        <p:cNvGrpSpPr/>
        <p:nvPr/>
      </p:nvGrpSpPr>
      <p:grpSpPr>
        <a:xfrm>
          <a:off x="0" y="0"/>
          <a:ext cx="0" cy="0"/>
          <a:chOff x="0" y="0"/>
          <a:chExt cx="0" cy="0"/>
        </a:xfrm>
      </p:grpSpPr>
      <p:sp>
        <p:nvSpPr>
          <p:cNvPr id="55" name="Shape 55"/>
          <p:cNvSpPr>
            <a:spLocks noGrp="1"/>
          </p:cNvSpPr>
          <p:nvPr>
            <p:ph type="pic" idx="2"/>
          </p:nvPr>
        </p:nvSpPr>
        <p:spPr>
          <a:xfrm>
            <a:off x="1138535" y="464343"/>
            <a:ext cx="6861000" cy="41523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56" name="Shape 56"/>
          <p:cNvSpPr txBox="1">
            <a:spLocks noGrp="1"/>
          </p:cNvSpPr>
          <p:nvPr>
            <p:ph type="title"/>
          </p:nvPr>
        </p:nvSpPr>
        <p:spPr>
          <a:xfrm>
            <a:off x="892968" y="4723804"/>
            <a:ext cx="7358100" cy="10002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57" name="Shape 57"/>
          <p:cNvSpPr txBox="1">
            <a:spLocks noGrp="1"/>
          </p:cNvSpPr>
          <p:nvPr>
            <p:ph type="body" idx="1"/>
          </p:nvPr>
        </p:nvSpPr>
        <p:spPr>
          <a:xfrm>
            <a:off x="892968" y="5759648"/>
            <a:ext cx="7358100" cy="7947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58" name="Shape 58"/>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ullets">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669726" y="892968"/>
            <a:ext cx="7804500" cy="5072100"/>
          </a:xfrm>
          <a:prstGeom prst="rect">
            <a:avLst/>
          </a:prstGeom>
          <a:noFill/>
          <a:ln>
            <a:noFill/>
          </a:ln>
        </p:spPr>
        <p:txBody>
          <a:bodyPr lIns="58925" tIns="58925" rIns="58925" bIns="58925" anchor="ctr"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61" name="Shape 61"/>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69726" y="178593"/>
            <a:ext cx="7804500" cy="15180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64" name="Shape 64"/>
          <p:cNvSpPr txBox="1">
            <a:spLocks noGrp="1"/>
          </p:cNvSpPr>
          <p:nvPr>
            <p:ph type="body" idx="1"/>
          </p:nvPr>
        </p:nvSpPr>
        <p:spPr>
          <a:xfrm>
            <a:off x="457199" y="1600200"/>
            <a:ext cx="4038600" cy="4526100"/>
          </a:xfrm>
          <a:prstGeom prst="rect">
            <a:avLst/>
          </a:prstGeom>
          <a:noFill/>
          <a:ln>
            <a:noFill/>
          </a:ln>
        </p:spPr>
        <p:txBody>
          <a:bodyPr lIns="58925" tIns="58925" rIns="58925" bIns="58925" anchor="ctr" anchorCtr="0"/>
          <a:lstStyle>
            <a:lvl1pPr marL="292100" marR="0" lvl="0" indent="-165100" algn="l" rtl="0">
              <a:lnSpc>
                <a:spcPct val="100000"/>
              </a:lnSpc>
              <a:spcBef>
                <a:spcPts val="2700"/>
              </a:spcBef>
              <a:spcAft>
                <a:spcPts val="0"/>
              </a:spcAft>
              <a:buClr>
                <a:srgbClr val="FFFFFF"/>
              </a:buClr>
              <a:buSzPct val="73076"/>
              <a:buFont typeface="Helvetica Neue"/>
              <a:buChar char="•"/>
              <a:defRPr sz="2600" b="0" i="0" u="none" strike="noStrike" cap="none">
                <a:solidFill>
                  <a:srgbClr val="FFFFFF"/>
                </a:solidFill>
                <a:latin typeface="Helvetica Neue"/>
                <a:ea typeface="Helvetica Neue"/>
                <a:cs typeface="Helvetica Neue"/>
                <a:sym typeface="Helvetica Neue"/>
              </a:defRPr>
            </a:lvl1pPr>
            <a:lvl2pPr marL="571500" marR="0" lvl="1" indent="-177800" algn="l" rtl="0">
              <a:lnSpc>
                <a:spcPct val="100000"/>
              </a:lnSpc>
              <a:spcBef>
                <a:spcPts val="2700"/>
              </a:spcBef>
              <a:spcAft>
                <a:spcPts val="0"/>
              </a:spcAft>
              <a:buClr>
                <a:srgbClr val="FFFFFF"/>
              </a:buClr>
              <a:buSzPct val="72727"/>
              <a:buFont typeface="Helvetica Neue"/>
              <a:buChar char="•"/>
              <a:defRPr sz="2200" b="0" i="0" u="none" strike="noStrike" cap="none">
                <a:solidFill>
                  <a:srgbClr val="FFFFFF"/>
                </a:solidFill>
                <a:latin typeface="Helvetica Neue"/>
                <a:ea typeface="Helvetica Neue"/>
                <a:cs typeface="Helvetica Neue"/>
                <a:sym typeface="Helvetica Neue"/>
              </a:defRPr>
            </a:lvl2pPr>
            <a:lvl3pPr marL="863600" marR="0" lvl="2" indent="-203200" algn="l" rtl="0">
              <a:lnSpc>
                <a:spcPct val="100000"/>
              </a:lnSpc>
              <a:spcBef>
                <a:spcPts val="27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3pPr>
            <a:lvl4pPr marL="1143000" marR="0" lvl="3"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4pPr>
            <a:lvl5pPr marL="1435100" marR="0" lvl="4"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5pPr>
            <a:lvl6pPr marL="1714500" marR="0" lvl="5"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6pPr>
            <a:lvl7pPr marL="2006600" marR="0" lvl="6"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7pPr>
            <a:lvl8pPr marL="2286000" marR="0" lvl="7"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8pPr>
            <a:lvl9pPr marL="2578100" marR="0" lvl="8"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9pPr>
          </a:lstStyle>
          <a:p>
            <a:endParaRPr/>
          </a:p>
        </p:txBody>
      </p:sp>
      <p:sp>
        <p:nvSpPr>
          <p:cNvPr id="65" name="Shape 65"/>
          <p:cNvSpPr txBox="1">
            <a:spLocks noGrp="1"/>
          </p:cNvSpPr>
          <p:nvPr>
            <p:ph type="body" idx="2"/>
          </p:nvPr>
        </p:nvSpPr>
        <p:spPr>
          <a:xfrm>
            <a:off x="4648199" y="1600200"/>
            <a:ext cx="4038600" cy="4526100"/>
          </a:xfrm>
          <a:prstGeom prst="rect">
            <a:avLst/>
          </a:prstGeom>
          <a:noFill/>
          <a:ln>
            <a:noFill/>
          </a:ln>
        </p:spPr>
        <p:txBody>
          <a:bodyPr lIns="58925" tIns="58925" rIns="58925" bIns="58925" anchor="ctr" anchorCtr="0"/>
          <a:lstStyle>
            <a:lvl1pPr marL="292100" marR="0" lvl="0" indent="-165100" algn="l" rtl="0">
              <a:lnSpc>
                <a:spcPct val="100000"/>
              </a:lnSpc>
              <a:spcBef>
                <a:spcPts val="2700"/>
              </a:spcBef>
              <a:spcAft>
                <a:spcPts val="0"/>
              </a:spcAft>
              <a:buClr>
                <a:srgbClr val="FFFFFF"/>
              </a:buClr>
              <a:buSzPct val="73076"/>
              <a:buFont typeface="Helvetica Neue"/>
              <a:buChar char="•"/>
              <a:defRPr sz="2600" b="0" i="0" u="none" strike="noStrike" cap="none">
                <a:solidFill>
                  <a:srgbClr val="FFFFFF"/>
                </a:solidFill>
                <a:latin typeface="Helvetica Neue"/>
                <a:ea typeface="Helvetica Neue"/>
                <a:cs typeface="Helvetica Neue"/>
                <a:sym typeface="Helvetica Neue"/>
              </a:defRPr>
            </a:lvl1pPr>
            <a:lvl2pPr marL="571500" marR="0" lvl="1" indent="-177800" algn="l" rtl="0">
              <a:lnSpc>
                <a:spcPct val="100000"/>
              </a:lnSpc>
              <a:spcBef>
                <a:spcPts val="2700"/>
              </a:spcBef>
              <a:spcAft>
                <a:spcPts val="0"/>
              </a:spcAft>
              <a:buClr>
                <a:srgbClr val="FFFFFF"/>
              </a:buClr>
              <a:buSzPct val="72727"/>
              <a:buFont typeface="Helvetica Neue"/>
              <a:buChar char="•"/>
              <a:defRPr sz="2200" b="0" i="0" u="none" strike="noStrike" cap="none">
                <a:solidFill>
                  <a:srgbClr val="FFFFFF"/>
                </a:solidFill>
                <a:latin typeface="Helvetica Neue"/>
                <a:ea typeface="Helvetica Neue"/>
                <a:cs typeface="Helvetica Neue"/>
                <a:sym typeface="Helvetica Neue"/>
              </a:defRPr>
            </a:lvl2pPr>
            <a:lvl3pPr marL="863600" marR="0" lvl="2" indent="-203200" algn="l" rtl="0">
              <a:lnSpc>
                <a:spcPct val="100000"/>
              </a:lnSpc>
              <a:spcBef>
                <a:spcPts val="27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3pPr>
            <a:lvl4pPr marL="1143000" marR="0" lvl="3"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4pPr>
            <a:lvl5pPr marL="1435100" marR="0" lvl="4"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5pPr>
            <a:lvl6pPr marL="1714500" marR="0" lvl="5"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6pPr>
            <a:lvl7pPr marL="2006600" marR="0" lvl="6"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7pPr>
            <a:lvl8pPr marL="2286000" marR="0" lvl="7"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8pPr>
            <a:lvl9pPr marL="2578100" marR="0" lvl="8" indent="-203200" algn="l" rtl="0">
              <a:lnSpc>
                <a:spcPct val="100000"/>
              </a:lnSpc>
              <a:spcBef>
                <a:spcPts val="2700"/>
              </a:spcBef>
              <a:spcAft>
                <a:spcPts val="0"/>
              </a:spcAft>
              <a:buClr>
                <a:srgbClr val="FFFFFF"/>
              </a:buClr>
              <a:buSzPct val="76470"/>
              <a:buFont typeface="Helvetica Neue"/>
              <a:buChar char="•"/>
              <a:defRPr sz="1700" b="0" i="0" u="none" strike="noStrike" cap="none">
                <a:solidFill>
                  <a:srgbClr val="FFFFFF"/>
                </a:solidFill>
                <a:latin typeface="Helvetica Neue"/>
                <a:ea typeface="Helvetica Neue"/>
                <a:cs typeface="Helvetica Neue"/>
                <a:sym typeface="Helvetica Neue"/>
              </a:defRPr>
            </a:lvl9pPr>
          </a:lstStyle>
          <a:p>
            <a:endParaRPr/>
          </a:p>
        </p:txBody>
      </p:sp>
      <p:sp>
        <p:nvSpPr>
          <p:cNvPr id="66" name="Shape 66"/>
          <p:cNvSpPr txBox="1">
            <a:spLocks noGrp="1"/>
          </p:cNvSpPr>
          <p:nvPr>
            <p:ph type="dt" idx="10"/>
          </p:nvPr>
        </p:nvSpPr>
        <p:spPr>
          <a:xfrm>
            <a:off x="457199" y="6356350"/>
            <a:ext cx="2133600" cy="3651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SzPct val="39130"/>
              <a:buFont typeface="Helvetica Neue"/>
              <a:buNone/>
              <a:defRPr sz="2300" b="0" i="0" u="none" strike="noStrike" cap="none">
                <a:solidFill>
                  <a:srgbClr val="FFFFFF"/>
                </a:solidFill>
                <a:latin typeface="Helvetica Neue"/>
                <a:ea typeface="Helvetica Neue"/>
                <a:cs typeface="Helvetica Neue"/>
                <a:sym typeface="Helvetica Neue"/>
              </a:defRPr>
            </a:lvl9pPr>
          </a:lstStyle>
          <a:p>
            <a:endParaRPr/>
          </a:p>
        </p:txBody>
      </p:sp>
      <p:sp>
        <p:nvSpPr>
          <p:cNvPr id="68" name="Shape 68"/>
          <p:cNvSpPr txBox="1">
            <a:spLocks noGrp="1"/>
          </p:cNvSpPr>
          <p:nvPr>
            <p:ph type="sldNum" idx="12"/>
          </p:nvPr>
        </p:nvSpPr>
        <p:spPr>
          <a:xfrm>
            <a:off x="4423212" y="6509742"/>
            <a:ext cx="288600" cy="2670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Top">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69726" y="178593"/>
            <a:ext cx="7804500" cy="15180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71" name="Shape 71"/>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92968" y="1151929"/>
            <a:ext cx="7358100" cy="2321700"/>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74" name="Shape 74"/>
          <p:cNvSpPr txBox="1">
            <a:spLocks noGrp="1"/>
          </p:cNvSpPr>
          <p:nvPr>
            <p:ph type="body" idx="1"/>
          </p:nvPr>
        </p:nvSpPr>
        <p:spPr>
          <a:xfrm>
            <a:off x="892968" y="3536156"/>
            <a:ext cx="7358100" cy="7947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75" name="Shape 75"/>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892968" y="2268140"/>
            <a:ext cx="7358100" cy="23217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98" name="Shape 98"/>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99"/>
        <p:cNvGrpSpPr/>
        <p:nvPr/>
      </p:nvGrpSpPr>
      <p:grpSpPr>
        <a:xfrm>
          <a:off x="0" y="0"/>
          <a:ext cx="0" cy="0"/>
          <a:chOff x="0" y="0"/>
          <a:chExt cx="0" cy="0"/>
        </a:xfrm>
      </p:grpSpPr>
      <p:sp>
        <p:nvSpPr>
          <p:cNvPr id="100" name="Shape 100"/>
          <p:cNvSpPr>
            <a:spLocks noGrp="1"/>
          </p:cNvSpPr>
          <p:nvPr>
            <p:ph type="pic" idx="2"/>
          </p:nvPr>
        </p:nvSpPr>
        <p:spPr>
          <a:xfrm>
            <a:off x="4723804" y="449239"/>
            <a:ext cx="3744600" cy="57774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01" name="Shape 101"/>
          <p:cNvSpPr txBox="1">
            <a:spLocks noGrp="1"/>
          </p:cNvSpPr>
          <p:nvPr>
            <p:ph type="title"/>
          </p:nvPr>
        </p:nvSpPr>
        <p:spPr>
          <a:xfrm>
            <a:off x="669726" y="446484"/>
            <a:ext cx="3750600" cy="2803800"/>
          </a:xfrm>
          <a:prstGeom prst="rect">
            <a:avLst/>
          </a:prstGeom>
          <a:noFill/>
          <a:ln>
            <a:noFill/>
          </a:ln>
        </p:spPr>
        <p:txBody>
          <a:bodyPr lIns="58925" tIns="58925" rIns="58925" bIns="58925" anchor="b" anchorCtr="0"/>
          <a:lstStyle>
            <a:lvl1pPr marL="0" marR="0" lvl="0" indent="0" algn="ctr" rtl="0">
              <a:lnSpc>
                <a:spcPct val="100000"/>
              </a:lnSpc>
              <a:spcBef>
                <a:spcPts val="0"/>
              </a:spcBef>
              <a:spcAft>
                <a:spcPts val="0"/>
              </a:spcAft>
              <a:buClr>
                <a:srgbClr val="FFFFFF"/>
              </a:buClr>
              <a:buFont typeface="Helvetica Neue"/>
              <a:buNone/>
              <a:defRPr sz="39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02" name="Shape 102"/>
          <p:cNvSpPr txBox="1">
            <a:spLocks noGrp="1"/>
          </p:cNvSpPr>
          <p:nvPr>
            <p:ph type="body" idx="1"/>
          </p:nvPr>
        </p:nvSpPr>
        <p:spPr>
          <a:xfrm>
            <a:off x="669726" y="3348632"/>
            <a:ext cx="3750600" cy="28932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21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03" name="Shape 103"/>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104"/>
        <p:cNvGrpSpPr/>
        <p:nvPr/>
      </p:nvGrpSpPr>
      <p:grpSpPr>
        <a:xfrm>
          <a:off x="0" y="0"/>
          <a:ext cx="0" cy="0"/>
          <a:chOff x="0" y="0"/>
          <a:chExt cx="0" cy="0"/>
        </a:xfrm>
      </p:grpSpPr>
      <p:sp>
        <p:nvSpPr>
          <p:cNvPr id="105" name="Shape 105"/>
          <p:cNvSpPr>
            <a:spLocks noGrp="1"/>
          </p:cNvSpPr>
          <p:nvPr>
            <p:ph type="pic" idx="2"/>
          </p:nvPr>
        </p:nvSpPr>
        <p:spPr>
          <a:xfrm>
            <a:off x="4723804" y="1821656"/>
            <a:ext cx="3750600" cy="44202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06" name="Shape 106"/>
          <p:cNvSpPr txBox="1">
            <a:spLocks noGrp="1"/>
          </p:cNvSpPr>
          <p:nvPr>
            <p:ph type="title"/>
          </p:nvPr>
        </p:nvSpPr>
        <p:spPr>
          <a:xfrm>
            <a:off x="669726" y="178593"/>
            <a:ext cx="7804500" cy="15180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107" name="Shape 107"/>
          <p:cNvSpPr txBox="1">
            <a:spLocks noGrp="1"/>
          </p:cNvSpPr>
          <p:nvPr>
            <p:ph type="body" idx="1"/>
          </p:nvPr>
        </p:nvSpPr>
        <p:spPr>
          <a:xfrm>
            <a:off x="669726" y="1821656"/>
            <a:ext cx="3750600" cy="4420200"/>
          </a:xfrm>
          <a:prstGeom prst="rect">
            <a:avLst/>
          </a:prstGeom>
          <a:noFill/>
          <a:ln>
            <a:noFill/>
          </a:ln>
        </p:spPr>
        <p:txBody>
          <a:bodyPr lIns="58925" tIns="58925" rIns="58925" bIns="58925" anchor="ctr" anchorCtr="0"/>
          <a:lstStyle>
            <a:lvl1pPr marL="215900" marR="0" lvl="0" indent="-1270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1pPr>
            <a:lvl2pPr marL="444500" marR="0" lvl="1"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2pPr>
            <a:lvl3pPr marL="800100" marR="0" lvl="2"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3pPr>
            <a:lvl4pPr marL="1079500" marR="0" lvl="3"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4pPr>
            <a:lvl5pPr marL="1371600" marR="0" lvl="4" indent="-139700" algn="l" rtl="0">
              <a:lnSpc>
                <a:spcPct val="100000"/>
              </a:lnSpc>
              <a:spcBef>
                <a:spcPts val="2100"/>
              </a:spcBef>
              <a:spcAft>
                <a:spcPts val="0"/>
              </a:spcAft>
              <a:buClr>
                <a:srgbClr val="FFFFFF"/>
              </a:buClr>
              <a:buSzPct val="77777"/>
              <a:buFont typeface="Helvetica Neue"/>
              <a:buChar char="•"/>
              <a:defRPr sz="18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08" name="Shape 108"/>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hoto - 3 Up">
    <p:spTree>
      <p:nvGrpSpPr>
        <p:cNvPr id="1" name="Shape 109"/>
        <p:cNvGrpSpPr/>
        <p:nvPr/>
      </p:nvGrpSpPr>
      <p:grpSpPr>
        <a:xfrm>
          <a:off x="0" y="0"/>
          <a:ext cx="0" cy="0"/>
          <a:chOff x="0" y="0"/>
          <a:chExt cx="0" cy="0"/>
        </a:xfrm>
      </p:grpSpPr>
      <p:sp>
        <p:nvSpPr>
          <p:cNvPr id="110" name="Shape 110"/>
          <p:cNvSpPr>
            <a:spLocks noGrp="1"/>
          </p:cNvSpPr>
          <p:nvPr>
            <p:ph type="pic" idx="2"/>
          </p:nvPr>
        </p:nvSpPr>
        <p:spPr>
          <a:xfrm>
            <a:off x="4732734" y="3491507"/>
            <a:ext cx="3750600" cy="27414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1" name="Shape 111"/>
          <p:cNvSpPr>
            <a:spLocks noGrp="1"/>
          </p:cNvSpPr>
          <p:nvPr>
            <p:ph type="pic" idx="3"/>
          </p:nvPr>
        </p:nvSpPr>
        <p:spPr>
          <a:xfrm>
            <a:off x="4732734" y="446484"/>
            <a:ext cx="3750600" cy="27414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2" name="Shape 112"/>
          <p:cNvSpPr>
            <a:spLocks noGrp="1"/>
          </p:cNvSpPr>
          <p:nvPr>
            <p:ph type="pic" idx="4"/>
          </p:nvPr>
        </p:nvSpPr>
        <p:spPr>
          <a:xfrm>
            <a:off x="669726" y="446484"/>
            <a:ext cx="3750600" cy="57864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3" name="Shape 113"/>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Quote">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892968" y="4473773"/>
            <a:ext cx="7358100" cy="330300"/>
          </a:xfrm>
          <a:prstGeom prst="rect">
            <a:avLst/>
          </a:prstGeom>
          <a:noFill/>
          <a:ln>
            <a:noFill/>
          </a:ln>
        </p:spPr>
        <p:txBody>
          <a:bodyPr lIns="58925" tIns="58925" rIns="58925" bIns="58925" anchor="t" anchorCtr="0"/>
          <a:lstStyle>
            <a:lvl1pPr marL="0" marR="0" lvl="0" indent="0" algn="ctr" rtl="0">
              <a:lnSpc>
                <a:spcPct val="100000"/>
              </a:lnSpc>
              <a:spcBef>
                <a:spcPts val="0"/>
              </a:spcBef>
              <a:spcAft>
                <a:spcPts val="0"/>
              </a:spcAft>
              <a:buClr>
                <a:srgbClr val="FFFFFF"/>
              </a:buClr>
              <a:buFont typeface="Helvetica Neue"/>
              <a:buNone/>
              <a:defRPr sz="1500" b="0" i="1"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6" name="Shape 116"/>
          <p:cNvSpPr txBox="1">
            <a:spLocks noGrp="1"/>
          </p:cNvSpPr>
          <p:nvPr>
            <p:ph type="body" idx="2"/>
          </p:nvPr>
        </p:nvSpPr>
        <p:spPr>
          <a:xfrm>
            <a:off x="892968" y="3000375"/>
            <a:ext cx="7358100" cy="4821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Font typeface="Helvetica Neue"/>
              <a:buNone/>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17" name="Shape 117"/>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hoto">
    <p:spTree>
      <p:nvGrpSpPr>
        <p:cNvPr id="1" name="Shape 118"/>
        <p:cNvGrpSpPr/>
        <p:nvPr/>
      </p:nvGrpSpPr>
      <p:grpSpPr>
        <a:xfrm>
          <a:off x="0" y="0"/>
          <a:ext cx="0" cy="0"/>
          <a:chOff x="0" y="0"/>
          <a:chExt cx="0" cy="0"/>
        </a:xfrm>
      </p:grpSpPr>
      <p:sp>
        <p:nvSpPr>
          <p:cNvPr id="119" name="Shape 119"/>
          <p:cNvSpPr>
            <a:spLocks noGrp="1"/>
          </p:cNvSpPr>
          <p:nvPr>
            <p:ph type="pic" idx="2"/>
          </p:nvPr>
        </p:nvSpPr>
        <p:spPr>
          <a:xfrm>
            <a:off x="-2232" y="0"/>
            <a:ext cx="9144000" cy="6858000"/>
          </a:xfrm>
          <a:prstGeom prst="rect">
            <a:avLst/>
          </a:prstGeom>
          <a:noFill/>
          <a:ln>
            <a:noFill/>
          </a:ln>
        </p:spPr>
        <p:txBody>
          <a:bodyPr lIns="58925" tIns="58925" rIns="58925" bIns="58925" anchor="t"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120" name="Shape 120"/>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33988E1-8ED6-924B-8929-1DAAAF467256}" type="datetimeFigureOut">
              <a:rPr lang="en-US" smtClean="0"/>
              <a:t>12/6/16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35B10DF-CC81-3047-AEBD-1A66A9FE1B40}" type="slidenum">
              <a:rPr lang="en-US" smtClean="0"/>
              <a:t>‹#›</a:t>
            </a:fld>
            <a:endParaRPr lang="en-US"/>
          </a:p>
        </p:txBody>
      </p:sp>
    </p:spTree>
    <p:extLst>
      <p:ext uri="{BB962C8B-B14F-4D97-AF65-F5344CB8AC3E}">
        <p14:creationId xmlns:p14="http://schemas.microsoft.com/office/powerpoint/2010/main" val="395096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69726" y="178593"/>
            <a:ext cx="7804500" cy="1518000"/>
          </a:xfrm>
          <a:prstGeom prst="rect">
            <a:avLst/>
          </a:prstGeom>
          <a:noFill/>
          <a:ln>
            <a:noFill/>
          </a:ln>
        </p:spPr>
        <p:txBody>
          <a:bodyPr lIns="58925" tIns="58925" rIns="58925" bIns="58925" anchor="ctr" anchorCtr="0"/>
          <a:lstStyle>
            <a:lvl1pPr marL="0" marR="0" lvl="0" indent="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1pPr>
            <a:lvl2pPr marL="0" marR="0" lvl="1" indent="1524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2pPr>
            <a:lvl3pPr marL="0" marR="0" lvl="2" indent="2921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3pPr>
            <a:lvl4pPr marL="0" marR="0" lvl="3" indent="4445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4pPr>
            <a:lvl5pPr marL="0" marR="0" lvl="4" indent="5842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5pPr>
            <a:lvl6pPr marL="0" marR="0" lvl="5" indent="7366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6pPr>
            <a:lvl7pPr marL="0" marR="0" lvl="6" indent="8890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7pPr>
            <a:lvl8pPr marL="0" marR="0" lvl="7" indent="10287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8pPr>
            <a:lvl9pPr marL="0" marR="0" lvl="8" indent="1181100" algn="ctr" rtl="0">
              <a:lnSpc>
                <a:spcPct val="100000"/>
              </a:lnSpc>
              <a:spcBef>
                <a:spcPts val="0"/>
              </a:spcBef>
              <a:spcAft>
                <a:spcPts val="0"/>
              </a:spcAft>
              <a:buClr>
                <a:srgbClr val="FFFFFF"/>
              </a:buClr>
              <a:buSzPct val="25000"/>
              <a:buFont typeface="Helvetica Neue"/>
              <a:buNone/>
              <a:defRPr sz="5200" b="0" i="0" u="none" strike="noStrike" cap="none">
                <a:solidFill>
                  <a:srgbClr val="FFFFFF"/>
                </a:solidFill>
                <a:latin typeface="Helvetica Neue"/>
                <a:ea typeface="Helvetica Neue"/>
                <a:cs typeface="Helvetica Neue"/>
                <a:sym typeface="Helvetica Neue"/>
              </a:defRPr>
            </a:lvl9pPr>
          </a:lstStyle>
          <a:p>
            <a:endParaRPr/>
          </a:p>
        </p:txBody>
      </p:sp>
      <p:sp>
        <p:nvSpPr>
          <p:cNvPr id="52" name="Shape 52"/>
          <p:cNvSpPr txBox="1">
            <a:spLocks noGrp="1"/>
          </p:cNvSpPr>
          <p:nvPr>
            <p:ph type="body" idx="1"/>
          </p:nvPr>
        </p:nvSpPr>
        <p:spPr>
          <a:xfrm>
            <a:off x="669726" y="1821656"/>
            <a:ext cx="7804500" cy="4420200"/>
          </a:xfrm>
          <a:prstGeom prst="rect">
            <a:avLst/>
          </a:prstGeom>
          <a:noFill/>
          <a:ln>
            <a:noFill/>
          </a:ln>
        </p:spPr>
        <p:txBody>
          <a:bodyPr lIns="58925" tIns="58925" rIns="58925" bIns="58925" anchor="ctr" anchorCtr="0"/>
          <a:lstStyle>
            <a:lvl1pPr marL="292100" marR="0" lvl="0"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571500" marR="0" lvl="1"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2pPr>
            <a:lvl3pPr marL="863600" marR="0" lvl="2"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3pPr>
            <a:lvl4pPr marL="1143000" marR="0" lvl="3"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4pPr>
            <a:lvl5pPr marL="1435100" marR="0" lvl="4" indent="-1778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5pPr>
            <a:lvl6pPr marL="1714500" marR="0" lvl="5"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6pPr>
            <a:lvl7pPr marL="2006600" marR="0" lvl="6"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7pPr>
            <a:lvl8pPr marL="2286000" marR="0" lvl="7"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8pPr>
            <a:lvl9pPr marL="2578100" marR="0" lvl="8" indent="-165100" algn="l" rtl="0">
              <a:lnSpc>
                <a:spcPct val="100000"/>
              </a:lnSpc>
              <a:spcBef>
                <a:spcPts val="2700"/>
              </a:spcBef>
              <a:spcAft>
                <a:spcPts val="0"/>
              </a:spcAft>
              <a:buClr>
                <a:srgbClr val="FFFFFF"/>
              </a:buClr>
              <a:buSzPct val="75000"/>
              <a:buFont typeface="Helvetica Neue"/>
              <a:buChar char="•"/>
              <a:defRPr sz="2400" b="0" i="0" u="none" strike="noStrike" cap="none">
                <a:solidFill>
                  <a:srgbClr val="FFFFFF"/>
                </a:solidFill>
                <a:latin typeface="Helvetica Neue"/>
                <a:ea typeface="Helvetica Neue"/>
                <a:cs typeface="Helvetica Neue"/>
                <a:sym typeface="Helvetica Neue"/>
              </a:defRPr>
            </a:lvl9pPr>
          </a:lstStyle>
          <a:p>
            <a:endParaRPr/>
          </a:p>
        </p:txBody>
      </p:sp>
      <p:sp>
        <p:nvSpPr>
          <p:cNvPr id="53" name="Shape 53"/>
          <p:cNvSpPr txBox="1">
            <a:spLocks noGrp="1"/>
          </p:cNvSpPr>
          <p:nvPr>
            <p:ph type="sldNum" idx="12"/>
          </p:nvPr>
        </p:nvSpPr>
        <p:spPr>
          <a:xfrm>
            <a:off x="4437983" y="6509742"/>
            <a:ext cx="259200" cy="267900"/>
          </a:xfrm>
          <a:prstGeom prst="rect">
            <a:avLst/>
          </a:prstGeom>
          <a:noFill/>
          <a:ln>
            <a:noFill/>
          </a:ln>
        </p:spPr>
        <p:txBody>
          <a:bodyPr lIns="32750" tIns="32750" rIns="32750" bIns="3275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fld id="{00000000-1234-1234-1234-123412341234}" type="slidenum">
              <a:rPr lang="en" sz="1200" b="0" i="0" u="none" strike="noStrike" cap="none">
                <a:solidFill>
                  <a:srgbClr val="FFFFFF"/>
                </a:solidFill>
                <a:latin typeface="Helvetica Neue"/>
                <a:ea typeface="Helvetica Neue"/>
                <a:cs typeface="Helvetica Neue"/>
                <a:sym typeface="Helvetica Neue"/>
              </a:rPr>
              <a:t>‹#›</a:t>
            </a:fld>
            <a:endParaRPr lang="en" sz="1200" b="0" i="0" u="none" strike="noStrike" cap="none">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9" r:id="rId6"/>
    <p:sldLayoutId id="2147483670" r:id="rId7"/>
    <p:sldLayoutId id="2147483671" r:id="rId8"/>
    <p:sldLayoutId id="2147483672" r:id="rId9"/>
    <p:sldLayoutId id="2147483673" r:id="rId10"/>
    <p:sldLayoutId id="2147483674" r:id="rId11"/>
    <p:sldLayoutId id="214748370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jpeg"/><Relationship Id="rId3"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6.png"/><Relationship Id="rId6" Type="http://schemas.microsoft.com/office/2007/relationships/hdphoto" Target="../media/hdphoto2.wdp"/><Relationship Id="rId7" Type="http://schemas.openxmlformats.org/officeDocument/2006/relationships/image" Target="../media/image7.png"/><Relationship Id="rId8"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tiff"/><Relationship Id="rId1" Type="http://schemas.openxmlformats.org/officeDocument/2006/relationships/slideLayout" Target="../slideLayouts/slideLayout14.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442604" y="5004761"/>
            <a:ext cx="8759400" cy="1000200"/>
          </a:xfrm>
          <a:prstGeom prst="rect">
            <a:avLst/>
          </a:prstGeom>
          <a:no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US" sz="4600" b="0" i="0" u="none" strike="noStrike" cap="none" dirty="0" smtClean="0">
                <a:solidFill>
                  <a:srgbClr val="FFFFFF"/>
                </a:solidFill>
                <a:latin typeface="Helvetica Neue"/>
                <a:ea typeface="Helvetica Neue"/>
                <a:cs typeface="Helvetica Neue"/>
                <a:sym typeface="Helvetica Neue"/>
              </a:rPr>
              <a:t>A First Peek</a:t>
            </a:r>
            <a:br>
              <a:rPr lang="en-US" sz="4600" b="0" i="0" u="none" strike="noStrike" cap="none" dirty="0" smtClean="0">
                <a:solidFill>
                  <a:srgbClr val="FFFFFF"/>
                </a:solidFill>
                <a:latin typeface="Helvetica Neue"/>
                <a:ea typeface="Helvetica Neue"/>
                <a:cs typeface="Helvetica Neue"/>
                <a:sym typeface="Helvetica Neue"/>
              </a:rPr>
            </a:br>
            <a:r>
              <a:rPr lang="en-US" sz="4600" dirty="0" smtClean="0"/>
              <a:t>at HERA</a:t>
            </a:r>
            <a:endParaRPr lang="en" sz="4600" b="0" i="0" u="none" strike="noStrike" cap="none" dirty="0">
              <a:solidFill>
                <a:srgbClr val="FFFFFF"/>
              </a:solidFill>
              <a:latin typeface="Helvetica Neue"/>
              <a:ea typeface="Helvetica Neue"/>
              <a:cs typeface="Helvetica Neue"/>
              <a:sym typeface="Helvetica Neue"/>
            </a:endParaRPr>
          </a:p>
        </p:txBody>
      </p:sp>
      <p:pic>
        <p:nvPicPr>
          <p:cNvPr id="267" name="Shape 267"/>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t="12905" b="-172"/>
          <a:stretch/>
        </p:blipFill>
        <p:spPr>
          <a:xfrm>
            <a:off x="359123" y="4722813"/>
            <a:ext cx="2747400" cy="1956000"/>
          </a:xfrm>
          <a:prstGeom prst="rect">
            <a:avLst/>
          </a:prstGeom>
          <a:noFill/>
          <a:ln>
            <a:no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4047"/>
            <a:ext cx="9144000" cy="454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per_12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43" y="0"/>
            <a:ext cx="9326903" cy="6858000"/>
          </a:xfrm>
          <a:prstGeom prst="rect">
            <a:avLst/>
          </a:prstGeom>
        </p:spPr>
      </p:pic>
    </p:spTree>
    <p:extLst>
      <p:ext uri="{BB962C8B-B14F-4D97-AF65-F5344CB8AC3E}">
        <p14:creationId xmlns:p14="http://schemas.microsoft.com/office/powerpoint/2010/main" val="4053058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300" y="1206500"/>
            <a:ext cx="8648700" cy="4445000"/>
          </a:xfrm>
          <a:prstGeom prst="rect">
            <a:avLst/>
          </a:prstGeom>
        </p:spPr>
      </p:pic>
      <p:sp>
        <p:nvSpPr>
          <p:cNvPr id="5" name="TextBox 4"/>
          <p:cNvSpPr txBox="1"/>
          <p:nvPr/>
        </p:nvSpPr>
        <p:spPr>
          <a:xfrm>
            <a:off x="6331019" y="5194331"/>
            <a:ext cx="1511289" cy="307777"/>
          </a:xfrm>
          <a:prstGeom prst="rect">
            <a:avLst/>
          </a:prstGeom>
          <a:noFill/>
        </p:spPr>
        <p:txBody>
          <a:bodyPr wrap="none" rtlCol="0">
            <a:spAutoFit/>
          </a:bodyPr>
          <a:lstStyle/>
          <a:p>
            <a:r>
              <a:rPr lang="en-US" dirty="0" smtClean="0">
                <a:solidFill>
                  <a:srgbClr val="FFFFFF"/>
                </a:solidFill>
              </a:rPr>
              <a:t>k = 0.2 h </a:t>
            </a:r>
            <a:r>
              <a:rPr lang="en-US" dirty="0" err="1" smtClean="0">
                <a:solidFill>
                  <a:srgbClr val="FFFFFF"/>
                </a:solidFill>
              </a:rPr>
              <a:t>Mpc</a:t>
            </a:r>
            <a:r>
              <a:rPr lang="en-US" dirty="0" smtClean="0">
                <a:solidFill>
                  <a:srgbClr val="FFFFFF"/>
                </a:solidFill>
              </a:rPr>
              <a:t>^-1</a:t>
            </a:r>
            <a:endParaRPr lang="en-US" dirty="0">
              <a:solidFill>
                <a:srgbClr val="FFFFFF"/>
              </a:solidFill>
            </a:endParaRPr>
          </a:p>
        </p:txBody>
      </p:sp>
    </p:spTree>
    <p:extLst>
      <p:ext uri="{BB962C8B-B14F-4D97-AF65-F5344CB8AC3E}">
        <p14:creationId xmlns:p14="http://schemas.microsoft.com/office/powerpoint/2010/main" val="155269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a331perspect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376" y="1515489"/>
            <a:ext cx="9788499" cy="3733819"/>
          </a:xfrm>
          <a:prstGeom prst="rect">
            <a:avLst/>
          </a:prstGeom>
        </p:spPr>
      </p:pic>
      <p:sp>
        <p:nvSpPr>
          <p:cNvPr id="3" name="Rectangle 2"/>
          <p:cNvSpPr/>
          <p:nvPr/>
        </p:nvSpPr>
        <p:spPr>
          <a:xfrm>
            <a:off x="2991110" y="5590684"/>
            <a:ext cx="2827366" cy="1015663"/>
          </a:xfrm>
          <a:prstGeom prst="rect">
            <a:avLst/>
          </a:prstGeom>
          <a:noFill/>
          <a:ln>
            <a:noFill/>
          </a:ln>
        </p:spPr>
        <p:txBody>
          <a:bodyPr wrap="none" lIns="91440" tIns="45720" rIns="91440" bIns="45720">
            <a:spAutoFit/>
          </a:bodyPr>
          <a:lstStyle/>
          <a:p>
            <a:pPr algn="ctr"/>
            <a:r>
              <a:rPr lang="en-US" sz="60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Funded!</a:t>
            </a:r>
            <a:endParaRPr lang="en-US" sz="60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 name="Freeform 5"/>
          <p:cNvSpPr/>
          <p:nvPr/>
        </p:nvSpPr>
        <p:spPr>
          <a:xfrm>
            <a:off x="1014909" y="3540485"/>
            <a:ext cx="3389884" cy="1628888"/>
          </a:xfrm>
          <a:custGeom>
            <a:avLst/>
            <a:gdLst>
              <a:gd name="connsiteX0" fmla="*/ 552229 w 4344205"/>
              <a:gd name="connsiteY0" fmla="*/ 1950883 h 1950883"/>
              <a:gd name="connsiteX1" fmla="*/ 0 w 4344205"/>
              <a:gd name="connsiteY1" fmla="*/ 809801 h 1950883"/>
              <a:gd name="connsiteX2" fmla="*/ 1583058 w 4344205"/>
              <a:gd name="connsiteY2" fmla="*/ 0 h 1950883"/>
              <a:gd name="connsiteX3" fmla="*/ 3368600 w 4344205"/>
              <a:gd name="connsiteY3" fmla="*/ 18404 h 1950883"/>
              <a:gd name="connsiteX4" fmla="*/ 4344205 w 4344205"/>
              <a:gd name="connsiteY4" fmla="*/ 754587 h 1950883"/>
              <a:gd name="connsiteX5" fmla="*/ 3092485 w 4344205"/>
              <a:gd name="connsiteY5" fmla="*/ 1895670 h 1950883"/>
              <a:gd name="connsiteX6" fmla="*/ 552229 w 4344205"/>
              <a:gd name="connsiteY6" fmla="*/ 1950883 h 195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205" h="1950883">
                <a:moveTo>
                  <a:pt x="552229" y="1950883"/>
                </a:moveTo>
                <a:lnTo>
                  <a:pt x="0" y="809801"/>
                </a:lnTo>
                <a:lnTo>
                  <a:pt x="1583058" y="0"/>
                </a:lnTo>
                <a:lnTo>
                  <a:pt x="3368600" y="18404"/>
                </a:lnTo>
                <a:lnTo>
                  <a:pt x="4344205" y="754587"/>
                </a:lnTo>
                <a:lnTo>
                  <a:pt x="3092485" y="1895670"/>
                </a:lnTo>
                <a:lnTo>
                  <a:pt x="552229" y="1950883"/>
                </a:lnTo>
                <a:close/>
              </a:path>
            </a:pathLst>
          </a:custGeom>
          <a:solidFill>
            <a:schemeClr val="accent4">
              <a:lumMod val="60000"/>
              <a:lumOff val="40000"/>
              <a:alpha val="49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Freeform 4"/>
          <p:cNvSpPr/>
          <p:nvPr/>
        </p:nvSpPr>
        <p:spPr>
          <a:xfrm>
            <a:off x="1014909" y="3891831"/>
            <a:ext cx="2633234" cy="1258348"/>
          </a:xfrm>
          <a:custGeom>
            <a:avLst/>
            <a:gdLst>
              <a:gd name="connsiteX0" fmla="*/ 2448217 w 3515861"/>
              <a:gd name="connsiteY0" fmla="*/ 1545984 h 1564757"/>
              <a:gd name="connsiteX1" fmla="*/ 2448217 w 3515861"/>
              <a:gd name="connsiteY1" fmla="*/ 1545984 h 1564757"/>
              <a:gd name="connsiteX2" fmla="*/ 478599 w 3515861"/>
              <a:gd name="connsiteY2" fmla="*/ 1545984 h 1564757"/>
              <a:gd name="connsiteX3" fmla="*/ 478599 w 3515861"/>
              <a:gd name="connsiteY3" fmla="*/ 1527579 h 1564757"/>
              <a:gd name="connsiteX4" fmla="*/ 0 w 3515861"/>
              <a:gd name="connsiteY4" fmla="*/ 644160 h 1564757"/>
              <a:gd name="connsiteX5" fmla="*/ 1288535 w 3515861"/>
              <a:gd name="connsiteY5" fmla="*/ 0 h 1564757"/>
              <a:gd name="connsiteX6" fmla="*/ 2724332 w 3515861"/>
              <a:gd name="connsiteY6" fmla="*/ 0 h 1564757"/>
              <a:gd name="connsiteX7" fmla="*/ 3515861 w 3515861"/>
              <a:gd name="connsiteY7" fmla="*/ 644160 h 1564757"/>
              <a:gd name="connsiteX8" fmla="*/ 2448217 w 3515861"/>
              <a:gd name="connsiteY8" fmla="*/ 1545984 h 15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861" h="1564757">
                <a:moveTo>
                  <a:pt x="2448217" y="1545984"/>
                </a:moveTo>
                <a:lnTo>
                  <a:pt x="2448217" y="1545984"/>
                </a:lnTo>
                <a:cubicBezTo>
                  <a:pt x="1581637" y="1561737"/>
                  <a:pt x="1333701" y="1578867"/>
                  <a:pt x="478599" y="1545984"/>
                </a:cubicBezTo>
                <a:cubicBezTo>
                  <a:pt x="472469" y="1545748"/>
                  <a:pt x="478599" y="1533714"/>
                  <a:pt x="478599" y="1527579"/>
                </a:cubicBezTo>
                <a:lnTo>
                  <a:pt x="0" y="644160"/>
                </a:lnTo>
                <a:lnTo>
                  <a:pt x="1288535" y="0"/>
                </a:lnTo>
                <a:lnTo>
                  <a:pt x="2724332" y="0"/>
                </a:lnTo>
                <a:lnTo>
                  <a:pt x="3515861" y="644160"/>
                </a:lnTo>
                <a:lnTo>
                  <a:pt x="2448217" y="1545984"/>
                </a:lnTo>
                <a:close/>
              </a:path>
            </a:pathLst>
          </a:custGeom>
          <a:gradFill flip="none" rotWithShape="1">
            <a:gsLst>
              <a:gs pos="0">
                <a:schemeClr val="accent1">
                  <a:tint val="100000"/>
                  <a:shade val="100000"/>
                  <a:satMod val="130000"/>
                  <a:alpha val="57000"/>
                </a:schemeClr>
              </a:gs>
              <a:gs pos="100000">
                <a:schemeClr val="accent1">
                  <a:tint val="50000"/>
                  <a:shade val="100000"/>
                  <a:satMod val="350000"/>
                  <a:alpha val="57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a:xfrm>
            <a:off x="445435" y="16287"/>
            <a:ext cx="8229600" cy="1012892"/>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NSF Mid-Scale Innovations Program</a:t>
            </a:r>
            <a:endParaRPr lang="en-US" dirty="0">
              <a:solidFill>
                <a:srgbClr val="FFFFFF"/>
              </a:solidFill>
            </a:endParaRPr>
          </a:p>
        </p:txBody>
      </p:sp>
    </p:spTree>
    <p:extLst>
      <p:ext uri="{BB962C8B-B14F-4D97-AF65-F5344CB8AC3E}">
        <p14:creationId xmlns:p14="http://schemas.microsoft.com/office/powerpoint/2010/main" val="5452446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Shape 3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6233" y="4609980"/>
            <a:ext cx="5098625" cy="2182398"/>
          </a:xfrm>
          <a:prstGeom prst="rect">
            <a:avLst/>
          </a:prstGeom>
          <a:noFill/>
          <a:ln>
            <a:noFill/>
          </a:ln>
        </p:spPr>
      </p:pic>
      <p:sp>
        <p:nvSpPr>
          <p:cNvPr id="388" name="Shape 388"/>
          <p:cNvSpPr/>
          <p:nvPr/>
        </p:nvSpPr>
        <p:spPr>
          <a:xfrm>
            <a:off x="493438" y="4955995"/>
            <a:ext cx="3122877" cy="867000"/>
          </a:xfrm>
          <a:prstGeom prst="rect">
            <a:avLst/>
          </a:prstGeom>
          <a:noFill/>
          <a:ln>
            <a:noFill/>
          </a:ln>
        </p:spPr>
        <p:txBody>
          <a:bodyPr lIns="83800" tIns="41900" rIns="83800" bIns="41900" anchor="t" anchorCtr="0">
            <a:noAutofit/>
          </a:bodyPr>
          <a:lstStyle/>
          <a:p>
            <a:pPr marL="0" marR="0" lvl="0" indent="0" rtl="0">
              <a:lnSpc>
                <a:spcPct val="100000"/>
              </a:lnSpc>
              <a:spcBef>
                <a:spcPts val="0"/>
              </a:spcBef>
              <a:spcAft>
                <a:spcPts val="0"/>
              </a:spcAft>
              <a:buClr>
                <a:srgbClr val="FFFFFF"/>
              </a:buClr>
              <a:buSzPct val="25000"/>
              <a:buFont typeface="Helvetica Neue"/>
              <a:buNone/>
            </a:pPr>
            <a:r>
              <a:rPr lang="en" sz="2000" dirty="0">
                <a:solidFill>
                  <a:srgbClr val="FFFFFF"/>
                </a:solidFill>
                <a:latin typeface="Helvetica Neue"/>
                <a:ea typeface="Helvetica Neue"/>
                <a:cs typeface="Helvetica Neue"/>
                <a:sym typeface="Helvetica Neue"/>
              </a:rPr>
              <a:t>Patra</a:t>
            </a:r>
            <a:r>
              <a:rPr lang="en" sz="2000" b="0" i="0" u="none" strike="noStrike" cap="none" dirty="0">
                <a:solidFill>
                  <a:srgbClr val="FFFFFF"/>
                </a:solidFill>
                <a:latin typeface="Helvetica Neue"/>
                <a:ea typeface="Helvetica Neue"/>
                <a:cs typeface="Helvetica Neue"/>
                <a:sym typeface="Helvetica Neue"/>
              </a:rPr>
              <a:t> et al., </a:t>
            </a:r>
            <a:r>
              <a:rPr lang="en-US" sz="2000" dirty="0" smtClean="0">
                <a:solidFill>
                  <a:srgbClr val="FFFFFF"/>
                </a:solidFill>
                <a:latin typeface="Helvetica Neue"/>
                <a:ea typeface="Helvetica Neue"/>
                <a:cs typeface="Helvetica Neue"/>
                <a:sym typeface="Helvetica Neue"/>
              </a:rPr>
              <a:t>submitted</a:t>
            </a:r>
            <a:r>
              <a:rPr lang="en" sz="2000" b="0" i="0" u="none" strike="noStrike" cap="none" dirty="0" smtClean="0">
                <a:solidFill>
                  <a:srgbClr val="FFFFFF"/>
                </a:solidFill>
                <a:latin typeface="Helvetica Neue"/>
                <a:ea typeface="Helvetica Neue"/>
                <a:cs typeface="Helvetica Neue"/>
                <a:sym typeface="Helvetica Neue"/>
              </a:rPr>
              <a:t> </a:t>
            </a:r>
            <a:endParaRPr lang="en" sz="2000" b="0" i="0" u="none" strike="noStrike" cap="none" dirty="0">
              <a:solidFill>
                <a:srgbClr val="FFFFFF"/>
              </a:solidFill>
              <a:latin typeface="Helvetica Neue"/>
              <a:ea typeface="Helvetica Neue"/>
              <a:cs typeface="Helvetica Neue"/>
              <a:sym typeface="Helvetica Neue"/>
            </a:endParaRPr>
          </a:p>
          <a:p>
            <a:pPr marL="0" marR="0" lvl="0" indent="0" rtl="0">
              <a:lnSpc>
                <a:spcPct val="100000"/>
              </a:lnSpc>
              <a:spcBef>
                <a:spcPts val="0"/>
              </a:spcBef>
              <a:spcAft>
                <a:spcPts val="0"/>
              </a:spcAft>
              <a:buClr>
                <a:srgbClr val="FFFFFF"/>
              </a:buClr>
              <a:buSzPct val="25000"/>
              <a:buFont typeface="Helvetica Neue"/>
              <a:buNone/>
            </a:pPr>
            <a:r>
              <a:rPr lang="en" sz="2000" dirty="0">
                <a:solidFill>
                  <a:srgbClr val="FFFFFF"/>
                </a:solidFill>
                <a:latin typeface="Helvetica Neue"/>
                <a:ea typeface="Helvetica Neue"/>
                <a:cs typeface="Helvetica Neue"/>
                <a:sym typeface="Helvetica Neue"/>
              </a:rPr>
              <a:t>DeBoer</a:t>
            </a:r>
            <a:r>
              <a:rPr lang="en" sz="2000" b="0" i="0" u="none" strike="noStrike" cap="none" dirty="0">
                <a:solidFill>
                  <a:srgbClr val="FFFFFF"/>
                </a:solidFill>
                <a:latin typeface="Helvetica Neue"/>
                <a:ea typeface="Helvetica Neue"/>
                <a:cs typeface="Helvetica Neue"/>
                <a:sym typeface="Helvetica Neue"/>
              </a:rPr>
              <a:t> et al., </a:t>
            </a:r>
            <a:r>
              <a:rPr lang="en-US" sz="2000" dirty="0" smtClean="0">
                <a:solidFill>
                  <a:srgbClr val="FFFFFF"/>
                </a:solidFill>
                <a:latin typeface="Helvetica Neue"/>
                <a:ea typeface="Helvetica Neue"/>
                <a:cs typeface="Helvetica Neue"/>
                <a:sym typeface="Helvetica Neue"/>
              </a:rPr>
              <a:t>(2016)</a:t>
            </a:r>
            <a:endParaRPr lang="en" sz="2000" dirty="0">
              <a:solidFill>
                <a:srgbClr val="FFFFFF"/>
              </a:solidFill>
              <a:latin typeface="Helvetica Neue"/>
              <a:ea typeface="Helvetica Neue"/>
              <a:cs typeface="Helvetica Neue"/>
              <a:sym typeface="Helvetica Neue"/>
            </a:endParaRPr>
          </a:p>
          <a:p>
            <a:pPr marL="0" marR="0" lvl="0" indent="0" rtl="0">
              <a:lnSpc>
                <a:spcPct val="100000"/>
              </a:lnSpc>
              <a:spcBef>
                <a:spcPts val="0"/>
              </a:spcBef>
              <a:spcAft>
                <a:spcPts val="0"/>
              </a:spcAft>
              <a:buClr>
                <a:srgbClr val="FFFFFF"/>
              </a:buClr>
              <a:buSzPct val="25000"/>
              <a:buFont typeface="Helvetica Neue"/>
              <a:buNone/>
            </a:pPr>
            <a:r>
              <a:rPr lang="en" sz="2000" dirty="0">
                <a:solidFill>
                  <a:srgbClr val="FFFFFF"/>
                </a:solidFill>
                <a:latin typeface="Helvetica Neue"/>
                <a:ea typeface="Helvetica Neue"/>
                <a:cs typeface="Helvetica Neue"/>
                <a:sym typeface="Helvetica Neue"/>
              </a:rPr>
              <a:t>Ewall-Wice et al. (2016</a:t>
            </a:r>
            <a:r>
              <a:rPr lang="en" sz="2000" dirty="0" smtClean="0">
                <a:solidFill>
                  <a:srgbClr val="FFFFFF"/>
                </a:solidFill>
                <a:latin typeface="Helvetica Neue"/>
                <a:ea typeface="Helvetica Neue"/>
                <a:cs typeface="Helvetica Neue"/>
                <a:sym typeface="Helvetica Neue"/>
              </a:rPr>
              <a:t>)</a:t>
            </a:r>
            <a:endParaRPr lang="en-US" sz="2000" dirty="0" smtClean="0">
              <a:solidFill>
                <a:srgbClr val="FFFFFF"/>
              </a:solidFill>
              <a:latin typeface="Helvetica Neue"/>
              <a:ea typeface="Helvetica Neue"/>
              <a:cs typeface="Helvetica Neue"/>
              <a:sym typeface="Helvetica Neue"/>
            </a:endParaRPr>
          </a:p>
          <a:p>
            <a:pPr marL="0" marR="0" lvl="0" indent="0" rtl="0">
              <a:lnSpc>
                <a:spcPct val="100000"/>
              </a:lnSpc>
              <a:spcBef>
                <a:spcPts val="0"/>
              </a:spcBef>
              <a:spcAft>
                <a:spcPts val="0"/>
              </a:spcAft>
              <a:buClr>
                <a:srgbClr val="FFFFFF"/>
              </a:buClr>
              <a:buSzPct val="25000"/>
              <a:buFont typeface="Helvetica Neue"/>
              <a:buNone/>
            </a:pPr>
            <a:r>
              <a:rPr lang="en-US" sz="2000" dirty="0" err="1" smtClean="0">
                <a:solidFill>
                  <a:srgbClr val="FFFFFF"/>
                </a:solidFill>
                <a:latin typeface="Helvetica Neue"/>
                <a:ea typeface="Helvetica Neue"/>
                <a:cs typeface="Helvetica Neue"/>
                <a:sym typeface="Helvetica Neue"/>
              </a:rPr>
              <a:t>Thyagarajan</a:t>
            </a:r>
            <a:r>
              <a:rPr lang="en-US" sz="2000" dirty="0" smtClean="0">
                <a:solidFill>
                  <a:srgbClr val="FFFFFF"/>
                </a:solidFill>
                <a:latin typeface="Helvetica Neue"/>
                <a:ea typeface="Helvetica Neue"/>
                <a:cs typeface="Helvetica Neue"/>
                <a:sym typeface="Helvetica Neue"/>
              </a:rPr>
              <a:t> et al. (2016)</a:t>
            </a:r>
            <a:endParaRPr lang="en" sz="2000" dirty="0">
              <a:solidFill>
                <a:srgbClr val="FFFFFF"/>
              </a:solidFill>
              <a:latin typeface="Helvetica Neue"/>
              <a:ea typeface="Helvetica Neue"/>
              <a:cs typeface="Helvetica Neue"/>
              <a:sym typeface="Helvetica Neue"/>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652" y="0"/>
            <a:ext cx="7247393" cy="46521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209" y="141354"/>
            <a:ext cx="8652136" cy="5426126"/>
          </a:xfrm>
          <a:prstGeom prst="rect">
            <a:avLst/>
          </a:prstGeom>
        </p:spPr>
      </p:pic>
      <p:sp>
        <p:nvSpPr>
          <p:cNvPr id="388" name="Shape 388"/>
          <p:cNvSpPr/>
          <p:nvPr/>
        </p:nvSpPr>
        <p:spPr>
          <a:xfrm>
            <a:off x="790691" y="5442481"/>
            <a:ext cx="3122877" cy="867000"/>
          </a:xfrm>
          <a:prstGeom prst="rect">
            <a:avLst/>
          </a:prstGeom>
          <a:noFill/>
          <a:ln>
            <a:noFill/>
          </a:ln>
        </p:spPr>
        <p:txBody>
          <a:bodyPr lIns="83800" tIns="41900" rIns="83800" bIns="41900" anchor="t" anchorCtr="0">
            <a:noAutofit/>
          </a:bodyPr>
          <a:lstStyle/>
          <a:p>
            <a:pPr marL="0" marR="0" lvl="0" indent="0" rtl="0">
              <a:lnSpc>
                <a:spcPct val="100000"/>
              </a:lnSpc>
              <a:spcBef>
                <a:spcPts val="0"/>
              </a:spcBef>
              <a:spcAft>
                <a:spcPts val="0"/>
              </a:spcAft>
              <a:buClr>
                <a:srgbClr val="FFFFFF"/>
              </a:buClr>
              <a:buSzPct val="25000"/>
              <a:buFont typeface="Helvetica Neue"/>
              <a:buNone/>
            </a:pPr>
            <a:r>
              <a:rPr lang="en" sz="2000" dirty="0">
                <a:solidFill>
                  <a:srgbClr val="FFFFFF"/>
                </a:solidFill>
                <a:latin typeface="Helvetica Neue"/>
                <a:ea typeface="Helvetica Neue"/>
                <a:cs typeface="Helvetica Neue"/>
                <a:sym typeface="Helvetica Neue"/>
              </a:rPr>
              <a:t>Patra</a:t>
            </a:r>
            <a:r>
              <a:rPr lang="en" sz="2000" b="0" i="0" u="none" strike="noStrike" cap="none" dirty="0">
                <a:solidFill>
                  <a:srgbClr val="FFFFFF"/>
                </a:solidFill>
                <a:latin typeface="Helvetica Neue"/>
                <a:ea typeface="Helvetica Neue"/>
                <a:cs typeface="Helvetica Neue"/>
                <a:sym typeface="Helvetica Neue"/>
              </a:rPr>
              <a:t> et al., </a:t>
            </a:r>
            <a:r>
              <a:rPr lang="en-US" sz="2000" dirty="0" smtClean="0">
                <a:solidFill>
                  <a:srgbClr val="FFFFFF"/>
                </a:solidFill>
                <a:latin typeface="Helvetica Neue"/>
                <a:ea typeface="Helvetica Neue"/>
                <a:cs typeface="Helvetica Neue"/>
                <a:sym typeface="Helvetica Neue"/>
              </a:rPr>
              <a:t>submitted</a:t>
            </a:r>
            <a:r>
              <a:rPr lang="en" sz="2000" b="0" i="0" u="none" strike="noStrike" cap="none" dirty="0" smtClean="0">
                <a:solidFill>
                  <a:srgbClr val="FFFFFF"/>
                </a:solidFill>
                <a:latin typeface="Helvetica Neue"/>
                <a:ea typeface="Helvetica Neue"/>
                <a:cs typeface="Helvetica Neue"/>
                <a:sym typeface="Helvetica Neue"/>
              </a:rPr>
              <a:t> </a:t>
            </a:r>
          </a:p>
          <a:p>
            <a:pPr marL="0" marR="0" lvl="0" indent="0" rtl="0">
              <a:lnSpc>
                <a:spcPct val="100000"/>
              </a:lnSpc>
              <a:spcBef>
                <a:spcPts val="0"/>
              </a:spcBef>
              <a:spcAft>
                <a:spcPts val="0"/>
              </a:spcAft>
              <a:buClr>
                <a:srgbClr val="FFFFFF"/>
              </a:buClr>
              <a:buSzPct val="25000"/>
              <a:buFont typeface="Helvetica Neue"/>
              <a:buNone/>
            </a:pPr>
            <a:r>
              <a:rPr lang="en" sz="2000" dirty="0" smtClean="0">
                <a:solidFill>
                  <a:srgbClr val="FFFFFF"/>
                </a:solidFill>
                <a:latin typeface="Helvetica Neue"/>
                <a:ea typeface="Helvetica Neue"/>
                <a:cs typeface="Helvetica Neue"/>
                <a:sym typeface="Helvetica Neue"/>
              </a:rPr>
              <a:t>DeBoer</a:t>
            </a:r>
            <a:r>
              <a:rPr lang="en" sz="2000" b="0" i="0" u="none" strike="noStrike" cap="none" dirty="0" smtClean="0">
                <a:solidFill>
                  <a:srgbClr val="FFFFFF"/>
                </a:solidFill>
                <a:latin typeface="Helvetica Neue"/>
                <a:ea typeface="Helvetica Neue"/>
                <a:cs typeface="Helvetica Neue"/>
                <a:sym typeface="Helvetica Neue"/>
              </a:rPr>
              <a:t> et al., </a:t>
            </a:r>
            <a:r>
              <a:rPr lang="en-US" sz="2000" dirty="0" smtClean="0">
                <a:solidFill>
                  <a:srgbClr val="FFFFFF"/>
                </a:solidFill>
                <a:latin typeface="Helvetica Neue"/>
                <a:ea typeface="Helvetica Neue"/>
                <a:cs typeface="Helvetica Neue"/>
                <a:sym typeface="Helvetica Neue"/>
              </a:rPr>
              <a:t>(2016)</a:t>
            </a:r>
            <a:endParaRPr lang="en" sz="2000" dirty="0" smtClean="0">
              <a:solidFill>
                <a:srgbClr val="FFFFFF"/>
              </a:solidFill>
              <a:latin typeface="Helvetica Neue"/>
              <a:ea typeface="Helvetica Neue"/>
              <a:cs typeface="Helvetica Neue"/>
              <a:sym typeface="Helvetica Neue"/>
            </a:endParaRPr>
          </a:p>
          <a:p>
            <a:pPr marL="0" marR="0" lvl="0" indent="0" rtl="0">
              <a:lnSpc>
                <a:spcPct val="100000"/>
              </a:lnSpc>
              <a:spcBef>
                <a:spcPts val="0"/>
              </a:spcBef>
              <a:spcAft>
                <a:spcPts val="0"/>
              </a:spcAft>
              <a:buClr>
                <a:srgbClr val="FFFFFF"/>
              </a:buClr>
              <a:buSzPct val="25000"/>
              <a:buFont typeface="Helvetica Neue"/>
              <a:buNone/>
            </a:pPr>
            <a:r>
              <a:rPr lang="en" sz="2000" dirty="0" smtClean="0">
                <a:solidFill>
                  <a:srgbClr val="FFFFFF"/>
                </a:solidFill>
                <a:latin typeface="Helvetica Neue"/>
                <a:ea typeface="Helvetica Neue"/>
                <a:cs typeface="Helvetica Neue"/>
                <a:sym typeface="Helvetica Neue"/>
              </a:rPr>
              <a:t>Ewall-Wice et al. (2016)</a:t>
            </a:r>
            <a:endParaRPr lang="en-US" sz="2000" dirty="0" smtClean="0">
              <a:solidFill>
                <a:srgbClr val="FFFFFF"/>
              </a:solidFill>
              <a:latin typeface="Helvetica Neue"/>
              <a:ea typeface="Helvetica Neue"/>
              <a:cs typeface="Helvetica Neue"/>
              <a:sym typeface="Helvetica Neue"/>
            </a:endParaRPr>
          </a:p>
          <a:p>
            <a:pPr marL="0" marR="0" lvl="0" indent="0" rtl="0">
              <a:lnSpc>
                <a:spcPct val="100000"/>
              </a:lnSpc>
              <a:spcBef>
                <a:spcPts val="0"/>
              </a:spcBef>
              <a:spcAft>
                <a:spcPts val="0"/>
              </a:spcAft>
              <a:buClr>
                <a:srgbClr val="FFFFFF"/>
              </a:buClr>
              <a:buSzPct val="25000"/>
              <a:buFont typeface="Helvetica Neue"/>
              <a:buNone/>
            </a:pPr>
            <a:r>
              <a:rPr lang="en-US" sz="2000" dirty="0" err="1" smtClean="0">
                <a:solidFill>
                  <a:srgbClr val="FFFFFF"/>
                </a:solidFill>
                <a:latin typeface="Helvetica Neue"/>
                <a:ea typeface="Helvetica Neue"/>
                <a:cs typeface="Helvetica Neue"/>
                <a:sym typeface="Helvetica Neue"/>
              </a:rPr>
              <a:t>Thyagarajan</a:t>
            </a:r>
            <a:r>
              <a:rPr lang="en-US" sz="2000" dirty="0" smtClean="0">
                <a:solidFill>
                  <a:srgbClr val="FFFFFF"/>
                </a:solidFill>
                <a:latin typeface="Helvetica Neue"/>
                <a:ea typeface="Helvetica Neue"/>
                <a:cs typeface="Helvetica Neue"/>
                <a:sym typeface="Helvetica Neue"/>
              </a:rPr>
              <a:t> et al. (2016)</a:t>
            </a:r>
            <a:endParaRPr lang="en" sz="20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886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61206"/>
            <a:ext cx="9144000" cy="3996900"/>
          </a:xfrm>
          <a:prstGeom prst="rect">
            <a:avLst/>
          </a:prstGeom>
          <a:noFill/>
          <a:ln>
            <a:noFill/>
          </a:ln>
        </p:spPr>
      </p:pic>
      <p:pic>
        <p:nvPicPr>
          <p:cNvPr id="370" name="Shape 3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32561"/>
            <a:ext cx="3614400" cy="3379800"/>
          </a:xfrm>
          <a:prstGeom prst="rect">
            <a:avLst/>
          </a:prstGeom>
          <a:noFill/>
          <a:ln>
            <a:noFill/>
          </a:ln>
        </p:spPr>
      </p:pic>
      <p:pic>
        <p:nvPicPr>
          <p:cNvPr id="371" name="Shape 3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05414" y="0"/>
            <a:ext cx="4738500" cy="3412500"/>
          </a:xfrm>
          <a:prstGeom prst="rect">
            <a:avLst/>
          </a:prstGeom>
          <a:noFill/>
          <a:ln>
            <a:noFill/>
          </a:ln>
        </p:spPr>
      </p:pic>
      <p:pic>
        <p:nvPicPr>
          <p:cNvPr id="372" name="Shape 3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90200" y="32561"/>
            <a:ext cx="897300" cy="3379800"/>
          </a:xfrm>
          <a:prstGeom prst="rect">
            <a:avLst/>
          </a:prstGeom>
          <a:noFill/>
          <a:ln>
            <a:noFill/>
          </a:ln>
        </p:spPr>
      </p:pic>
      <p:sp>
        <p:nvSpPr>
          <p:cNvPr id="373" name="Shape 373"/>
          <p:cNvSpPr/>
          <p:nvPr/>
        </p:nvSpPr>
        <p:spPr>
          <a:xfrm>
            <a:off x="487576" y="32561"/>
            <a:ext cx="33774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sz="2300" b="0" i="0" u="none" strike="noStrike" cap="none" dirty="0" smtClean="0">
                <a:solidFill>
                  <a:srgbClr val="FFFFFF"/>
                </a:solidFill>
                <a:latin typeface="Helvetica Neue"/>
                <a:ea typeface="Helvetica Neue"/>
                <a:cs typeface="Helvetica Neue"/>
                <a:sym typeface="Helvetica Neue"/>
              </a:rPr>
              <a:t>Neben </a:t>
            </a:r>
            <a:r>
              <a:rPr lang="en" sz="2300" b="0" i="0" u="none" strike="noStrike" cap="none" dirty="0">
                <a:solidFill>
                  <a:srgbClr val="FFFFFF"/>
                </a:solidFill>
                <a:latin typeface="Helvetica Neue"/>
                <a:ea typeface="Helvetica Neue"/>
                <a:cs typeface="Helvetica Neue"/>
                <a:sym typeface="Helvetica Neue"/>
              </a:rPr>
              <a:t>et al</a:t>
            </a:r>
            <a:r>
              <a:rPr lang="en" sz="2300" b="0" i="0" u="none" strike="noStrike" cap="none" dirty="0" smtClean="0">
                <a:solidFill>
                  <a:srgbClr val="FFFFFF"/>
                </a:solidFill>
                <a:latin typeface="Helvetica Neue"/>
                <a:ea typeface="Helvetica Neue"/>
                <a:cs typeface="Helvetica Neue"/>
                <a:sym typeface="Helvetica Neue"/>
              </a:rPr>
              <a:t>. </a:t>
            </a:r>
            <a:r>
              <a:rPr lang="en-US" sz="2300" b="0" i="0" u="none" strike="noStrike" cap="none" dirty="0" smtClean="0">
                <a:solidFill>
                  <a:srgbClr val="FFFFFF"/>
                </a:solidFill>
                <a:latin typeface="Helvetica Neue"/>
                <a:ea typeface="Helvetica Neue"/>
                <a:cs typeface="Helvetica Neue"/>
                <a:sym typeface="Helvetica Neue"/>
              </a:rPr>
              <a:t>(</a:t>
            </a:r>
            <a:r>
              <a:rPr lang="en" sz="2300" dirty="0" smtClean="0">
                <a:solidFill>
                  <a:srgbClr val="FFFFFF"/>
                </a:solidFill>
                <a:latin typeface="Helvetica Neue"/>
                <a:ea typeface="Helvetica Neue"/>
                <a:cs typeface="Helvetica Neue"/>
                <a:sym typeface="Helvetica Neue"/>
              </a:rPr>
              <a:t>2016</a:t>
            </a:r>
            <a:r>
              <a:rPr lang="en" sz="2300" b="0" i="0" u="none" strike="noStrike" cap="none" dirty="0">
                <a:solidFill>
                  <a:srgbClr val="FFFFFF"/>
                </a:solidFill>
                <a:latin typeface="Helvetica Neue"/>
                <a:ea typeface="Helvetica Neue"/>
                <a:cs typeface="Helvetica Neue"/>
                <a:sym typeface="Helvetica Neue"/>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a:blip r:embed="rId3">
            <a:alphaModFix/>
          </a:blip>
          <a:stretch>
            <a:fillRect/>
          </a:stretch>
        </p:blipFill>
        <p:spPr>
          <a:xfrm>
            <a:off x="2268574" y="188649"/>
            <a:ext cx="4295950" cy="3958999"/>
          </a:xfrm>
          <a:prstGeom prst="rect">
            <a:avLst/>
          </a:prstGeom>
          <a:noFill/>
          <a:ln>
            <a:noFill/>
          </a:ln>
        </p:spPr>
      </p:pic>
      <p:pic>
        <p:nvPicPr>
          <p:cNvPr id="311" name="Shape 31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7999" y="3579400"/>
            <a:ext cx="7788901" cy="3149200"/>
          </a:xfrm>
          <a:prstGeom prst="rect">
            <a:avLst/>
          </a:prstGeom>
          <a:noFill/>
          <a:ln>
            <a:noFill/>
          </a:ln>
        </p:spPr>
      </p:pic>
      <p:sp>
        <p:nvSpPr>
          <p:cNvPr id="312" name="Shape 312"/>
          <p:cNvSpPr/>
          <p:nvPr/>
        </p:nvSpPr>
        <p:spPr>
          <a:xfrm>
            <a:off x="5046275" y="5330850"/>
            <a:ext cx="578700" cy="1896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3" name="Shape 313"/>
          <p:cNvSpPr/>
          <p:nvPr/>
        </p:nvSpPr>
        <p:spPr>
          <a:xfrm>
            <a:off x="6042875" y="5330850"/>
            <a:ext cx="578700" cy="189600"/>
          </a:xfrm>
          <a:prstGeom prst="rect">
            <a:avLst/>
          </a:prstGeom>
          <a:noFill/>
          <a:ln w="19050" cap="flat" cmpd="sng">
            <a:solidFill>
              <a:srgbClr val="FF0000"/>
            </a:solidFill>
            <a:prstDash val="dash"/>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20311" y="5028049"/>
            <a:ext cx="6861900" cy="1514400"/>
          </a:xfrm>
          <a:prstGeom prst="rect">
            <a:avLst/>
          </a:prstGeom>
          <a:noFill/>
          <a:ln>
            <a:noFill/>
          </a:ln>
        </p:spPr>
      </p:pic>
      <p:pic>
        <p:nvPicPr>
          <p:cNvPr id="319" name="Shape 3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56737" y="76200"/>
            <a:ext cx="6436623" cy="48650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50303"/>
            <a:ext cx="9143999" cy="5357393"/>
          </a:xfrm>
          <a:prstGeom prst="rect">
            <a:avLst/>
          </a:prstGeom>
          <a:noFill/>
          <a:ln>
            <a:noFill/>
          </a:ln>
        </p:spPr>
      </p:pic>
      <p:sp>
        <p:nvSpPr>
          <p:cNvPr id="330" name="Shape 330"/>
          <p:cNvSpPr/>
          <p:nvPr/>
        </p:nvSpPr>
        <p:spPr>
          <a:xfrm>
            <a:off x="6763725" y="4831225"/>
            <a:ext cx="2297700" cy="377100"/>
          </a:xfrm>
          <a:prstGeom prst="rect">
            <a:avLst/>
          </a:prstGeom>
          <a:solidFill>
            <a:srgbClr val="000000"/>
          </a:solidFill>
          <a:ln w="9525"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1" name="Shape 331"/>
          <p:cNvSpPr/>
          <p:nvPr/>
        </p:nvSpPr>
        <p:spPr>
          <a:xfrm>
            <a:off x="3599325" y="2980425"/>
            <a:ext cx="5462100" cy="377100"/>
          </a:xfrm>
          <a:prstGeom prst="rect">
            <a:avLst/>
          </a:prstGeom>
          <a:solidFill>
            <a:srgbClr val="000000"/>
          </a:solidFill>
          <a:ln w="9525" cap="flat" cmpd="sng">
            <a:solidFill>
              <a:schemeClr val="dk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381000"/>
            <a:ext cx="9144002" cy="6096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Shape 2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67700" y="315900"/>
            <a:ext cx="6200699" cy="6200700"/>
          </a:xfrm>
          <a:prstGeom prst="rect">
            <a:avLst/>
          </a:prstGeom>
          <a:noFill/>
          <a:ln>
            <a:noFill/>
          </a:ln>
        </p:spPr>
      </p:pic>
      <p:sp>
        <p:nvSpPr>
          <p:cNvPr id="289" name="Shape 289"/>
          <p:cNvSpPr/>
          <p:nvPr/>
        </p:nvSpPr>
        <p:spPr>
          <a:xfrm>
            <a:off x="4105366" y="6488668"/>
            <a:ext cx="5291100" cy="481799"/>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(Mao et a. 2008, Zheng et al. 2014)</a:t>
            </a:r>
          </a:p>
        </p:txBody>
      </p:sp>
      <p:pic>
        <p:nvPicPr>
          <p:cNvPr id="290" name="Shape 290"/>
          <p:cNvPicPr preferRelativeResize="0"/>
          <p:nvPr/>
        </p:nvPicPr>
        <p:blipFill rotWithShape="1">
          <a:blip r:embed="rId4">
            <a:alphaModFix/>
          </a:blip>
          <a:srcRect/>
          <a:stretch/>
        </p:blipFill>
        <p:spPr>
          <a:xfrm>
            <a:off x="4893570" y="2290652"/>
            <a:ext cx="4280400" cy="2556000"/>
          </a:xfrm>
          <a:prstGeom prst="rect">
            <a:avLst/>
          </a:prstGeom>
          <a:noFill/>
          <a:ln w="9525" cap="flat" cmpd="sng">
            <a:solidFill>
              <a:schemeClr val="dk1"/>
            </a:solidFill>
            <a:prstDash val="solid"/>
            <a:round/>
            <a:headEnd type="none" w="med" len="med"/>
            <a:tailEnd type="none" w="med" len="med"/>
          </a:ln>
        </p:spPr>
      </p:pic>
      <p:cxnSp>
        <p:nvCxnSpPr>
          <p:cNvPr id="291" name="Shape 291"/>
          <p:cNvCxnSpPr/>
          <p:nvPr/>
        </p:nvCxnSpPr>
        <p:spPr>
          <a:xfrm rot="10800000" flipH="1">
            <a:off x="4497294" y="2290705"/>
            <a:ext cx="411300" cy="1086000"/>
          </a:xfrm>
          <a:prstGeom prst="straightConnector1">
            <a:avLst/>
          </a:prstGeom>
          <a:noFill/>
          <a:ln w="25400" cap="flat" cmpd="sng">
            <a:solidFill>
              <a:srgbClr val="FFFFFF"/>
            </a:solidFill>
            <a:prstDash val="solid"/>
            <a:round/>
            <a:headEnd type="none" w="med" len="med"/>
            <a:tailEnd type="none" w="med" len="med"/>
          </a:ln>
        </p:spPr>
      </p:cxnSp>
      <p:cxnSp>
        <p:nvCxnSpPr>
          <p:cNvPr id="292" name="Shape 292"/>
          <p:cNvCxnSpPr/>
          <p:nvPr/>
        </p:nvCxnSpPr>
        <p:spPr>
          <a:xfrm rot="10800000">
            <a:off x="4482270" y="3529009"/>
            <a:ext cx="411300" cy="1317600"/>
          </a:xfrm>
          <a:prstGeom prst="straightConnector1">
            <a:avLst/>
          </a:prstGeom>
          <a:noFill/>
          <a:ln w="25400" cap="flat" cmpd="sng">
            <a:solidFill>
              <a:srgbClr val="FFFFFF"/>
            </a:solidFill>
            <a:prstDash val="solid"/>
            <a:round/>
            <a:headEnd type="none" w="med" len="med"/>
            <a:tailEnd type="none" w="med" len="med"/>
          </a:ln>
        </p:spPr>
      </p:cxnSp>
      <p:cxnSp>
        <p:nvCxnSpPr>
          <p:cNvPr id="293" name="Shape 293"/>
          <p:cNvCxnSpPr/>
          <p:nvPr/>
        </p:nvCxnSpPr>
        <p:spPr>
          <a:xfrm>
            <a:off x="959223" y="3376705"/>
            <a:ext cx="1897500" cy="0"/>
          </a:xfrm>
          <a:prstGeom prst="straightConnector1">
            <a:avLst/>
          </a:prstGeom>
          <a:noFill/>
          <a:ln w="25400" cap="flat" cmpd="sng">
            <a:solidFill>
              <a:srgbClr val="FFFFFF"/>
            </a:solidFill>
            <a:prstDash val="solid"/>
            <a:round/>
            <a:headEnd type="none" w="med" len="med"/>
            <a:tailEnd type="stealth" w="lg" len="lg"/>
          </a:ln>
        </p:spPr>
      </p:cxnSp>
      <p:cxnSp>
        <p:nvCxnSpPr>
          <p:cNvPr id="294" name="Shape 294"/>
          <p:cNvCxnSpPr/>
          <p:nvPr/>
        </p:nvCxnSpPr>
        <p:spPr>
          <a:xfrm>
            <a:off x="1048871" y="3866776"/>
            <a:ext cx="1332900" cy="0"/>
          </a:xfrm>
          <a:prstGeom prst="straightConnector1">
            <a:avLst/>
          </a:prstGeom>
          <a:noFill/>
          <a:ln w="25400" cap="flat" cmpd="sng">
            <a:solidFill>
              <a:srgbClr val="FFFFFF"/>
            </a:solidFill>
            <a:prstDash val="solid"/>
            <a:round/>
            <a:headEnd type="none" w="med" len="med"/>
            <a:tailEnd type="stealth" w="lg" len="lg"/>
          </a:ln>
        </p:spPr>
      </p:cxnSp>
      <p:cxnSp>
        <p:nvCxnSpPr>
          <p:cNvPr id="295" name="Shape 295"/>
          <p:cNvCxnSpPr/>
          <p:nvPr/>
        </p:nvCxnSpPr>
        <p:spPr>
          <a:xfrm>
            <a:off x="1138518" y="4286622"/>
            <a:ext cx="1090800" cy="0"/>
          </a:xfrm>
          <a:prstGeom prst="straightConnector1">
            <a:avLst/>
          </a:prstGeom>
          <a:noFill/>
          <a:ln w="25400" cap="flat" cmpd="sng">
            <a:solidFill>
              <a:srgbClr val="FFFFFF"/>
            </a:solidFill>
            <a:prstDash val="solid"/>
            <a:round/>
            <a:headEnd type="none" w="med" len="med"/>
            <a:tailEnd type="stealth" w="lg" len="lg"/>
          </a:ln>
        </p:spPr>
      </p:cxnSp>
      <p:cxnSp>
        <p:nvCxnSpPr>
          <p:cNvPr id="296" name="Shape 296"/>
          <p:cNvCxnSpPr/>
          <p:nvPr/>
        </p:nvCxnSpPr>
        <p:spPr>
          <a:xfrm>
            <a:off x="1326777" y="4619196"/>
            <a:ext cx="978599" cy="0"/>
          </a:xfrm>
          <a:prstGeom prst="straightConnector1">
            <a:avLst/>
          </a:prstGeom>
          <a:noFill/>
          <a:ln w="25400" cap="flat" cmpd="sng">
            <a:solidFill>
              <a:srgbClr val="FFFFFF"/>
            </a:solidFill>
            <a:prstDash val="solid"/>
            <a:round/>
            <a:headEnd type="none" w="med" len="med"/>
            <a:tailEnd type="stealth" w="lg" len="lg"/>
          </a:ln>
        </p:spPr>
      </p:cxnSp>
      <p:cxnSp>
        <p:nvCxnSpPr>
          <p:cNvPr id="297" name="Shape 297"/>
          <p:cNvCxnSpPr/>
          <p:nvPr/>
        </p:nvCxnSpPr>
        <p:spPr>
          <a:xfrm>
            <a:off x="1483659" y="5078197"/>
            <a:ext cx="702299" cy="0"/>
          </a:xfrm>
          <a:prstGeom prst="straightConnector1">
            <a:avLst/>
          </a:prstGeom>
          <a:noFill/>
          <a:ln w="25400" cap="flat" cmpd="sng">
            <a:solidFill>
              <a:srgbClr val="FFFFFF"/>
            </a:solidFill>
            <a:prstDash val="solid"/>
            <a:round/>
            <a:headEnd type="none" w="med" len="med"/>
            <a:tailEnd type="stealth" w="lg" len="lg"/>
          </a:ln>
        </p:spPr>
      </p:cxnSp>
      <p:cxnSp>
        <p:nvCxnSpPr>
          <p:cNvPr id="298" name="Shape 298"/>
          <p:cNvCxnSpPr/>
          <p:nvPr/>
        </p:nvCxnSpPr>
        <p:spPr>
          <a:xfrm>
            <a:off x="1709271" y="5483417"/>
            <a:ext cx="412500" cy="0"/>
          </a:xfrm>
          <a:prstGeom prst="straightConnector1">
            <a:avLst/>
          </a:prstGeom>
          <a:noFill/>
          <a:ln w="25400" cap="flat" cmpd="sng">
            <a:solidFill>
              <a:srgbClr val="FFFFFF"/>
            </a:solidFill>
            <a:prstDash val="solid"/>
            <a:round/>
            <a:headEnd type="none" w="med" len="med"/>
            <a:tailEnd type="stealth" w="lg" len="lg"/>
          </a:ln>
        </p:spPr>
      </p:cxnSp>
      <p:sp>
        <p:nvSpPr>
          <p:cNvPr id="299" name="Shape 299"/>
          <p:cNvSpPr txBox="1"/>
          <p:nvPr/>
        </p:nvSpPr>
        <p:spPr>
          <a:xfrm>
            <a:off x="69123" y="3152588"/>
            <a:ext cx="922200" cy="481799"/>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6</a:t>
            </a:r>
          </a:p>
        </p:txBody>
      </p:sp>
      <p:sp>
        <p:nvSpPr>
          <p:cNvPr id="300" name="Shape 300"/>
          <p:cNvSpPr txBox="1"/>
          <p:nvPr/>
        </p:nvSpPr>
        <p:spPr>
          <a:xfrm>
            <a:off x="22438" y="3652228"/>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15</a:t>
            </a:r>
          </a:p>
        </p:txBody>
      </p:sp>
      <p:sp>
        <p:nvSpPr>
          <p:cNvPr id="301" name="Shape 301"/>
          <p:cNvSpPr txBox="1"/>
          <p:nvPr/>
        </p:nvSpPr>
        <p:spPr>
          <a:xfrm>
            <a:off x="112495" y="4072075"/>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30</a:t>
            </a:r>
          </a:p>
        </p:txBody>
      </p:sp>
      <p:sp>
        <p:nvSpPr>
          <p:cNvPr id="302" name="Shape 302"/>
          <p:cNvSpPr txBox="1"/>
          <p:nvPr/>
        </p:nvSpPr>
        <p:spPr>
          <a:xfrm>
            <a:off x="232024" y="4404648"/>
            <a:ext cx="11028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40</a:t>
            </a:r>
          </a:p>
        </p:txBody>
      </p:sp>
      <p:sp>
        <p:nvSpPr>
          <p:cNvPr id="303" name="Shape 303"/>
          <p:cNvSpPr txBox="1"/>
          <p:nvPr/>
        </p:nvSpPr>
        <p:spPr>
          <a:xfrm>
            <a:off x="160819" y="4865122"/>
            <a:ext cx="12831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150</a:t>
            </a:r>
          </a:p>
        </p:txBody>
      </p:sp>
      <p:sp>
        <p:nvSpPr>
          <p:cNvPr id="304" name="Shape 304"/>
          <p:cNvSpPr txBox="1"/>
          <p:nvPr/>
        </p:nvSpPr>
        <p:spPr>
          <a:xfrm>
            <a:off x="230189" y="5268869"/>
            <a:ext cx="14637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z = 1088</a:t>
            </a:r>
          </a:p>
        </p:txBody>
      </p:sp>
      <p:sp>
        <p:nvSpPr>
          <p:cNvPr id="305" name="Shape 305"/>
          <p:cNvSpPr/>
          <p:nvPr/>
        </p:nvSpPr>
        <p:spPr>
          <a:xfrm>
            <a:off x="5438470" y="4456348"/>
            <a:ext cx="3071100" cy="481800"/>
          </a:xfrm>
          <a:prstGeom prst="rect">
            <a:avLst/>
          </a:prstGeom>
          <a:noFill/>
          <a:ln>
            <a:noFill/>
          </a:ln>
        </p:spPr>
        <p:txBody>
          <a:bodyPr lIns="83800" tIns="41900" rIns="83800" bIns="41900" anchor="t"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sz="2300" b="0" i="0" u="none" strike="noStrike" cap="none">
                <a:solidFill>
                  <a:srgbClr val="FFFFFF"/>
                </a:solidFill>
                <a:latin typeface="Helvetica Neue"/>
                <a:ea typeface="Helvetica Neue"/>
                <a:cs typeface="Helvetica Neue"/>
                <a:sym typeface="Helvetica Neue"/>
              </a:rPr>
              <a:t>(Colless et al. 2002)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1446345" y="4638863"/>
            <a:ext cx="4336921" cy="111857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4" indent="1285829" defTabSz="321457">
              <a:defRPr sz="3400">
                <a:solidFill>
                  <a:schemeClr val="accent5"/>
                </a:solidFill>
              </a:defRPr>
            </a:pPr>
            <a:r>
              <a:rPr dirty="0">
                <a:solidFill>
                  <a:schemeClr val="accent2">
                    <a:lumMod val="40000"/>
                    <a:lumOff val="60000"/>
                  </a:schemeClr>
                </a:solidFill>
              </a:rPr>
              <a:t>Cosmo params fixed</a:t>
            </a:r>
          </a:p>
          <a:p>
            <a:pPr lvl="4" indent="1285829" defTabSz="321457">
              <a:defRPr sz="3400">
                <a:solidFill>
                  <a:schemeClr val="accent1"/>
                </a:solidFill>
              </a:defRPr>
            </a:pPr>
            <a:r>
              <a:rPr dirty="0">
                <a:solidFill>
                  <a:schemeClr val="accent4">
                    <a:lumMod val="60000"/>
                    <a:lumOff val="40000"/>
                  </a:schemeClr>
                </a:solidFill>
              </a:rPr>
              <a:t>Cosmo params varied</a:t>
            </a:r>
          </a:p>
        </p:txBody>
      </p:sp>
      <p:pic>
        <p:nvPicPr>
          <p:cNvPr id="2" name="Picture 1"/>
          <p:cNvPicPr>
            <a:picLocks noChangeAspect="1"/>
          </p:cNvPicPr>
          <p:nvPr/>
        </p:nvPicPr>
        <p:blipFill>
          <a:blip r:embed="rId2"/>
          <a:stretch>
            <a:fillRect/>
          </a:stretch>
        </p:blipFill>
        <p:spPr>
          <a:xfrm>
            <a:off x="0" y="1959809"/>
            <a:ext cx="9144000" cy="2400300"/>
          </a:xfrm>
          <a:prstGeom prst="rect">
            <a:avLst/>
          </a:prstGeom>
        </p:spPr>
      </p:pic>
    </p:spTree>
    <p:extLst>
      <p:ext uri="{BB962C8B-B14F-4D97-AF65-F5344CB8AC3E}">
        <p14:creationId xmlns:p14="http://schemas.microsoft.com/office/powerpoint/2010/main" val="2944545583"/>
      </p:ext>
    </p:extLst>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600600" y="110623"/>
            <a:ext cx="7804500" cy="1046700"/>
          </a:xfrm>
          <a:prstGeom prst="rect">
            <a:avLst/>
          </a:prstGeom>
          <a:noFill/>
          <a:ln>
            <a:noFill/>
          </a:ln>
        </p:spPr>
        <p:txBody>
          <a:bodyPr lIns="32750" tIns="32750" rIns="32750" bIns="32750" anchor="ctr" anchorCtr="0">
            <a:noAutofit/>
          </a:bodyPr>
          <a:lstStyle/>
          <a:p>
            <a:pPr marL="0" marR="0" lvl="0" indent="0" algn="ctr" rtl="0">
              <a:lnSpc>
                <a:spcPct val="100000"/>
              </a:lnSpc>
              <a:spcBef>
                <a:spcPts val="0"/>
              </a:spcBef>
              <a:spcAft>
                <a:spcPts val="0"/>
              </a:spcAft>
              <a:buClr>
                <a:srgbClr val="FFFFFF"/>
              </a:buClr>
              <a:buSzPct val="25000"/>
              <a:buFont typeface="Helvetica Neue"/>
              <a:buNone/>
            </a:pPr>
            <a:r>
              <a:rPr lang="en" sz="5200" b="0" i="0" u="none" strike="noStrike" cap="none">
                <a:solidFill>
                  <a:srgbClr val="FFFFFF"/>
                </a:solidFill>
                <a:latin typeface="Helvetica Neue"/>
                <a:ea typeface="Helvetica Neue"/>
                <a:cs typeface="Helvetica Neue"/>
                <a:sym typeface="Helvetica Neue"/>
              </a:rPr>
              <a:t>Timeline</a:t>
            </a:r>
          </a:p>
        </p:txBody>
      </p:sp>
      <p:pic>
        <p:nvPicPr>
          <p:cNvPr id="560" name="Shape 560"/>
          <p:cNvPicPr preferRelativeResize="0"/>
          <p:nvPr/>
        </p:nvPicPr>
        <p:blipFill>
          <a:blip r:embed="rId3">
            <a:alphaModFix/>
          </a:blip>
          <a:stretch>
            <a:fillRect/>
          </a:stretch>
        </p:blipFill>
        <p:spPr>
          <a:xfrm>
            <a:off x="0" y="1090655"/>
            <a:ext cx="9143998" cy="57673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3264.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04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overage.png"/>
          <p:cNvPicPr>
            <a:picLocks noChangeAspect="1"/>
          </p:cNvPicPr>
          <p:nvPr/>
        </p:nvPicPr>
        <p:blipFill>
          <a:blip r:embed="rId3">
            <a:extLst>
              <a:ext uri="{BEBA8EAE-BF5A-486C-A8C5-ECC9F3942E4B}">
                <a14:imgProps xmlns:a14="http://schemas.microsoft.com/office/drawing/2010/main">
                  <a14:imgLayer r:embed="rId4">
                    <a14:imgEffect>
                      <a14:backgroundRemoval t="4836" b="96132" l="3835" r="98230"/>
                    </a14:imgEffect>
                  </a14:imgLayer>
                </a14:imgProps>
              </a:ext>
              <a:ext uri="{28A0092B-C50C-407E-A947-70E740481C1C}">
                <a14:useLocalDpi xmlns:a14="http://schemas.microsoft.com/office/drawing/2010/main"/>
              </a:ext>
            </a:extLst>
          </a:blip>
          <a:stretch>
            <a:fillRect/>
          </a:stretch>
        </p:blipFill>
        <p:spPr>
          <a:xfrm>
            <a:off x="-294523" y="2432408"/>
            <a:ext cx="9767499" cy="4965386"/>
          </a:xfrm>
          <a:prstGeom prst="rect">
            <a:avLst/>
          </a:prstGeom>
        </p:spPr>
      </p:pic>
      <p:sp>
        <p:nvSpPr>
          <p:cNvPr id="2" name="Title 1"/>
          <p:cNvSpPr>
            <a:spLocks noGrp="1"/>
          </p:cNvSpPr>
          <p:nvPr>
            <p:ph type="ctrTitle"/>
          </p:nvPr>
        </p:nvSpPr>
        <p:spPr>
          <a:xfrm>
            <a:off x="336041" y="-247935"/>
            <a:ext cx="8379992" cy="1006611"/>
          </a:xfrm>
        </p:spPr>
        <p:txBody>
          <a:bodyPr>
            <a:normAutofit/>
          </a:bodyPr>
          <a:lstStyle/>
          <a:p>
            <a:r>
              <a:rPr lang="en-US" sz="3600" dirty="0" smtClean="0">
                <a:solidFill>
                  <a:schemeClr val="bg1"/>
                </a:solidFill>
                <a:latin typeface="Garamond"/>
                <a:cs typeface="Garamond"/>
              </a:rPr>
              <a:t>The (21cm) Frequency Axis</a:t>
            </a:r>
            <a:endParaRPr lang="en-US" sz="3600" dirty="0">
              <a:solidFill>
                <a:schemeClr val="bg1"/>
              </a:solidFill>
              <a:latin typeface="Garamond"/>
              <a:cs typeface="Garamond"/>
            </a:endParaRPr>
          </a:p>
        </p:txBody>
      </p:sp>
      <p:sp>
        <p:nvSpPr>
          <p:cNvPr id="5" name="Oval 1"/>
          <p:cNvSpPr>
            <a:spLocks noChangeArrowheads="1"/>
          </p:cNvSpPr>
          <p:nvPr/>
        </p:nvSpPr>
        <p:spPr bwMode="auto">
          <a:xfrm>
            <a:off x="865930" y="1137550"/>
            <a:ext cx="2249431" cy="1124716"/>
          </a:xfrm>
          <a:prstGeom prst="ellipse">
            <a:avLst/>
          </a:prstGeom>
          <a:solidFill>
            <a:srgbClr val="FF3300"/>
          </a:solidFill>
          <a:ln w="9525">
            <a:solidFill>
              <a:schemeClr val="tx1"/>
            </a:solidFill>
            <a:round/>
            <a:headEnd/>
            <a:tailEnd/>
          </a:ln>
        </p:spPr>
        <p:txBody>
          <a:bodyPr/>
          <a:lstStyle/>
          <a:p>
            <a:endParaRPr lang="en-US">
              <a:solidFill>
                <a:srgbClr val="000000"/>
              </a:solidFill>
            </a:endParaRPr>
          </a:p>
        </p:txBody>
      </p:sp>
      <p:sp>
        <p:nvSpPr>
          <p:cNvPr id="7" name="Oval 1"/>
          <p:cNvSpPr>
            <a:spLocks noChangeArrowheads="1"/>
          </p:cNvSpPr>
          <p:nvPr/>
        </p:nvSpPr>
        <p:spPr bwMode="auto">
          <a:xfrm>
            <a:off x="1018330" y="1289950"/>
            <a:ext cx="2249431" cy="1124716"/>
          </a:xfrm>
          <a:prstGeom prst="ellipse">
            <a:avLst/>
          </a:prstGeom>
          <a:solidFill>
            <a:schemeClr val="accent3">
              <a:lumMod val="75000"/>
            </a:schemeClr>
          </a:solidFill>
          <a:ln w="9525">
            <a:solidFill>
              <a:schemeClr val="tx1"/>
            </a:solidFill>
            <a:round/>
            <a:headEnd/>
            <a:tailEnd/>
          </a:ln>
        </p:spPr>
        <p:txBody>
          <a:bodyPr/>
          <a:lstStyle/>
          <a:p>
            <a:endParaRPr lang="en-US">
              <a:solidFill>
                <a:srgbClr val="000000"/>
              </a:solidFill>
            </a:endParaRPr>
          </a:p>
        </p:txBody>
      </p:sp>
      <p:sp>
        <p:nvSpPr>
          <p:cNvPr id="8" name="Oval 1"/>
          <p:cNvSpPr>
            <a:spLocks noChangeArrowheads="1"/>
          </p:cNvSpPr>
          <p:nvPr/>
        </p:nvSpPr>
        <p:spPr bwMode="auto">
          <a:xfrm>
            <a:off x="1170730" y="1442350"/>
            <a:ext cx="2249431" cy="1124716"/>
          </a:xfrm>
          <a:prstGeom prst="ellipse">
            <a:avLst/>
          </a:prstGeom>
          <a:solidFill>
            <a:schemeClr val="tx2">
              <a:lumMod val="60000"/>
              <a:lumOff val="40000"/>
            </a:schemeClr>
          </a:solidFill>
          <a:ln w="9525">
            <a:solidFill>
              <a:schemeClr val="tx1"/>
            </a:solidFill>
            <a:round/>
            <a:headEnd/>
            <a:tailEnd/>
          </a:ln>
        </p:spPr>
        <p:txBody>
          <a:bodyPr/>
          <a:lstStyle/>
          <a:p>
            <a:endParaRPr lang="en-US">
              <a:solidFill>
                <a:srgbClr val="000000"/>
              </a:solidFill>
            </a:endParaRPr>
          </a:p>
        </p:txBody>
      </p:sp>
      <p:cxnSp>
        <p:nvCxnSpPr>
          <p:cNvPr id="12" name="Straight Arrow Connector 11"/>
          <p:cNvCxnSpPr>
            <a:endCxn id="23" idx="1"/>
          </p:cNvCxnSpPr>
          <p:nvPr/>
        </p:nvCxnSpPr>
        <p:spPr>
          <a:xfrm flipV="1">
            <a:off x="3466625" y="1277326"/>
            <a:ext cx="2752375" cy="735530"/>
          </a:xfrm>
          <a:prstGeom prst="straightConnector1">
            <a:avLst/>
          </a:prstGeom>
          <a:ln w="53975">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466625" y="2012856"/>
            <a:ext cx="3023040" cy="1091504"/>
          </a:xfrm>
          <a:prstGeom prst="straightConnector1">
            <a:avLst/>
          </a:prstGeom>
          <a:ln w="53975">
            <a:solidFill>
              <a:srgbClr val="4F81BD"/>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1709" b="94304" l="10388" r="85482">
                        <a14:foregroundMark x1="41802" y1="34177" x2="41802" y2="34177"/>
                        <a14:foregroundMark x1="74218" y1="30222" x2="74218" y2="30222"/>
                      </a14:backgroundRemoval>
                    </a14:imgEffect>
                  </a14:imgLayer>
                </a14:imgProps>
              </a:ext>
              <a:ext uri="{28A0092B-C50C-407E-A947-70E740481C1C}">
                <a14:useLocalDpi xmlns:a14="http://schemas.microsoft.com/office/drawing/2010/main"/>
              </a:ext>
            </a:extLst>
          </a:blip>
          <a:srcRect l="2071" t="10748" r="13963"/>
          <a:stretch/>
        </p:blipFill>
        <p:spPr>
          <a:xfrm>
            <a:off x="6219001" y="2234711"/>
            <a:ext cx="2928822" cy="2462481"/>
          </a:xfrm>
          <a:prstGeom prst="rect">
            <a:avLst/>
          </a:prstGeom>
        </p:spPr>
      </p:pic>
      <p:sp>
        <p:nvSpPr>
          <p:cNvPr id="9" name="TextBox 8"/>
          <p:cNvSpPr txBox="1"/>
          <p:nvPr/>
        </p:nvSpPr>
        <p:spPr>
          <a:xfrm>
            <a:off x="4829877" y="1042038"/>
            <a:ext cx="633507" cy="369332"/>
          </a:xfrm>
          <a:prstGeom prst="rect">
            <a:avLst/>
          </a:prstGeom>
          <a:noFill/>
        </p:spPr>
        <p:txBody>
          <a:bodyPr wrap="none" rtlCol="0">
            <a:spAutoFit/>
          </a:bodyPr>
          <a:lstStyle/>
          <a:p>
            <a:r>
              <a:rPr lang="en-US" dirty="0" smtClean="0">
                <a:solidFill>
                  <a:srgbClr val="FFFFFF"/>
                </a:solidFill>
              </a:rPr>
              <a:t>CMB</a:t>
            </a:r>
            <a:endParaRPr lang="en-US" dirty="0">
              <a:solidFill>
                <a:srgbClr val="FFFFFF"/>
              </a:solidFill>
            </a:endParaRPr>
          </a:p>
        </p:txBody>
      </p:sp>
      <p:sp>
        <p:nvSpPr>
          <p:cNvPr id="10" name="TextBox 9"/>
          <p:cNvSpPr txBox="1"/>
          <p:nvPr/>
        </p:nvSpPr>
        <p:spPr>
          <a:xfrm>
            <a:off x="5146631" y="2199020"/>
            <a:ext cx="700658" cy="369332"/>
          </a:xfrm>
          <a:prstGeom prst="rect">
            <a:avLst/>
          </a:prstGeom>
          <a:noFill/>
        </p:spPr>
        <p:txBody>
          <a:bodyPr wrap="none" rtlCol="0">
            <a:spAutoFit/>
          </a:bodyPr>
          <a:lstStyle/>
          <a:p>
            <a:r>
              <a:rPr lang="en-US" dirty="0" smtClean="0">
                <a:solidFill>
                  <a:srgbClr val="FFFFFF"/>
                </a:solidFill>
              </a:rPr>
              <a:t>21cm</a:t>
            </a:r>
            <a:endParaRPr lang="en-US" dirty="0">
              <a:solidFill>
                <a:srgbClr val="FFFFFF"/>
              </a:solidFill>
            </a:endParaRPr>
          </a:p>
        </p:txBody>
      </p:sp>
      <p:sp>
        <p:nvSpPr>
          <p:cNvPr id="22" name="TextBox 21"/>
          <p:cNvSpPr txBox="1"/>
          <p:nvPr/>
        </p:nvSpPr>
        <p:spPr>
          <a:xfrm>
            <a:off x="788490" y="2568352"/>
            <a:ext cx="2906189" cy="369332"/>
          </a:xfrm>
          <a:prstGeom prst="rect">
            <a:avLst/>
          </a:prstGeom>
          <a:noFill/>
        </p:spPr>
        <p:txBody>
          <a:bodyPr wrap="none" rtlCol="0">
            <a:spAutoFit/>
          </a:bodyPr>
          <a:lstStyle/>
          <a:p>
            <a:r>
              <a:rPr lang="en-US" dirty="0" smtClean="0">
                <a:solidFill>
                  <a:schemeClr val="bg1"/>
                </a:solidFill>
              </a:rPr>
              <a:t>Measurements vs. frequency</a:t>
            </a:r>
            <a:endParaRPr lang="en-US" dirty="0">
              <a:solidFill>
                <a:schemeClr val="bg1"/>
              </a:solidFill>
            </a:endParaRPr>
          </a:p>
        </p:txBody>
      </p:sp>
      <p:pic>
        <p:nvPicPr>
          <p:cNvPr id="23" name="Picture 22" descr="planck_cmb.jpg"/>
          <p:cNvPicPr>
            <a:picLocks noChangeAspect="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219000" y="540226"/>
            <a:ext cx="2924999" cy="1474200"/>
          </a:xfrm>
          <a:prstGeom prst="rect">
            <a:avLst/>
          </a:prstGeom>
        </p:spPr>
      </p:pic>
    </p:spTree>
    <p:extLst>
      <p:ext uri="{BB962C8B-B14F-4D97-AF65-F5344CB8AC3E}">
        <p14:creationId xmlns:p14="http://schemas.microsoft.com/office/powerpoint/2010/main" val="5585724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631" t="2371" r="3358" b="3899"/>
          <a:stretch/>
        </p:blipFill>
        <p:spPr>
          <a:xfrm>
            <a:off x="762000" y="619126"/>
            <a:ext cx="7635875" cy="5651500"/>
          </a:xfrm>
          <a:prstGeom prst="rect">
            <a:avLst/>
          </a:prstGeom>
        </p:spPr>
      </p:pic>
      <p:sp>
        <p:nvSpPr>
          <p:cNvPr id="2" name="TextBox 1"/>
          <p:cNvSpPr txBox="1"/>
          <p:nvPr/>
        </p:nvSpPr>
        <p:spPr>
          <a:xfrm>
            <a:off x="7568053" y="5783487"/>
            <a:ext cx="431315" cy="369332"/>
          </a:xfrm>
          <a:prstGeom prst="rect">
            <a:avLst/>
          </a:prstGeom>
          <a:noFill/>
        </p:spPr>
        <p:txBody>
          <a:bodyPr wrap="none" rtlCol="0">
            <a:spAutoFit/>
          </a:bodyPr>
          <a:lstStyle/>
          <a:p>
            <a:r>
              <a:rPr lang="en-US" dirty="0" smtClean="0">
                <a:solidFill>
                  <a:srgbClr val="FFFFFF"/>
                </a:solidFill>
              </a:rPr>
              <a:t>k</a:t>
            </a:r>
            <a:r>
              <a:rPr lang="en-US" baseline="-25000" dirty="0" smtClean="0">
                <a:solidFill>
                  <a:srgbClr val="FFFFFF"/>
                </a:solidFill>
              </a:rPr>
              <a:t>||</a:t>
            </a:r>
            <a:endParaRPr lang="en-US" baseline="-25000" dirty="0">
              <a:solidFill>
                <a:srgbClr val="FFFFFF"/>
              </a:solidFill>
            </a:endParaRPr>
          </a:p>
        </p:txBody>
      </p:sp>
      <p:sp>
        <p:nvSpPr>
          <p:cNvPr id="4" name="Rectangle 3"/>
          <p:cNvSpPr/>
          <p:nvPr/>
        </p:nvSpPr>
        <p:spPr>
          <a:xfrm>
            <a:off x="2005529" y="5070507"/>
            <a:ext cx="3339146" cy="9910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TextBox 4"/>
          <p:cNvSpPr txBox="1"/>
          <p:nvPr/>
        </p:nvSpPr>
        <p:spPr>
          <a:xfrm>
            <a:off x="6061036" y="6013904"/>
            <a:ext cx="356250" cy="369332"/>
          </a:xfrm>
          <a:prstGeom prst="rect">
            <a:avLst/>
          </a:prstGeom>
          <a:noFill/>
        </p:spPr>
        <p:txBody>
          <a:bodyPr wrap="none" rtlCol="0">
            <a:spAutoFit/>
          </a:bodyPr>
          <a:lstStyle/>
          <a:p>
            <a:r>
              <a:rPr lang="en-US" dirty="0" err="1" smtClean="0">
                <a:solidFill>
                  <a:srgbClr val="FFFFFF"/>
                </a:solidFill>
              </a:rPr>
              <a:t>k</a:t>
            </a:r>
            <a:r>
              <a:rPr lang="en-US" baseline="-25000" dirty="0" err="1" smtClean="0">
                <a:solidFill>
                  <a:srgbClr val="FFFFFF"/>
                </a:solidFill>
              </a:rPr>
              <a:t>x</a:t>
            </a:r>
            <a:endParaRPr lang="en-US" baseline="-25000" dirty="0">
              <a:solidFill>
                <a:srgbClr val="FFFFFF"/>
              </a:solidFill>
            </a:endParaRPr>
          </a:p>
        </p:txBody>
      </p:sp>
      <p:sp>
        <p:nvSpPr>
          <p:cNvPr id="6" name="TextBox 5"/>
          <p:cNvSpPr txBox="1"/>
          <p:nvPr/>
        </p:nvSpPr>
        <p:spPr>
          <a:xfrm>
            <a:off x="4980473" y="5097270"/>
            <a:ext cx="364202" cy="369332"/>
          </a:xfrm>
          <a:prstGeom prst="rect">
            <a:avLst/>
          </a:prstGeom>
          <a:noFill/>
        </p:spPr>
        <p:txBody>
          <a:bodyPr wrap="none" rtlCol="0">
            <a:spAutoFit/>
          </a:bodyPr>
          <a:lstStyle/>
          <a:p>
            <a:r>
              <a:rPr lang="en-US" dirty="0" err="1" smtClean="0">
                <a:solidFill>
                  <a:srgbClr val="FFFFFF"/>
                </a:solidFill>
              </a:rPr>
              <a:t>k</a:t>
            </a:r>
            <a:r>
              <a:rPr lang="en-US" baseline="-25000" dirty="0" err="1" smtClean="0">
                <a:solidFill>
                  <a:srgbClr val="FFFFFF"/>
                </a:solidFill>
              </a:rPr>
              <a:t>y</a:t>
            </a:r>
            <a:endParaRPr lang="en-US" baseline="-25000" dirty="0">
              <a:solidFill>
                <a:srgbClr val="FFFFFF"/>
              </a:solidFill>
            </a:endParaRPr>
          </a:p>
        </p:txBody>
      </p:sp>
    </p:spTree>
    <p:extLst>
      <p:ext uri="{BB962C8B-B14F-4D97-AF65-F5344CB8AC3E}">
        <p14:creationId xmlns:p14="http://schemas.microsoft.com/office/powerpoint/2010/main" val="4261105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1369" y="-1"/>
            <a:ext cx="4502631" cy="3816854"/>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254858" cy="2307591"/>
          </a:xfrm>
          <a:prstGeom prst="rect">
            <a:avLst/>
          </a:prstGeom>
        </p:spPr>
      </p:pic>
      <p:pic>
        <p:nvPicPr>
          <p:cNvPr id="10" name="image4.png"/>
          <p:cNvPicPr/>
          <p:nvPr/>
        </p:nvPicPr>
        <p:blipFill>
          <a:blip r:embed="rId5" cstate="screen">
            <a:extLst>
              <a:ext uri="{28A0092B-C50C-407E-A947-70E740481C1C}">
                <a14:useLocalDpi xmlns:a14="http://schemas.microsoft.com/office/drawing/2010/main"/>
              </a:ext>
            </a:extLst>
          </a:blip>
          <a:stretch>
            <a:fillRect/>
          </a:stretch>
        </p:blipFill>
        <p:spPr>
          <a:xfrm>
            <a:off x="0" y="2307591"/>
            <a:ext cx="2908176" cy="2127128"/>
          </a:xfrm>
          <a:prstGeom prst="rect">
            <a:avLst/>
          </a:prstGeom>
          <a:ln w="12700">
            <a:miter lim="400000"/>
          </a:ln>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3661" y="3816853"/>
            <a:ext cx="4440339" cy="2964612"/>
          </a:xfrm>
          <a:prstGeom prst="rect">
            <a:avLst/>
          </a:prstGeom>
        </p:spPr>
      </p:pic>
      <p:pic>
        <p:nvPicPr>
          <p:cNvPr id="4"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4161556"/>
            <a:ext cx="4992115" cy="2619909"/>
          </a:xfrm>
          <a:prstGeom prst="rect">
            <a:avLst/>
          </a:prstGeom>
        </p:spPr>
      </p:pic>
      <p:pic>
        <p:nvPicPr>
          <p:cNvPr id="13315"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909630" y="2307591"/>
            <a:ext cx="3180818" cy="22026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18707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652" y="6426124"/>
            <a:ext cx="3904359" cy="369332"/>
          </a:xfrm>
          <a:prstGeom prst="rect">
            <a:avLst/>
          </a:prstGeom>
          <a:noFill/>
        </p:spPr>
        <p:txBody>
          <a:bodyPr wrap="none" rtlCol="0">
            <a:spAutoFit/>
          </a:bodyPr>
          <a:lstStyle/>
          <a:p>
            <a:r>
              <a:rPr lang="en-US" dirty="0" smtClean="0">
                <a:solidFill>
                  <a:srgbClr val="FFFFFF"/>
                </a:solidFill>
              </a:rPr>
              <a:t>Parsons et al. (2012b)  arXiv:1204.4749</a:t>
            </a:r>
            <a:endParaRPr lang="en-US" dirty="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377815"/>
            <a:ext cx="2312377" cy="2522961"/>
          </a:xfrm>
          <a:prstGeom prst="rect">
            <a:avLst/>
          </a:prstGeom>
        </p:spPr>
      </p:pic>
      <p:pic>
        <p:nvPicPr>
          <p:cNvPr id="14" name="Picture 13"/>
          <p:cNvPicPr>
            <a:picLocks noChangeAspect="1"/>
          </p:cNvPicPr>
          <p:nvPr/>
        </p:nvPicPr>
        <p:blipFill>
          <a:blip r:embed="rId3"/>
          <a:stretch>
            <a:fillRect/>
          </a:stretch>
        </p:blipFill>
        <p:spPr>
          <a:xfrm>
            <a:off x="2927839" y="983495"/>
            <a:ext cx="6184974" cy="4760802"/>
          </a:xfrm>
          <a:prstGeom prst="rect">
            <a:avLst/>
          </a:prstGeom>
        </p:spPr>
      </p:pic>
      <p:pic>
        <p:nvPicPr>
          <p:cNvPr id="16" name="Picture 15"/>
          <p:cNvPicPr>
            <a:picLocks noChangeAspect="1"/>
          </p:cNvPicPr>
          <p:nvPr/>
        </p:nvPicPr>
        <p:blipFill>
          <a:blip r:embed="rId4"/>
          <a:stretch>
            <a:fillRect/>
          </a:stretch>
        </p:blipFill>
        <p:spPr>
          <a:xfrm>
            <a:off x="222739" y="3277012"/>
            <a:ext cx="2705100" cy="2914650"/>
          </a:xfrm>
          <a:prstGeom prst="rect">
            <a:avLst/>
          </a:prstGeom>
        </p:spPr>
      </p:pic>
    </p:spTree>
    <p:extLst>
      <p:ext uri="{BB962C8B-B14F-4D97-AF65-F5344CB8AC3E}">
        <p14:creationId xmlns:p14="http://schemas.microsoft.com/office/powerpoint/2010/main" val="39277258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591" y="64090"/>
            <a:ext cx="9192466" cy="4445312"/>
          </a:xfrm>
          <a:prstGeom prst="rect">
            <a:avLst/>
          </a:prstGeom>
        </p:spPr>
      </p:pic>
      <p:sp>
        <p:nvSpPr>
          <p:cNvPr id="6" name="Rectangle 5"/>
          <p:cNvSpPr/>
          <p:nvPr/>
        </p:nvSpPr>
        <p:spPr>
          <a:xfrm>
            <a:off x="6323270" y="4360480"/>
            <a:ext cx="2509333" cy="369332"/>
          </a:xfrm>
          <a:prstGeom prst="rect">
            <a:avLst/>
          </a:prstGeom>
        </p:spPr>
        <p:txBody>
          <a:bodyPr wrap="none">
            <a:spAutoFit/>
          </a:bodyPr>
          <a:lstStyle/>
          <a:p>
            <a:r>
              <a:rPr lang="en-US" dirty="0" smtClean="0">
                <a:solidFill>
                  <a:srgbClr val="FFFFFF"/>
                </a:solidFill>
              </a:rPr>
              <a:t>(</a:t>
            </a:r>
            <a:r>
              <a:rPr lang="en-US" dirty="0" err="1" smtClean="0">
                <a:solidFill>
                  <a:srgbClr val="FFFFFF"/>
                </a:solidFill>
              </a:rPr>
              <a:t>Thyagarajan</a:t>
            </a:r>
            <a:r>
              <a:rPr lang="en-US" dirty="0" smtClean="0">
                <a:solidFill>
                  <a:srgbClr val="FFFFFF"/>
                </a:solidFill>
              </a:rPr>
              <a:t> et al. 2015)</a:t>
            </a:r>
            <a:endParaRPr lang="en-US" dirty="0">
              <a:solidFill>
                <a:srgbClr val="FFFFFF"/>
              </a:solidFil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914" y="4163313"/>
            <a:ext cx="3568168" cy="2694687"/>
          </a:xfrm>
          <a:prstGeom prst="rect">
            <a:avLst/>
          </a:prstGeom>
        </p:spPr>
      </p:pic>
    </p:spTree>
    <p:extLst>
      <p:ext uri="{BB962C8B-B14F-4D97-AF65-F5344CB8AC3E}">
        <p14:creationId xmlns:p14="http://schemas.microsoft.com/office/powerpoint/2010/main" val="29149856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198" y="3243385"/>
            <a:ext cx="3761633" cy="3614615"/>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970" y="0"/>
            <a:ext cx="3350319" cy="357268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5159" y="39076"/>
            <a:ext cx="3451234" cy="357268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783" y="3440799"/>
            <a:ext cx="3614615" cy="3419231"/>
          </a:xfrm>
          <a:prstGeom prst="rect">
            <a:avLst/>
          </a:prstGeom>
        </p:spPr>
      </p:pic>
    </p:spTree>
    <p:extLst>
      <p:ext uri="{BB962C8B-B14F-4D97-AF65-F5344CB8AC3E}">
        <p14:creationId xmlns:p14="http://schemas.microsoft.com/office/powerpoint/2010/main" val="28881225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7478" y="-333376"/>
            <a:ext cx="5836521" cy="2671409"/>
          </a:xfrm>
          <a:prstGeom prst="rect">
            <a:avLst/>
          </a:prstGeom>
        </p:spPr>
      </p:pic>
      <p:cxnSp>
        <p:nvCxnSpPr>
          <p:cNvPr id="7" name="Straight Connector 6"/>
          <p:cNvCxnSpPr/>
          <p:nvPr/>
        </p:nvCxnSpPr>
        <p:spPr>
          <a:xfrm flipH="1" flipV="1">
            <a:off x="4418738" y="-333374"/>
            <a:ext cx="1279726" cy="8217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418737" y="797726"/>
            <a:ext cx="1279727" cy="1546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0" y="-419957"/>
            <a:ext cx="5144899" cy="9083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0" y="797726"/>
            <a:ext cx="5144899" cy="1546614"/>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9957"/>
            <a:ext cx="4418737" cy="2764296"/>
          </a:xfrm>
          <a:prstGeom prst="rect">
            <a:avLst/>
          </a:prstGeom>
        </p:spPr>
      </p:pic>
      <p:cxnSp>
        <p:nvCxnSpPr>
          <p:cNvPr id="30" name="Straight Connector 29"/>
          <p:cNvCxnSpPr/>
          <p:nvPr/>
        </p:nvCxnSpPr>
        <p:spPr>
          <a:xfrm>
            <a:off x="2377074" y="488404"/>
            <a:ext cx="6766925" cy="625156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0" y="41064"/>
            <a:ext cx="1682750" cy="229696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77074" y="41064"/>
            <a:ext cx="6766926" cy="230327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144899" y="488404"/>
            <a:ext cx="553565" cy="30932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682750" y="41064"/>
            <a:ext cx="694324" cy="44734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H="1">
            <a:off x="0" y="488404"/>
            <a:ext cx="1682750" cy="636959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6" name="Picture 15" descr="psa128.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14843"/>
            <a:ext cx="9143999" cy="4592641"/>
          </a:xfrm>
          <a:prstGeom prst="rect">
            <a:avLst/>
          </a:prstGeom>
        </p:spPr>
      </p:pic>
    </p:spTree>
    <p:extLst>
      <p:ext uri="{BB962C8B-B14F-4D97-AF65-F5344CB8AC3E}">
        <p14:creationId xmlns:p14="http://schemas.microsoft.com/office/powerpoint/2010/main" val="21115364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390</Words>
  <Application>Microsoft Macintosh PowerPoint</Application>
  <PresentationFormat>On-screen Show (4:3)</PresentationFormat>
  <Paragraphs>44</Paragraphs>
  <Slides>22</Slides>
  <Notes>15</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simple-light-2</vt:lpstr>
      <vt:lpstr>Black</vt:lpstr>
      <vt:lpstr>A First Peek at HERA</vt:lpstr>
      <vt:lpstr>PowerPoint Presentation</vt:lpstr>
      <vt:lpstr>The (21cm) Frequency Axis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Management  Review </dc:title>
  <cp:lastModifiedBy>Aaron Parsons</cp:lastModifiedBy>
  <cp:revision>14</cp:revision>
  <dcterms:modified xsi:type="dcterms:W3CDTF">2016-12-07T05:08:41Z</dcterms:modified>
</cp:coreProperties>
</file>