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6" r:id="rId3"/>
    <p:sldId id="327" r:id="rId4"/>
    <p:sldId id="296" r:id="rId5"/>
    <p:sldId id="308" r:id="rId6"/>
    <p:sldId id="309" r:id="rId7"/>
    <p:sldId id="313" r:id="rId8"/>
    <p:sldId id="294" r:id="rId9"/>
    <p:sldId id="324" r:id="rId10"/>
    <p:sldId id="328" r:id="rId11"/>
    <p:sldId id="329" r:id="rId12"/>
    <p:sldId id="330" r:id="rId13"/>
    <p:sldId id="325" r:id="rId14"/>
    <p:sldId id="323" r:id="rId15"/>
    <p:sldId id="314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4EB00"/>
    <a:srgbClr val="80009C"/>
    <a:srgbClr val="0096FE"/>
    <a:srgbClr val="996633"/>
    <a:srgbClr val="171435"/>
    <a:srgbClr val="1A1A1A"/>
    <a:srgbClr val="8B1C75"/>
    <a:srgbClr val="C9EFF4"/>
    <a:srgbClr val="03E0B3"/>
    <a:srgbClr val="00000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4938" autoAdjust="0"/>
    <p:restoredTop sz="87279" autoAdjust="0"/>
  </p:normalViewPr>
  <p:slideViewPr>
    <p:cSldViewPr snapToGrid="0">
      <p:cViewPr>
        <p:scale>
          <a:sx n="125" d="100"/>
          <a:sy n="125" d="100"/>
        </p:scale>
        <p:origin x="-336" y="-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066AD-D290-5D48-8E66-9840200B5717}" type="datetimeFigureOut">
              <a:rPr lang="en-US" smtClean="0"/>
              <a:pPr/>
              <a:t>1/11/19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0CA22-05E5-934F-AFB3-28076F675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DD438-472A-F045-85DB-14DB98B45D38}" type="datetimeFigureOut">
              <a:rPr lang="en-US" smtClean="0"/>
              <a:pPr/>
              <a:t>1/10/19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4F6E4-3B04-2741-9FCE-B9DF638B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2+1. Model 1 (for source at 100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flux, frequency, expected dispersion time) Plot of flux versus frequency for model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3+1. Model 2 (for source at 100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flux, frequency, expected dispersion time) Plot of flux versus frequency for model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4+1. Model 3 (for source at 100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flux, frequency, expected dispersion time) Plot of flux versus frequency for model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 of slide: All theories have</a:t>
            </a:r>
            <a:r>
              <a:rPr lang="en-US" baseline="0" dirty="0" smtClean="0"/>
              <a:t> in common the need for an instrument that operates at low frequencies (the lower the better, theoretically), with ~</a:t>
            </a:r>
            <a:r>
              <a:rPr lang="en-US" baseline="0" dirty="0" err="1" smtClean="0"/>
              <a:t>Jy</a:t>
            </a:r>
            <a:r>
              <a:rPr lang="en-US" baseline="0" dirty="0" smtClean="0"/>
              <a:t>-level (or better) sensitivity, that can observe the field of a short GRB within (depending on the distance and frequency of observations) seconds to minutes to gamma-ray detection.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5.+1 Model summary</a:t>
            </a:r>
          </a:p>
          <a:p>
            <a:pPr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“theorists running wild”</a:t>
            </a:r>
          </a:p>
          <a:p>
            <a:pPr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themes/requirements-for-detection which are consistent across the varying models — expect coherent, low frequency burst which will be dispersed by the intervening IGM, peaks at low frequencies, at sensitivities at the ~1Jy level for a NS-NS merger at ~100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need to be able to observe instantaneously or within seconds of merger.</a:t>
            </a:r>
          </a:p>
          <a:p>
            <a:pPr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plots for all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 of slide: why is prompt pulse of low frequency radio emission associated with a </a:t>
            </a:r>
            <a:r>
              <a:rPr lang="en-US" dirty="0" err="1" smtClean="0"/>
              <a:t>sGRB</a:t>
            </a:r>
            <a:r>
              <a:rPr lang="en-US" dirty="0" smtClean="0"/>
              <a:t> valuable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18. Conclusion</a:t>
            </a:r>
          </a:p>
          <a:p>
            <a:pPr marL="228600" indent="-22860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LWA-OVRO signed MOU with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/VIRGO, currently responding to triggers</a:t>
            </a:r>
          </a:p>
          <a:p>
            <a:pPr marL="228600" indent="-22860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have been observing since near the start of O2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14. Image cut-out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for reference, meaning of 1Jy source, reference Crab,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noise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fullband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80"/>
            <a:ext cx="8229600" cy="733821"/>
          </a:xfrm>
        </p:spPr>
        <p:txBody>
          <a:bodyPr>
            <a:normAutofit/>
          </a:bodyPr>
          <a:lstStyle>
            <a:lvl1pPr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1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41863"/>
            <a:ext cx="2895600" cy="273844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41863"/>
            <a:ext cx="2895600" cy="273844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2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80"/>
            <a:ext cx="8229600" cy="733821"/>
          </a:xfrm>
        </p:spPr>
        <p:txBody>
          <a:bodyPr>
            <a:normAutofit/>
          </a:bodyPr>
          <a:lstStyle>
            <a:lvl1pPr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1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41863"/>
            <a:ext cx="2895600" cy="273844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3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80"/>
            <a:ext cx="8229600" cy="733821"/>
          </a:xfrm>
        </p:spPr>
        <p:txBody>
          <a:bodyPr>
            <a:normAutofit/>
          </a:bodyPr>
          <a:lstStyle>
            <a:lvl1pPr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1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41863"/>
            <a:ext cx="2895600" cy="273844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4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80"/>
            <a:ext cx="8229600" cy="733821"/>
          </a:xfrm>
        </p:spPr>
        <p:txBody>
          <a:bodyPr>
            <a:normAutofit/>
          </a:bodyPr>
          <a:lstStyle>
            <a:lvl1pPr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1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41863"/>
            <a:ext cx="2895600" cy="273844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6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80"/>
            <a:ext cx="8229600" cy="733821"/>
          </a:xfrm>
        </p:spPr>
        <p:txBody>
          <a:bodyPr>
            <a:normAutofit/>
          </a:bodyPr>
          <a:lstStyle>
            <a:lvl1pPr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1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41863"/>
            <a:ext cx="2895600" cy="273844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7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80"/>
            <a:ext cx="8229600" cy="733821"/>
          </a:xfrm>
        </p:spPr>
        <p:txBody>
          <a:bodyPr>
            <a:normAutofit/>
          </a:bodyPr>
          <a:lstStyle>
            <a:lvl1pPr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1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295400" y="4593036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41863"/>
            <a:ext cx="2895600" cy="273844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62" r:id="rId5"/>
    <p:sldLayoutId id="2147483663" r:id="rId6"/>
    <p:sldLayoutId id="2147483665" r:id="rId7"/>
    <p:sldLayoutId id="2147483666" r:id="rId8"/>
    <p:sldLayoutId id="214748366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d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df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d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" y="318344"/>
            <a:ext cx="9072880" cy="892552"/>
          </a:xfr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1" dirty="0" smtClean="0">
                <a:solidFill>
                  <a:schemeClr val="bg1"/>
                </a:solidFill>
              </a:rPr>
              <a:t>A </a:t>
            </a:r>
            <a:r>
              <a:rPr lang="en-US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simultaneous search </a:t>
            </a:r>
            <a:r>
              <a:rPr lang="en-US" sz="2600" b="1" dirty="0" smtClean="0">
                <a:solidFill>
                  <a:schemeClr val="bg1"/>
                </a:solidFill>
              </a:rPr>
              <a:t>for</a:t>
            </a:r>
            <a:r>
              <a:rPr lang="en-US" sz="2600" b="1" dirty="0" smtClean="0">
                <a:solidFill>
                  <a:schemeClr val="bg1"/>
                </a:solidFill>
              </a:rPr>
              <a:t> prompt radio emission associated with </a:t>
            </a:r>
            <a:r>
              <a:rPr lang="en-US" sz="2600" b="1" dirty="0" err="1" smtClean="0">
                <a:solidFill>
                  <a:schemeClr val="bg1"/>
                </a:solidFill>
              </a:rPr>
              <a:t>sGRBs</a:t>
            </a:r>
            <a:r>
              <a:rPr lang="en-US" sz="2600" b="1" dirty="0" smtClean="0">
                <a:solidFill>
                  <a:schemeClr val="bg1"/>
                </a:solidFill>
              </a:rPr>
              <a:t> using the </a:t>
            </a:r>
            <a:r>
              <a:rPr lang="en-US" sz="2600" b="1" dirty="0" smtClean="0">
                <a:solidFill>
                  <a:schemeClr val="bg1"/>
                </a:solidFill>
              </a:rPr>
              <a:t>all-sky </a:t>
            </a:r>
            <a:r>
              <a:rPr lang="en-US" sz="2600" b="1" dirty="0" smtClean="0">
                <a:solidFill>
                  <a:srgbClr val="FCD5B5"/>
                </a:solidFill>
              </a:rPr>
              <a:t>OVRO</a:t>
            </a:r>
            <a:r>
              <a:rPr lang="en-US" sz="2600" b="1" dirty="0" smtClean="0">
                <a:solidFill>
                  <a:srgbClr val="FCD5B5"/>
                </a:solidFill>
              </a:rPr>
              <a:t>-LWA</a:t>
            </a:r>
            <a:endParaRPr lang="en-US" sz="2600" b="1" dirty="0">
              <a:solidFill>
                <a:srgbClr val="FCD5B5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120" y="1743799"/>
            <a:ext cx="8775700" cy="7694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FCD5B5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Marin M 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rgbClr val="FCD5B5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Anderson</a:t>
            </a:r>
            <a:endParaRPr lang="en-US" sz="2200" dirty="0" smtClean="0">
              <a:solidFill>
                <a:srgbClr val="FCD5B5"/>
              </a:solidFill>
              <a:latin typeface="Arial"/>
              <a:ea typeface="+mj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Caltech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1463040"/>
            <a:ext cx="7355840" cy="15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03763"/>
            <a:ext cx="2895600" cy="273844"/>
          </a:xfrm>
        </p:spPr>
        <p:txBody>
          <a:bodyPr/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FCD5B5"/>
                </a:solidFill>
              </a:rPr>
              <a:t>URSI National Radio Science Meeting</a:t>
            </a:r>
          </a:p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FCD5B5"/>
                </a:solidFill>
              </a:rPr>
              <a:t>January </a:t>
            </a:r>
            <a:r>
              <a:rPr lang="en-US" dirty="0" smtClean="0">
                <a:solidFill>
                  <a:srgbClr val="FCD5B5"/>
                </a:solidFill>
              </a:rPr>
              <a:t>11, </a:t>
            </a:r>
            <a:r>
              <a:rPr lang="en-US" dirty="0" smtClean="0">
                <a:solidFill>
                  <a:srgbClr val="FCD5B5"/>
                </a:solidFill>
              </a:rPr>
              <a:t>2019</a:t>
            </a:r>
            <a:endParaRPr lang="en-US" dirty="0">
              <a:solidFill>
                <a:srgbClr val="FCD5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Deepest search for prompt, coherent emission associated with</a:t>
            </a:r>
            <a:r>
              <a:rPr lang="en-US" sz="1600" dirty="0" smtClean="0"/>
              <a:t> </a:t>
            </a:r>
            <a:r>
              <a:rPr lang="en-US" sz="1600" dirty="0" err="1" smtClean="0"/>
              <a:t>s</a:t>
            </a:r>
            <a:r>
              <a:rPr lang="en-US" sz="1600" dirty="0" err="1" smtClean="0"/>
              <a:t>GRB</a:t>
            </a:r>
            <a:r>
              <a:rPr lang="en-US" sz="1600" dirty="0" smtClean="0"/>
              <a:t> 170112A with the OVRO-LWA.</a:t>
            </a:r>
            <a:endParaRPr lang="en-US" sz="16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pic>
        <p:nvPicPr>
          <p:cNvPr id="9" name="Picture 8" descr="f3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52086" y="924560"/>
            <a:ext cx="6059170" cy="3566160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778797" y="4207825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Anderson et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al.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2018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Content Placeholder 4" descr="f5a-eps-converted-to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4"/>
              <a:srcRect l="-34031" r="-33783"/>
              <a:stretch>
                <a:fillRect/>
              </a:stretch>
            </p:blipFill>
          </mc:Choice>
          <mc:Fallback>
            <p:blipFill>
              <a:blip r:embed="rId5"/>
              <a:srcRect l="-34031" r="-33783"/>
              <a:stretch>
                <a:fillRect/>
              </a:stretch>
            </p:blipFill>
          </mc:Fallback>
        </mc:AlternateContent>
        <p:spPr>
          <a:xfrm>
            <a:off x="0" y="894062"/>
            <a:ext cx="9144000" cy="3679776"/>
          </a:xfrm>
          <a:solidFill>
            <a:schemeClr val="tx1">
              <a:alpha val="65000"/>
            </a:schemeClr>
          </a:solidFill>
        </p:spPr>
      </p:pic>
      <p:sp>
        <p:nvSpPr>
          <p:cNvPr id="13" name="Rectangle 12"/>
          <p:cNvSpPr/>
          <p:nvPr/>
        </p:nvSpPr>
        <p:spPr>
          <a:xfrm>
            <a:off x="2794000" y="3545840"/>
            <a:ext cx="660400" cy="365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70880" y="2654936"/>
            <a:ext cx="1104900" cy="139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Using the OVRO-LWA to search for events coincident with LIGO triggers!</a:t>
            </a:r>
            <a:endParaRPr lang="en-US" sz="16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pic>
        <p:nvPicPr>
          <p:cNvPr id="18" name="Picture 17" descr="skyma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238501" y="1159933"/>
            <a:ext cx="4724990" cy="2250440"/>
          </a:xfrm>
          <a:prstGeom prst="rect">
            <a:avLst/>
          </a:prstGeom>
        </p:spPr>
      </p:pic>
      <p:pic>
        <p:nvPicPr>
          <p:cNvPr id="19" name="Picture 18" descr="ovro-sk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06981" y="885191"/>
            <a:ext cx="3713644" cy="3707129"/>
          </a:xfrm>
          <a:prstGeom prst="rect">
            <a:avLst/>
          </a:prstGeom>
        </p:spPr>
      </p:pic>
      <p:pic>
        <p:nvPicPr>
          <p:cNvPr id="20" name="Picture 19" descr="thomas_callister_slide.jpg"/>
          <p:cNvPicPr>
            <a:picLocks noChangeAspect="1"/>
          </p:cNvPicPr>
          <p:nvPr/>
        </p:nvPicPr>
        <p:blipFill>
          <a:blip r:embed="rId6"/>
          <a:srcRect l="32222" r="42778" b="31593"/>
          <a:stretch>
            <a:fillRect/>
          </a:stretch>
        </p:blipFill>
        <p:spPr>
          <a:xfrm>
            <a:off x="7335520" y="780120"/>
            <a:ext cx="1384007" cy="1231560"/>
          </a:xfrm>
          <a:prstGeom prst="rect">
            <a:avLst/>
          </a:prstGeom>
        </p:spPr>
      </p:pic>
      <p:pic>
        <p:nvPicPr>
          <p:cNvPr id="24" name="Picture 23" descr="figure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445" y="735215"/>
            <a:ext cx="2609547" cy="40332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Footer Placeholder 4"/>
          <p:cNvSpPr txBox="1">
            <a:spLocks/>
          </p:cNvSpPr>
          <p:nvPr/>
        </p:nvSpPr>
        <p:spPr>
          <a:xfrm>
            <a:off x="-765523" y="4471985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GW 170104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4"/>
          <p:cNvSpPr txBox="1">
            <a:spLocks/>
          </p:cNvSpPr>
          <p:nvPr/>
        </p:nvSpPr>
        <p:spPr>
          <a:xfrm>
            <a:off x="6976397" y="1942145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Callister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Anderson et al.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2019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spectrogram-fi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99540" y="1173480"/>
            <a:ext cx="6385072" cy="29413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Using the OVRO-LWA to search for events coincident with LIGO triggers!</a:t>
            </a:r>
            <a:endParaRPr lang="en-US" sz="1600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5828317" y="4085905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Callister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Anderson et al.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2019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limit-ma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-44699" r="-47792"/>
              <a:stretch>
                <a:fillRect/>
              </a:stretch>
            </p:blipFill>
          </mc:Choice>
          <mc:Fallback>
            <p:blipFill>
              <a:blip r:embed="rId5"/>
              <a:srcRect l="-44699" r="-47792"/>
              <a:stretch>
                <a:fillRect/>
              </a:stretch>
            </p:blipFill>
          </mc:Fallback>
        </mc:AlternateContent>
        <p:spPr>
          <a:xfrm>
            <a:off x="121920" y="690880"/>
            <a:ext cx="8879840" cy="3931015"/>
          </a:xfrm>
          <a:prstGeom prst="rect">
            <a:avLst/>
          </a:prstGeom>
          <a:solidFill>
            <a:schemeClr val="tx1">
              <a:alpha val="65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00001-image_mas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4" name="Picture 3" descr="GW17081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6800" y="4487148"/>
            <a:ext cx="141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GW 170817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566160" y="2224284"/>
            <a:ext cx="5562600" cy="542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Pentagon 11"/>
          <p:cNvSpPr>
            <a:spLocks noChangeAspect="1"/>
          </p:cNvSpPr>
          <p:nvPr/>
        </p:nvSpPr>
        <p:spPr>
          <a:xfrm>
            <a:off x="990600" y="598531"/>
            <a:ext cx="2575560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90600" y="851882"/>
            <a:ext cx="257556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Prompt radio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emission from NS-NS mergers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Pentagon 12"/>
          <p:cNvSpPr>
            <a:spLocks noChangeAspect="1"/>
          </p:cNvSpPr>
          <p:nvPr/>
        </p:nvSpPr>
        <p:spPr>
          <a:xfrm>
            <a:off x="990600" y="2013526"/>
            <a:ext cx="2575560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/>
          <p:cNvSpPr>
            <a:spLocks noChangeAspect="1"/>
          </p:cNvSpPr>
          <p:nvPr/>
        </p:nvSpPr>
        <p:spPr>
          <a:xfrm>
            <a:off x="990600" y="3388252"/>
            <a:ext cx="2575560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12240" y="2397781"/>
            <a:ext cx="257556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OVRO-LWA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54760" y="3732242"/>
            <a:ext cx="2575560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GW-EM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follow-up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03320" y="944927"/>
            <a:ext cx="4912360" cy="73866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latin typeface="Arial"/>
                <a:cs typeface="Arial"/>
              </a:rPr>
              <a:t>Prompt, coherent, short-duration burst predicted to accompany NS-NS mergers / </a:t>
            </a:r>
            <a:r>
              <a:rPr lang="en-US" sz="1400" dirty="0" err="1" smtClean="0">
                <a:latin typeface="Arial"/>
                <a:cs typeface="Arial"/>
              </a:rPr>
              <a:t>SGRBs</a:t>
            </a:r>
            <a:r>
              <a:rPr lang="en-US" sz="1400" dirty="0" smtClean="0">
                <a:latin typeface="Arial"/>
                <a:cs typeface="Arial"/>
              </a:rPr>
              <a:t>, brightest at low frequencies.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693160" y="2146835"/>
            <a:ext cx="4993640" cy="118494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latin typeface="Arial"/>
                <a:cs typeface="Arial"/>
              </a:rPr>
              <a:t>The Owens Valley Long Wavelength Array (OVRO-LWA)…</a:t>
            </a:r>
          </a:p>
          <a:p>
            <a:pPr marL="548640" marR="0" lvl="0" indent="274320" algn="l" defTabSz="457200" rtl="0" eaLnBrk="1" fontAlgn="auto" latinLnBrk="0" hangingPunct="1">
              <a:lnSpc>
                <a:spcPct val="100000"/>
              </a:lnSpc>
              <a:spcBef>
                <a:spcPts val="624"/>
              </a:spcBef>
              <a:buClrTx/>
              <a:buSzTx/>
              <a:buFont typeface="Arial"/>
              <a:buChar char="•"/>
              <a:tabLst/>
              <a:defRPr/>
            </a:pPr>
            <a:r>
              <a:rPr lang="en-US" sz="1400" dirty="0" smtClean="0">
                <a:latin typeface="Arial"/>
                <a:cs typeface="Arial"/>
              </a:rPr>
              <a:t>Operates at low frequencies</a:t>
            </a:r>
          </a:p>
          <a:p>
            <a:pPr marL="548640" marR="0" lvl="0" indent="274320" algn="l" defTabSz="457200" rtl="0" eaLnBrk="1" fontAlgn="auto" latinLnBrk="0" hangingPunct="1">
              <a:lnSpc>
                <a:spcPct val="100000"/>
              </a:lnSpc>
              <a:spcBef>
                <a:spcPts val="624"/>
              </a:spcBef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sufficient sensitivity</a:t>
            </a:r>
          </a:p>
          <a:p>
            <a:pPr marL="548640" marR="0" lvl="0" indent="274320" algn="l" defTabSz="457200" rtl="0" eaLnBrk="1" fontAlgn="auto" latinLnBrk="0" hangingPunct="1">
              <a:lnSpc>
                <a:spcPct val="100000"/>
              </a:lnSpc>
              <a:spcBef>
                <a:spcPts val="624"/>
              </a:spcBef>
              <a:buClrTx/>
              <a:buSzTx/>
              <a:buFont typeface="Arial"/>
              <a:buChar char="•"/>
              <a:tabLst/>
              <a:defRPr/>
            </a:pPr>
            <a:r>
              <a:rPr lang="en-US" sz="1400" dirty="0" smtClean="0">
                <a:latin typeface="Arial"/>
                <a:cs typeface="Arial"/>
              </a:rPr>
              <a:t>And all-sky FOV…to detect prompt radio emission.</a:t>
            </a:r>
            <a:endParaRPr kumimoji="0" lang="en-US" sz="14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693160" y="3579842"/>
            <a:ext cx="4912360" cy="542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400" dirty="0" smtClean="0">
                <a:latin typeface="Arial"/>
                <a:cs typeface="Arial"/>
              </a:rPr>
              <a:t>Continuous mode of operation means we are observing simultaneous to GW event, regardless of trigger lag time.</a:t>
            </a:r>
            <a:endParaRPr lang="en-US" sz="1400" i="1" dirty="0" smtClean="0">
              <a:latin typeface="Arial"/>
              <a:cs typeface="Aria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683000" y="4156061"/>
            <a:ext cx="4912360" cy="542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Upgrading to 40TB RAM to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buffer raw voltage data and search for pulses on all timescales.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3796" y="151130"/>
            <a:ext cx="3269139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381" t="13862" r="9885" b="27092"/>
          <a:stretch/>
        </p:blipFill>
        <p:spPr>
          <a:xfrm>
            <a:off x="263761" y="-11430"/>
            <a:ext cx="5249075" cy="5166775"/>
          </a:xfrm>
          <a:prstGeom prst="ellipse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673015" y="3261360"/>
            <a:ext cx="3169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Currently ~800 </a:t>
            </a:r>
            <a:r>
              <a:rPr lang="en-US" sz="1600" dirty="0" err="1" smtClean="0">
                <a:solidFill>
                  <a:srgbClr val="FFFFFF"/>
                </a:solidFill>
              </a:rPr>
              <a:t>mJy</a:t>
            </a:r>
            <a:r>
              <a:rPr lang="en-US" sz="1600" dirty="0" smtClean="0">
                <a:solidFill>
                  <a:srgbClr val="FFFFFF"/>
                </a:solidFill>
              </a:rPr>
              <a:t> snapshot sensitivity.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3014" y="3998536"/>
            <a:ext cx="33490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Stage III array will achieve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~150 </a:t>
            </a:r>
            <a:r>
              <a:rPr lang="en-US" sz="1600" dirty="0" err="1" smtClean="0">
                <a:solidFill>
                  <a:srgbClr val="FFFFFF"/>
                </a:solidFill>
              </a:rPr>
              <a:t>mJy</a:t>
            </a:r>
            <a:r>
              <a:rPr lang="en-US" sz="1600" dirty="0" smtClean="0">
                <a:solidFill>
                  <a:srgbClr val="FFFFFF"/>
                </a:solidFill>
              </a:rPr>
              <a:t> snapshot sensitivity.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Short, bright pulse of prompt radio emission associated with compact object mergers?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 descr="neutron-star-merger-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67102"/>
            <a:ext cx="3345388" cy="1860018"/>
          </a:xfrm>
          <a:prstGeom prst="rect">
            <a:avLst/>
          </a:prstGeom>
        </p:spPr>
      </p:pic>
      <p:pic>
        <p:nvPicPr>
          <p:cNvPr id="7" name="Picture 6" descr="signalsfro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48" y="1767102"/>
            <a:ext cx="3370372" cy="189583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31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entagon 8"/>
          <p:cNvSpPr>
            <a:spLocks noChangeAspect="1"/>
          </p:cNvSpPr>
          <p:nvPr/>
        </p:nvSpPr>
        <p:spPr>
          <a:xfrm>
            <a:off x="5755640" y="2038878"/>
            <a:ext cx="2575560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826760" y="2325352"/>
            <a:ext cx="257556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Prompt low frequency pulse?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Short, bright pulse of prompt radio emission associated with compact object mergers?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neutron-star-merger-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806" y="1767102"/>
            <a:ext cx="3345388" cy="186001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31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entagon 8"/>
          <p:cNvSpPr>
            <a:spLocks noChangeAspect="1"/>
          </p:cNvSpPr>
          <p:nvPr/>
        </p:nvSpPr>
        <p:spPr>
          <a:xfrm>
            <a:off x="1000760" y="2038878"/>
            <a:ext cx="2575560" cy="1110195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175" cmpd="sng">
            <a:solidFill>
              <a:srgbClr val="E7BA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71880" y="2325352"/>
            <a:ext cx="257556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Prompt low frequency pulse?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Content Placeholder 4" descr="f5a-eps-converted-to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3"/>
              <a:srcRect l="-34031" r="-33783"/>
              <a:stretch>
                <a:fillRect/>
              </a:stretch>
            </p:blipFill>
          </mc:Choice>
          <mc:Fallback>
            <p:blipFill>
              <a:blip r:embed="rId4"/>
              <a:srcRect l="-34031" r="-33783"/>
              <a:stretch>
                <a:fillRect/>
              </a:stretch>
            </p:blipFill>
          </mc:Fallback>
        </mc:AlternateContent>
        <p:spPr>
          <a:xfrm>
            <a:off x="0" y="894062"/>
            <a:ext cx="9144000" cy="3679776"/>
          </a:xfrm>
          <a:solidFill>
            <a:schemeClr val="tx1">
              <a:alpha val="65000"/>
            </a:schemeClr>
          </a:solidFill>
        </p:spPr>
      </p:pic>
      <p:sp>
        <p:nvSpPr>
          <p:cNvPr id="12" name="Rectangle 11"/>
          <p:cNvSpPr/>
          <p:nvPr/>
        </p:nvSpPr>
        <p:spPr>
          <a:xfrm>
            <a:off x="2794000" y="3545840"/>
            <a:ext cx="660400" cy="365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70880" y="2654936"/>
            <a:ext cx="1104900" cy="139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1215677" y="4268785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Anderson et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al.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2018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smtClean="0"/>
              <a:t>A number of models predict a </a:t>
            </a:r>
            <a:r>
              <a:rPr lang="en-US" sz="1800" smtClean="0">
                <a:solidFill>
                  <a:srgbClr val="1F497D"/>
                </a:solidFill>
              </a:rPr>
              <a:t>(highly speculative) </a:t>
            </a:r>
            <a:r>
              <a:rPr lang="en-US" sz="1800" smtClean="0"/>
              <a:t>counterpart to SGRBs and NS-NS mergers in the form of prompt, low frequency radio emission.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772160" y="2153920"/>
            <a:ext cx="1127760" cy="75184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2160" y="1899920"/>
            <a:ext cx="1717040" cy="13004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1680" y="1574800"/>
            <a:ext cx="2316480" cy="19100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7347197" flipH="1">
            <a:off x="-8354" y="1029492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3640642" flipH="1" flipV="1">
            <a:off x="186665" y="3387617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7104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911600" y="2672080"/>
            <a:ext cx="158496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58029" y="2153920"/>
            <a:ext cx="109728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rved Right Arrow 23"/>
          <p:cNvSpPr/>
          <p:nvPr/>
        </p:nvSpPr>
        <p:spPr>
          <a:xfrm>
            <a:off x="4530566" y="1768634"/>
            <a:ext cx="295434" cy="273526"/>
          </a:xfrm>
          <a:prstGeom prst="curved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90789" y="236728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2515467">
            <a:off x="6328536" y="2314469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19084533" flipH="1">
            <a:off x="7846764" y="2306250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7130405" y="168847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6699297" y="168847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7130403" y="329375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699295" y="329375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loud 33"/>
          <p:cNvSpPr/>
          <p:nvPr/>
        </p:nvSpPr>
        <p:spPr>
          <a:xfrm>
            <a:off x="7097452" y="1127758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/>
          <p:cNvSpPr/>
          <p:nvPr/>
        </p:nvSpPr>
        <p:spPr>
          <a:xfrm>
            <a:off x="7069470" y="3825240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412271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Arial"/>
                <a:ea typeface="+mj-ea"/>
                <a:cs typeface="Arial"/>
              </a:rPr>
              <a:t>e.g. Hansen &amp;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Lyutikov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2001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3120" y="25908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58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45720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latin typeface="Arial"/>
                <a:ea typeface="+mj-ea"/>
                <a:cs typeface="Arial"/>
              </a:rPr>
              <a:t>pre-merger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38074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post-merger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75680" y="1006601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GRB-phase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2507328" y="30708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 flipH="1">
            <a:off x="2330450" y="32270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189222" y="33177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2476848" y="15976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2299970" y="17538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2158742" y="18445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1645920" y="3563024"/>
            <a:ext cx="266446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~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0.1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1200" b="1" dirty="0" err="1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Jy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, ms-duration, seconds before GW emission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457200" y="432591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latin typeface="Arial"/>
                <a:ea typeface="+mj-ea"/>
                <a:cs typeface="Arial"/>
              </a:rPr>
              <a:t>Lyutikov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2019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920240" y="434623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~d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ays prior to merger!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4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 number of models predict a </a:t>
            </a:r>
            <a:r>
              <a:rPr lang="en-US" sz="1800" dirty="0" smtClean="0">
                <a:solidFill>
                  <a:srgbClr val="1F497D"/>
                </a:solidFill>
              </a:rPr>
              <a:t>(highly speculative) </a:t>
            </a:r>
            <a:r>
              <a:rPr lang="en-US" sz="1800" dirty="0" smtClean="0"/>
              <a:t>counterpart to </a:t>
            </a:r>
            <a:r>
              <a:rPr lang="en-US" sz="1800" dirty="0" err="1" smtClean="0"/>
              <a:t>GRBs</a:t>
            </a:r>
            <a:r>
              <a:rPr lang="en-US" sz="1800" dirty="0" smtClean="0"/>
              <a:t> and NS-NS mergers in the form of prompt, low frequency radio emission.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772160" y="2153920"/>
            <a:ext cx="1127760" cy="75184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2160" y="1899920"/>
            <a:ext cx="1717040" cy="13004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1680" y="1574800"/>
            <a:ext cx="2316480" cy="19100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7347197" flipH="1">
            <a:off x="-8354" y="1029492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3640642" flipH="1" flipV="1">
            <a:off x="186665" y="3387617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7104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911600" y="2672080"/>
            <a:ext cx="158496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58029" y="2153920"/>
            <a:ext cx="109728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rved Right Arrow 23"/>
          <p:cNvSpPr/>
          <p:nvPr/>
        </p:nvSpPr>
        <p:spPr>
          <a:xfrm>
            <a:off x="4530566" y="1768634"/>
            <a:ext cx="295434" cy="273526"/>
          </a:xfrm>
          <a:prstGeom prst="curved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90789" y="236728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2515467">
            <a:off x="6328536" y="2314469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19084533" flipH="1">
            <a:off x="7846764" y="2306250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7130405" y="168847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6699297" y="168847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7130403" y="329375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699295" y="329375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loud 33"/>
          <p:cNvSpPr/>
          <p:nvPr/>
        </p:nvSpPr>
        <p:spPr>
          <a:xfrm>
            <a:off x="7097452" y="1127758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/>
          <p:cNvSpPr/>
          <p:nvPr/>
        </p:nvSpPr>
        <p:spPr>
          <a:xfrm>
            <a:off x="7069470" y="3825240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412271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e.g. Hansen &amp; </a:t>
            </a:r>
            <a:r>
              <a:rPr lang="en-US" sz="1200" b="1" dirty="0" err="1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Lyutikov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 2001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3120" y="25908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58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45720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pre-merger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38074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latin typeface="Arial"/>
                <a:ea typeface="+mj-ea"/>
                <a:cs typeface="Arial"/>
              </a:rPr>
              <a:t>post-merger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75680" y="1006601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GRB-phase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2507328" y="30708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 flipH="1">
            <a:off x="2330450" y="32270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189222" y="33177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2476848" y="15976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2299970" y="17538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2158742" y="18445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2865120" y="3644304"/>
            <a:ext cx="266446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~10</a:t>
            </a:r>
            <a:r>
              <a:rPr lang="en-US" sz="1200" b="1" baseline="30000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5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1200" b="1" dirty="0" err="1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Jy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, 10-100 ms-duration, milliseconds before GRB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383280" y="414303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Pshirkov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&amp;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Postnov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2010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 flipH="1" flipV="1">
            <a:off x="4874608" y="338582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846320" y="3515360"/>
            <a:ext cx="426720" cy="31496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 number of models predict a </a:t>
            </a:r>
            <a:r>
              <a:rPr lang="en-US" sz="1800" dirty="0" smtClean="0">
                <a:solidFill>
                  <a:srgbClr val="1F497D"/>
                </a:solidFill>
              </a:rPr>
              <a:t>(highly speculative) </a:t>
            </a:r>
            <a:r>
              <a:rPr lang="en-US" sz="1800" dirty="0" smtClean="0"/>
              <a:t>counterpart to </a:t>
            </a:r>
            <a:r>
              <a:rPr lang="en-US" sz="1800" dirty="0" err="1" smtClean="0"/>
              <a:t>GRBs</a:t>
            </a:r>
            <a:r>
              <a:rPr lang="en-US" sz="1800" dirty="0" smtClean="0"/>
              <a:t> and NS-NS mergers in the form of prompt, low frequency radio emission.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772160" y="2153920"/>
            <a:ext cx="1127760" cy="75184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2160" y="1899920"/>
            <a:ext cx="1717040" cy="13004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1680" y="1574800"/>
            <a:ext cx="2316480" cy="19100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7347197" flipH="1">
            <a:off x="-8354" y="1029492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3640642" flipH="1" flipV="1">
            <a:off x="186665" y="3387617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7104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911600" y="2672080"/>
            <a:ext cx="158496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58029" y="2153920"/>
            <a:ext cx="109728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rved Right Arrow 23"/>
          <p:cNvSpPr/>
          <p:nvPr/>
        </p:nvSpPr>
        <p:spPr>
          <a:xfrm>
            <a:off x="4530566" y="1768634"/>
            <a:ext cx="295434" cy="273526"/>
          </a:xfrm>
          <a:prstGeom prst="curved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90789" y="236728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2515467">
            <a:off x="6328536" y="2314469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19084533" flipH="1">
            <a:off x="7846764" y="2306250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7130405" y="168847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6699297" y="168847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7130403" y="329375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699295" y="329375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loud 33"/>
          <p:cNvSpPr/>
          <p:nvPr/>
        </p:nvSpPr>
        <p:spPr>
          <a:xfrm>
            <a:off x="7097452" y="1127758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/>
          <p:cNvSpPr/>
          <p:nvPr/>
        </p:nvSpPr>
        <p:spPr>
          <a:xfrm>
            <a:off x="7069470" y="3825240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412271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e.g. Hansen &amp; </a:t>
            </a:r>
            <a:r>
              <a:rPr lang="en-US" sz="1200" b="1" dirty="0" err="1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Lyutikov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 2001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3120" y="25908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58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45720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pre-merger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38074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post-merger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75680" y="1006601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latin typeface="Arial"/>
                <a:ea typeface="+mj-ea"/>
                <a:cs typeface="Arial"/>
              </a:rPr>
              <a:t>GRB-phase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2507328" y="30708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 flipH="1">
            <a:off x="2330450" y="32270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189222" y="33177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2476848" y="15976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2299970" y="17538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2158742" y="18445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7620000" y="3077973"/>
            <a:ext cx="144272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~100 </a:t>
            </a:r>
            <a:r>
              <a:rPr lang="en-US" sz="1200" b="1" dirty="0" err="1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Jy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, coincident with and same duration as GRB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383280" y="414303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Pshirkov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 &amp;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Postnov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 2010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 flipH="1" flipV="1">
            <a:off x="4874608" y="338582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846320" y="3515360"/>
            <a:ext cx="426720" cy="31496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 txBox="1">
            <a:spLocks/>
          </p:cNvSpPr>
          <p:nvPr/>
        </p:nvSpPr>
        <p:spPr>
          <a:xfrm>
            <a:off x="6126480" y="416335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Usov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&amp; Katz 2000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rot="16200000" flipH="1">
            <a:off x="7295054" y="4206414"/>
            <a:ext cx="505460" cy="26635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H="1">
            <a:off x="7218680" y="4384040"/>
            <a:ext cx="528320" cy="1930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6990254" y="4257214"/>
            <a:ext cx="505460" cy="26635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>
            <a:off x="6873240" y="4434840"/>
            <a:ext cx="528320" cy="1930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6" name="Footer Placeholder 5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 number of models predict a </a:t>
            </a:r>
            <a:r>
              <a:rPr lang="en-US" sz="1800" dirty="0" smtClean="0">
                <a:solidFill>
                  <a:srgbClr val="1F497D"/>
                </a:solidFill>
              </a:rPr>
              <a:t>(highly speculative) </a:t>
            </a:r>
            <a:r>
              <a:rPr lang="en-US" sz="1800" dirty="0" smtClean="0"/>
              <a:t>counterpart to </a:t>
            </a:r>
            <a:r>
              <a:rPr lang="en-US" sz="1800" dirty="0" err="1" smtClean="0"/>
              <a:t>GRBs</a:t>
            </a:r>
            <a:r>
              <a:rPr lang="en-US" sz="1800" dirty="0" smtClean="0"/>
              <a:t> and NS-NS mergers in the form of prompt, low frequency radio emission.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772160" y="2153920"/>
            <a:ext cx="1127760" cy="75184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72160" y="1899920"/>
            <a:ext cx="1717040" cy="13004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41680" y="1574800"/>
            <a:ext cx="2316480" cy="191008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17347197" flipH="1">
            <a:off x="-8354" y="1029492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3640642" flipH="1" flipV="1">
            <a:off x="186665" y="3387617"/>
            <a:ext cx="2743200" cy="751840"/>
          </a:xfrm>
          <a:prstGeom prst="arc">
            <a:avLst/>
          </a:prstGeom>
          <a:ln w="95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7104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" y="2153920"/>
            <a:ext cx="795528" cy="792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911600" y="2672080"/>
            <a:ext cx="1584960" cy="158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158029" y="2153920"/>
            <a:ext cx="1097280" cy="9144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rved Right Arrow 23"/>
          <p:cNvSpPr/>
          <p:nvPr/>
        </p:nvSpPr>
        <p:spPr>
          <a:xfrm>
            <a:off x="4530566" y="1768634"/>
            <a:ext cx="295434" cy="273526"/>
          </a:xfrm>
          <a:prstGeom prst="curved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190789" y="236728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2515467">
            <a:off x="6328536" y="2314469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19084533" flipH="1">
            <a:off x="7846764" y="2306250"/>
            <a:ext cx="670403" cy="582130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7130405" y="168847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V="1">
            <a:off x="6699297" y="168847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7130403" y="3293755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699295" y="3293753"/>
            <a:ext cx="995680" cy="21969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loud 33"/>
          <p:cNvSpPr/>
          <p:nvPr/>
        </p:nvSpPr>
        <p:spPr>
          <a:xfrm>
            <a:off x="7097452" y="1127758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/>
          <p:cNvSpPr/>
          <p:nvPr/>
        </p:nvSpPr>
        <p:spPr>
          <a:xfrm>
            <a:off x="7069470" y="3825240"/>
            <a:ext cx="668619" cy="233678"/>
          </a:xfrm>
          <a:prstGeom prst="cloud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412271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e.g. Hansen &amp; </a:t>
            </a:r>
            <a:r>
              <a:rPr lang="en-US" sz="1200" b="1" dirty="0" err="1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Lyutikov</a:t>
            </a:r>
            <a:r>
              <a:rPr lang="en-US" sz="12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 2001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3120" y="25908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588000" y="2592388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45720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pre-merger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380740" y="1008090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7F7F7F"/>
                </a:solidFill>
                <a:latin typeface="Arial"/>
                <a:ea typeface="+mj-ea"/>
                <a:cs typeface="Arial"/>
              </a:rPr>
              <a:t>post-merger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75680" y="1006601"/>
            <a:ext cx="2664460" cy="3077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latin typeface="Arial"/>
                <a:ea typeface="+mj-ea"/>
                <a:cs typeface="Arial"/>
              </a:rPr>
              <a:t>GRB-phase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16200000" flipH="1">
            <a:off x="2507328" y="30708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 flipH="1">
            <a:off x="2330450" y="32270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2189222" y="33177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 flipH="1" flipV="1">
            <a:off x="2476848" y="159766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2299970" y="1753870"/>
            <a:ext cx="447040" cy="1295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V="1">
            <a:off x="2158742" y="1844576"/>
            <a:ext cx="356394" cy="8100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1"/>
          <p:cNvSpPr txBox="1">
            <a:spLocks/>
          </p:cNvSpPr>
          <p:nvPr/>
        </p:nvSpPr>
        <p:spPr>
          <a:xfrm>
            <a:off x="7620000" y="3077973"/>
            <a:ext cx="144272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~100 </a:t>
            </a:r>
            <a:r>
              <a:rPr lang="en-US" sz="1200" b="1" dirty="0" err="1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Jy</a:t>
            </a:r>
            <a:r>
              <a:rPr lang="en-US" sz="1200" b="1" dirty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, coincident with and same duration as GRB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383280" y="414303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Pshirkov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 &amp;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Postnov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 2010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 flipH="1" flipV="1">
            <a:off x="4874608" y="3385820"/>
            <a:ext cx="359886" cy="25908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846320" y="3515360"/>
            <a:ext cx="426720" cy="31496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 txBox="1">
            <a:spLocks/>
          </p:cNvSpPr>
          <p:nvPr/>
        </p:nvSpPr>
        <p:spPr>
          <a:xfrm>
            <a:off x="6126480" y="4163357"/>
            <a:ext cx="266446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Arial"/>
                <a:ea typeface="+mj-ea"/>
                <a:cs typeface="Arial"/>
              </a:rPr>
              <a:t>e.g. </a:t>
            </a:r>
            <a:r>
              <a:rPr lang="en-US" sz="1200" b="1" dirty="0" err="1" smtClean="0">
                <a:latin typeface="Arial"/>
                <a:ea typeface="+mj-ea"/>
                <a:cs typeface="Arial"/>
              </a:rPr>
              <a:t>Usov</a:t>
            </a:r>
            <a:r>
              <a:rPr lang="en-US" sz="1200" b="1" dirty="0" smtClean="0">
                <a:latin typeface="Arial"/>
                <a:ea typeface="+mj-ea"/>
                <a:cs typeface="Arial"/>
              </a:rPr>
              <a:t> &amp; Katz 2000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rot="16200000" flipH="1">
            <a:off x="7295054" y="4206414"/>
            <a:ext cx="505460" cy="26635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H="1">
            <a:off x="7218680" y="4384040"/>
            <a:ext cx="528320" cy="1930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6990254" y="4257214"/>
            <a:ext cx="505460" cy="266352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>
            <a:off x="6873240" y="4434840"/>
            <a:ext cx="528320" cy="193040"/>
          </a:xfrm>
          <a:prstGeom prst="straightConnector1">
            <a:avLst/>
          </a:prstGeom>
          <a:ln w="9525">
            <a:solidFill>
              <a:schemeClr val="accent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23520" y="954542"/>
            <a:ext cx="8717279" cy="357681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6"/>
          <p:cNvSpPr txBox="1">
            <a:spLocks/>
          </p:cNvSpPr>
          <p:nvPr/>
        </p:nvSpPr>
        <p:spPr>
          <a:xfrm>
            <a:off x="223520" y="1982814"/>
            <a:ext cx="8717280" cy="142732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numCol="1" rtlCol="0">
            <a:noAutofit/>
          </a:bodyPr>
          <a:lstStyle/>
          <a:p>
            <a:pPr marL="621792" indent="-274320"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All models predicting coherent, low frequency pulse require… </a:t>
            </a:r>
          </a:p>
          <a:p>
            <a:pPr marL="621792" indent="-274320">
              <a:spcBef>
                <a:spcPct val="20000"/>
              </a:spcBef>
              <a:spcAft>
                <a:spcPts val="600"/>
              </a:spcAft>
            </a:pPr>
            <a:endParaRPr lang="en-US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621792" indent="-274320"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…for detection.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477520" y="2515213"/>
            <a:ext cx="2664460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noProof="0" dirty="0" err="1" smtClean="0">
                <a:latin typeface="Arial"/>
                <a:ea typeface="+mj-ea"/>
                <a:cs typeface="Arial"/>
              </a:rPr>
              <a:t>Jy</a:t>
            </a:r>
            <a:r>
              <a:rPr lang="en-US" sz="1600" b="1" noProof="0" dirty="0" smtClean="0">
                <a:latin typeface="Arial"/>
                <a:ea typeface="+mj-ea"/>
                <a:cs typeface="Arial"/>
              </a:rPr>
              <a:t>-level sensitivity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3149599" y="2515213"/>
            <a:ext cx="2907703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rial"/>
                <a:ea typeface="+mj-ea"/>
                <a:cs typeface="Arial"/>
              </a:rPr>
              <a:t>at </a:t>
            </a:r>
            <a:r>
              <a:rPr lang="en-US" sz="1600" b="1" dirty="0" err="1" smtClean="0">
                <a:latin typeface="Arial"/>
                <a:ea typeface="+mj-ea"/>
                <a:cs typeface="Arial"/>
              </a:rPr>
              <a:t>s</a:t>
            </a:r>
            <a:r>
              <a:rPr lang="en-US" sz="1600" b="1" noProof="0" dirty="0" smtClean="0">
                <a:latin typeface="Arial"/>
                <a:ea typeface="+mj-ea"/>
                <a:cs typeface="Arial"/>
              </a:rPr>
              <a:t>ub-100 MHz frequencies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6075680" y="2515213"/>
            <a:ext cx="2664460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latin typeface="Arial"/>
                <a:ea typeface="+mj-ea"/>
                <a:cs typeface="Arial"/>
              </a:rPr>
              <a:t>Rapid response times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3" name="Footer Placeholder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/>
      <p:bldP spid="58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Why is prompt pulse of low frequency radio emission accompanying GRB valuable?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 rot="1660628">
            <a:off x="726605" y="919452"/>
            <a:ext cx="2188631" cy="3667762"/>
            <a:chOff x="6328536" y="1127758"/>
            <a:chExt cx="2188631" cy="3667762"/>
          </a:xfrm>
        </p:grpSpPr>
        <p:sp>
          <p:nvSpPr>
            <p:cNvPr id="4" name="Oval 3"/>
            <p:cNvSpPr/>
            <p:nvPr/>
          </p:nvSpPr>
          <p:spPr>
            <a:xfrm>
              <a:off x="7190789" y="2367280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ardrop 4"/>
            <p:cNvSpPr/>
            <p:nvPr/>
          </p:nvSpPr>
          <p:spPr>
            <a:xfrm rot="2515467">
              <a:off x="6328536" y="2314469"/>
              <a:ext cx="670403" cy="582130"/>
            </a:xfrm>
            <a:prstGeom prst="teardrop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/>
            <p:cNvSpPr/>
            <p:nvPr/>
          </p:nvSpPr>
          <p:spPr>
            <a:xfrm rot="19084533" flipH="1">
              <a:off x="7846764" y="2306250"/>
              <a:ext cx="670403" cy="582130"/>
            </a:xfrm>
            <a:prstGeom prst="teardrop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 flipH="1" flipV="1">
              <a:off x="7130405" y="1688475"/>
              <a:ext cx="995680" cy="21969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V="1">
              <a:off x="6699297" y="1688473"/>
              <a:ext cx="995680" cy="21969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7130403" y="3293755"/>
              <a:ext cx="995680" cy="21969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6699295" y="3293753"/>
              <a:ext cx="995680" cy="21969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loud 10"/>
            <p:cNvSpPr/>
            <p:nvPr/>
          </p:nvSpPr>
          <p:spPr>
            <a:xfrm>
              <a:off x="7097452" y="1127758"/>
              <a:ext cx="668619" cy="233678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11"/>
            <p:cNvSpPr/>
            <p:nvPr/>
          </p:nvSpPr>
          <p:spPr>
            <a:xfrm>
              <a:off x="7069470" y="3825240"/>
              <a:ext cx="668619" cy="233678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6200000" flipH="1">
              <a:off x="7295054" y="4206414"/>
              <a:ext cx="505460" cy="266352"/>
            </a:xfrm>
            <a:prstGeom prst="straightConnector1">
              <a:avLst/>
            </a:prstGeom>
            <a:ln w="9525">
              <a:solidFill>
                <a:schemeClr val="accent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7218680" y="4384040"/>
              <a:ext cx="528320" cy="193040"/>
            </a:xfrm>
            <a:prstGeom prst="straightConnector1">
              <a:avLst/>
            </a:prstGeom>
            <a:ln w="9525">
              <a:solidFill>
                <a:schemeClr val="accent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6990254" y="4257214"/>
              <a:ext cx="505460" cy="266352"/>
            </a:xfrm>
            <a:prstGeom prst="straightConnector1">
              <a:avLst/>
            </a:prstGeom>
            <a:ln w="9525">
              <a:solidFill>
                <a:schemeClr val="accent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6873240" y="4434840"/>
              <a:ext cx="528320" cy="193040"/>
            </a:xfrm>
            <a:prstGeom prst="straightConnector1">
              <a:avLst/>
            </a:prstGeom>
            <a:ln w="9525">
              <a:solidFill>
                <a:schemeClr val="accent2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4110674" y="1065724"/>
            <a:ext cx="3764280" cy="1682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Serves as probe of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IGM density and turbulence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652520" y="2165051"/>
            <a:ext cx="3764280" cy="1682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constraints on explosion physics in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GRBs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including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Lorentz factor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jet opening angle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058926" y="3599803"/>
            <a:ext cx="4606606" cy="543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Provides 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EM-counterpart 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GW source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!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GRBint-image_ma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90" y="853440"/>
            <a:ext cx="3779520" cy="377952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Deepest search for prompt, coherent emission associated with</a:t>
            </a:r>
            <a:r>
              <a:rPr lang="en-US" sz="1600" dirty="0" smtClean="0"/>
              <a:t> </a:t>
            </a:r>
            <a:r>
              <a:rPr lang="en-US" sz="1600" dirty="0" err="1" smtClean="0"/>
              <a:t>s</a:t>
            </a:r>
            <a:r>
              <a:rPr lang="en-US" sz="1600" dirty="0" err="1" smtClean="0"/>
              <a:t>GRB</a:t>
            </a:r>
            <a:r>
              <a:rPr lang="en-US" sz="1600" dirty="0" smtClean="0"/>
              <a:t> 170112A with the OVRO-LWA.</a:t>
            </a:r>
            <a:endParaRPr lang="en-US" sz="1600" dirty="0"/>
          </a:p>
        </p:txBody>
      </p:sp>
      <p:pic>
        <p:nvPicPr>
          <p:cNvPr id="2" name="Picture 1" descr="sGRBint-image_cut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087" y="1158239"/>
            <a:ext cx="4050993" cy="3232485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pic>
        <p:nvPicPr>
          <p:cNvPr id="20" name="Picture 19" descr="Screen Shot 2019-01-11 at 11.24.31 AM.png"/>
          <p:cNvPicPr>
            <a:picLocks noChangeAspect="1"/>
          </p:cNvPicPr>
          <p:nvPr/>
        </p:nvPicPr>
        <p:blipFill>
          <a:blip r:embed="rId4"/>
          <a:srcRect l="-53477" t="-6490" r="-63707" b="-10984"/>
          <a:stretch>
            <a:fillRect/>
          </a:stretch>
        </p:blipFill>
        <p:spPr>
          <a:xfrm>
            <a:off x="0" y="883920"/>
            <a:ext cx="9144000" cy="367792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</p:pic>
      <p:sp>
        <p:nvSpPr>
          <p:cNvPr id="21" name="Footer Placeholder 4"/>
          <p:cNvSpPr txBox="1">
            <a:spLocks/>
          </p:cNvSpPr>
          <p:nvPr/>
        </p:nvSpPr>
        <p:spPr>
          <a:xfrm>
            <a:off x="1266477" y="3933505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Lien et al. 2016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23382</TotalTime>
  <Words>995</Words>
  <Application>Microsoft Macintosh PowerPoint</Application>
  <PresentationFormat>On-screen Show (16:9)</PresentationFormat>
  <Paragraphs>123</Paragraphs>
  <Slides>15</Slides>
  <Notes>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A simultaneous search for prompt radio emission associated with sGRBs using the all-sky OVRO-LWA</vt:lpstr>
      <vt:lpstr>Short, bright pulse of prompt radio emission associated with compact object mergers?</vt:lpstr>
      <vt:lpstr>Short, bright pulse of prompt radio emission associated with compact object mergers?</vt:lpstr>
      <vt:lpstr>A number of models predict a (highly speculative) counterpart to SGRBs and NS-NS mergers in the form of prompt, low frequency radio emission.</vt:lpstr>
      <vt:lpstr>A number of models predict a (highly speculative) counterpart to GRBs and NS-NS mergers in the form of prompt, low frequency radio emission.</vt:lpstr>
      <vt:lpstr>A number of models predict a (highly speculative) counterpart to GRBs and NS-NS mergers in the form of prompt, low frequency radio emission.</vt:lpstr>
      <vt:lpstr>A number of models predict a (highly speculative) counterpart to GRBs and NS-NS mergers in the form of prompt, low frequency radio emission.</vt:lpstr>
      <vt:lpstr>Why is prompt pulse of low frequency radio emission accompanying GRB valuable?</vt:lpstr>
      <vt:lpstr>Deepest search for prompt, coherent emission associated with sGRB 170112A with the OVRO-LWA.</vt:lpstr>
      <vt:lpstr>Deepest search for prompt, coherent emission associated with sGRB 170112A with the OVRO-LWA.</vt:lpstr>
      <vt:lpstr>Using the OVRO-LWA to search for events coincident with LIGO triggers!</vt:lpstr>
      <vt:lpstr>Using the OVRO-LWA to search for events coincident with LIGO triggers!</vt:lpstr>
      <vt:lpstr>Slide 12</vt:lpstr>
      <vt:lpstr>Summary</vt:lpstr>
      <vt:lpstr>Slide 14</vt:lpstr>
    </vt:vector>
  </TitlesOfParts>
  <Manager/>
  <Company>University of California, Berkeley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Marin Anderson</dc:creator>
  <cp:keywords/>
  <dc:description/>
  <cp:lastModifiedBy>Marin Anderson</cp:lastModifiedBy>
  <cp:revision>314</cp:revision>
  <dcterms:created xsi:type="dcterms:W3CDTF">2019-01-11T01:17:34Z</dcterms:created>
  <dcterms:modified xsi:type="dcterms:W3CDTF">2019-01-11T19:46:05Z</dcterms:modified>
  <cp:category/>
</cp:coreProperties>
</file>