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handoutMasters/handoutMaster1.xml" ContentType="application/vnd.openxmlformats-officedocument.presentationml.handoutMaster+xml"/>
  <Override PartName="/ppt/slideLayouts/slideLayout5.xml" ContentType="application/vnd.openxmlformats-officedocument.presentationml.slideLayout+xml"/>
  <Override PartName="/ppt/notesSlides/notesSlide12.xml" ContentType="application/vnd.openxmlformats-officedocument.presentationml.notesSlid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Default Extension="pdf" ContentType="application/pdf"/>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rstSlideNum="0" showSpecialPlsOnTitleSld="0" saveSubsetFonts="1" autoCompressPictures="0">
  <p:sldMasterIdLst>
    <p:sldMasterId id="2147483648" r:id="rId1"/>
  </p:sldMasterIdLst>
  <p:notesMasterIdLst>
    <p:notesMasterId r:id="rId23"/>
  </p:notesMasterIdLst>
  <p:handoutMasterIdLst>
    <p:handoutMasterId r:id="rId24"/>
  </p:handoutMasterIdLst>
  <p:sldIdLst>
    <p:sldId id="256" r:id="rId2"/>
    <p:sldId id="284" r:id="rId3"/>
    <p:sldId id="285" r:id="rId4"/>
    <p:sldId id="293" r:id="rId5"/>
    <p:sldId id="287" r:id="rId6"/>
    <p:sldId id="280" r:id="rId7"/>
    <p:sldId id="281" r:id="rId8"/>
    <p:sldId id="282" r:id="rId9"/>
    <p:sldId id="289" r:id="rId10"/>
    <p:sldId id="290" r:id="rId11"/>
    <p:sldId id="291" r:id="rId12"/>
    <p:sldId id="292" r:id="rId13"/>
    <p:sldId id="294" r:id="rId14"/>
    <p:sldId id="261" r:id="rId15"/>
    <p:sldId id="279" r:id="rId16"/>
    <p:sldId id="275" r:id="rId17"/>
    <p:sldId id="288" r:id="rId18"/>
    <p:sldId id="266" r:id="rId19"/>
    <p:sldId id="276" r:id="rId20"/>
    <p:sldId id="295" r:id="rId21"/>
    <p:sldId id="286"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996633"/>
    <a:srgbClr val="171435"/>
    <a:srgbClr val="1A1A1A"/>
    <a:srgbClr val="8B1C75"/>
    <a:srgbClr val="C9EFF4"/>
    <a:srgbClr val="03E0B3"/>
    <a:srgbClr val="00000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86473" autoAdjust="0"/>
  </p:normalViewPr>
  <p:slideViewPr>
    <p:cSldViewPr snapToGrid="0" snapToObjects="1">
      <p:cViewPr>
        <p:scale>
          <a:sx n="125" d="100"/>
          <a:sy n="125" d="100"/>
        </p:scale>
        <p:origin x="-304" y="24"/>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89066AD-D290-5D48-8E66-9840200B5717}" type="datetimeFigureOut">
              <a:rPr lang="en-US" smtClean="0"/>
              <a:pPr/>
              <a:t>1/9/19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D0CA22-05E5-934F-AFB3-28076F67565B}"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5DD438-472A-F045-85DB-14DB98B45D38}" type="datetimeFigureOut">
              <a:rPr lang="en-US" smtClean="0"/>
              <a:pPr/>
              <a:t>1/9/19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E4F6E4-3B04-2741-9FCE-B9DF638BBE25}"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9E4F6E4-3B04-2741-9FCE-B9DF638BBE25}" type="slidenum">
              <a:rPr lang="en-US" smtClean="0"/>
              <a:pPr/>
              <a:t>0</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 of slide: Stokes V movie here</a:t>
            </a:r>
            <a:endParaRPr lang="en-US" dirty="0"/>
          </a:p>
        </p:txBody>
      </p:sp>
      <p:sp>
        <p:nvSpPr>
          <p:cNvPr id="4" name="Slide Number Placeholder 3"/>
          <p:cNvSpPr>
            <a:spLocks noGrp="1"/>
          </p:cNvSpPr>
          <p:nvPr>
            <p:ph type="sldNum" sz="quarter" idx="10"/>
          </p:nvPr>
        </p:nvSpPr>
        <p:spPr/>
        <p:txBody>
          <a:bodyPr/>
          <a:lstStyle/>
          <a:p>
            <a:fld id="{79E4F6E4-3B04-2741-9FCE-B9DF638BBE25}"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 of slide: Impact of LWA capabilities;</a:t>
            </a:r>
            <a:r>
              <a:rPr lang="en-US" baseline="0" dirty="0" smtClean="0"/>
              <a:t> describe movie, freq range + resolution, continuous </a:t>
            </a:r>
            <a:r>
              <a:rPr lang="en-US" baseline="0" dirty="0" err="1" smtClean="0"/>
              <a:t>obs</a:t>
            </a:r>
            <a:r>
              <a:rPr lang="en-US" baseline="0" dirty="0" smtClean="0"/>
              <a:t> + </a:t>
            </a:r>
            <a:r>
              <a:rPr lang="en-US" baseline="0" dirty="0" err="1" smtClean="0"/>
              <a:t>int</a:t>
            </a:r>
            <a:r>
              <a:rPr lang="en-US" baseline="0" dirty="0" smtClean="0"/>
              <a:t> time, N sources, sensitivity thermal + confusion, survey speed (? Contrast with e.g. LOFAR?)</a:t>
            </a:r>
            <a:endParaRPr lang="en-US" dirty="0" smtClean="0"/>
          </a:p>
          <a:p>
            <a:r>
              <a:rPr lang="en-US" dirty="0" smtClean="0"/>
              <a:t>Note: Add Stokes V movie</a:t>
            </a:r>
            <a:endParaRPr lang="en-US" dirty="0"/>
          </a:p>
        </p:txBody>
      </p:sp>
      <p:sp>
        <p:nvSpPr>
          <p:cNvPr id="4" name="Slide Number Placeholder 3"/>
          <p:cNvSpPr>
            <a:spLocks noGrp="1"/>
          </p:cNvSpPr>
          <p:nvPr>
            <p:ph type="sldNum" sz="quarter" idx="10"/>
          </p:nvPr>
        </p:nvSpPr>
        <p:spPr/>
        <p:txBody>
          <a:bodyPr/>
          <a:lstStyle/>
          <a:p>
            <a:fld id="{79E4F6E4-3B04-2741-9FCE-B9DF638BBE25}"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 of slide: Show first-results</a:t>
            </a:r>
            <a:r>
              <a:rPr lang="en-US" baseline="0" dirty="0" smtClean="0"/>
              <a:t> and current sensitivity limits, using sample of known flare stars.</a:t>
            </a:r>
            <a:endParaRPr lang="en-US" dirty="0"/>
          </a:p>
        </p:txBody>
      </p:sp>
      <p:sp>
        <p:nvSpPr>
          <p:cNvPr id="4" name="Slide Number Placeholder 3"/>
          <p:cNvSpPr>
            <a:spLocks noGrp="1"/>
          </p:cNvSpPr>
          <p:nvPr>
            <p:ph type="sldNum" sz="quarter" idx="10"/>
          </p:nvPr>
        </p:nvSpPr>
        <p:spPr/>
        <p:txBody>
          <a:bodyPr/>
          <a:lstStyle/>
          <a:p>
            <a:fld id="{79E4F6E4-3B04-2741-9FCE-B9DF638BBE25}" type="slidenum">
              <a:rPr lang="en-US" smtClean="0"/>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 of slide: Demonstrate</a:t>
            </a:r>
            <a:r>
              <a:rPr lang="en-US" baseline="0" dirty="0" smtClean="0"/>
              <a:t> that the sensitivity achieved is sufficient to detect previous examples of low frequency flaring events.</a:t>
            </a:r>
            <a:endParaRPr lang="en-US" dirty="0"/>
          </a:p>
        </p:txBody>
      </p:sp>
      <p:sp>
        <p:nvSpPr>
          <p:cNvPr id="4" name="Slide Number Placeholder 3"/>
          <p:cNvSpPr>
            <a:spLocks noGrp="1"/>
          </p:cNvSpPr>
          <p:nvPr>
            <p:ph type="sldNum" sz="quarter" idx="10"/>
          </p:nvPr>
        </p:nvSpPr>
        <p:spPr/>
        <p:txBody>
          <a:bodyPr/>
          <a:lstStyle/>
          <a:p>
            <a:fld id="{79E4F6E4-3B04-2741-9FCE-B9DF638BBE25}"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 of slide: Introduce the complete</a:t>
            </a:r>
            <a:r>
              <a:rPr lang="en-US" baseline="0" dirty="0" smtClean="0"/>
              <a:t> “nearly 4000 / 25 pc sample,” and intentional use of volume-limited sample (as opposed to targeted sample) to capture a range of host mass and age (e.g. point of first slide); and huge number of “equivalent hours” means we are sensitive to rare brightening events.</a:t>
            </a:r>
          </a:p>
        </p:txBody>
      </p:sp>
      <p:sp>
        <p:nvSpPr>
          <p:cNvPr id="4" name="Slide Number Placeholder 3"/>
          <p:cNvSpPr>
            <a:spLocks noGrp="1"/>
          </p:cNvSpPr>
          <p:nvPr>
            <p:ph type="sldNum" sz="quarter" idx="10"/>
          </p:nvPr>
        </p:nvSpPr>
        <p:spPr/>
        <p:txBody>
          <a:bodyPr/>
          <a:lstStyle/>
          <a:p>
            <a:fld id="{79E4F6E4-3B04-2741-9FCE-B9DF638BBE25}" type="slidenum">
              <a:rPr lang="en-US" smtClean="0"/>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 of slide: The completed array, combined with simultaneous coverage by Evryscope North,</a:t>
            </a:r>
            <a:r>
              <a:rPr lang="en-US" baseline="0" dirty="0" smtClean="0"/>
              <a:t> will provide unprecedented sensitivity and multi-wavelength coverage of nearby stellar systems, enabling a more comprehensive study of flare frequency and </a:t>
            </a:r>
            <a:r>
              <a:rPr lang="en-US" baseline="0" dirty="0" err="1" smtClean="0"/>
              <a:t>energetics</a:t>
            </a:r>
            <a:r>
              <a:rPr lang="en-US" baseline="0" dirty="0" smtClean="0"/>
              <a:t>, and establishing a relationship between flare occurrence rates and </a:t>
            </a:r>
            <a:r>
              <a:rPr lang="en-US" baseline="0" dirty="0" err="1" smtClean="0"/>
              <a:t>energetics</a:t>
            </a:r>
            <a:r>
              <a:rPr lang="en-US" baseline="0" dirty="0" smtClean="0"/>
              <a:t> (in the optical) with transient mass loss rates (as probed by the radio observations) for a diverse range of systems (rather than relying on extrapolations from solar); as well as inform next-generation exoplanet searches and survey targets.</a:t>
            </a:r>
            <a:endParaRPr lang="en-US" dirty="0"/>
          </a:p>
        </p:txBody>
      </p:sp>
      <p:sp>
        <p:nvSpPr>
          <p:cNvPr id="4" name="Slide Number Placeholder 3"/>
          <p:cNvSpPr>
            <a:spLocks noGrp="1"/>
          </p:cNvSpPr>
          <p:nvPr>
            <p:ph type="sldNum" sz="quarter" idx="10"/>
          </p:nvPr>
        </p:nvSpPr>
        <p:spPr/>
        <p:txBody>
          <a:bodyPr/>
          <a:lstStyle/>
          <a:p>
            <a:fld id="{79E4F6E4-3B04-2741-9FCE-B9DF638BBE25}"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Point of slide: Detection of </a:t>
            </a:r>
            <a:r>
              <a:rPr lang="en-US" dirty="0" err="1" smtClean="0"/>
              <a:t>exoplanet</a:t>
            </a:r>
            <a:r>
              <a:rPr lang="en-US" baseline="0" dirty="0" err="1" smtClean="0"/>
              <a:t>ary</a:t>
            </a:r>
            <a:r>
              <a:rPr lang="en-US" baseline="0" dirty="0" smtClean="0"/>
              <a:t> radio emission in the form of ECME provides direct insight into planetary magnetic field, and therefore allows inferences about habitability. However, stellar magnetic activity plays just as important a role in defining planetary habitability, and observations of stellar radio emission are critical for informing how magnetically active stars influence the planetary environments.</a:t>
            </a:r>
            <a:endParaRPr lang="en-US" dirty="0" smtClean="0"/>
          </a:p>
          <a:p>
            <a:endParaRPr lang="en-US" dirty="0"/>
          </a:p>
        </p:txBody>
      </p:sp>
      <p:sp>
        <p:nvSpPr>
          <p:cNvPr id="4" name="Slide Number Placeholder 3"/>
          <p:cNvSpPr>
            <a:spLocks noGrp="1"/>
          </p:cNvSpPr>
          <p:nvPr>
            <p:ph type="sldNum" sz="quarter" idx="10"/>
          </p:nvPr>
        </p:nvSpPr>
        <p:spPr/>
        <p:txBody>
          <a:bodyPr/>
          <a:lstStyle/>
          <a:p>
            <a:fld id="{79E4F6E4-3B04-2741-9FCE-B9DF638BBE25}" type="slidenum">
              <a:rPr lang="en-US" smtClean="0"/>
              <a:pPr/>
              <a:t>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 </a:t>
            </a:r>
            <a:r>
              <a:rPr lang="en-US" baseline="0" dirty="0" smtClean="0"/>
              <a:t>of slide: Current tools for understanding how </a:t>
            </a:r>
            <a:r>
              <a:rPr lang="en-US" baseline="0" dirty="0" err="1" smtClean="0"/>
              <a:t>CMEs</a:t>
            </a:r>
            <a:r>
              <a:rPr lang="en-US" baseline="0" dirty="0" smtClean="0"/>
              <a:t> scale with flare energy is to extrapolate this relationship on the sun (or energy </a:t>
            </a:r>
            <a:r>
              <a:rPr lang="en-US" baseline="0" dirty="0" err="1" smtClean="0"/>
              <a:t>equipartition</a:t>
            </a:r>
            <a:r>
              <a:rPr lang="en-US" baseline="0" dirty="0" smtClean="0"/>
              <a:t>), but we don’t know how far this extrapolation holds. Understanding this relationship on other stars (and how it changes as a function of spectral type, magnetic field strength, etc.) is just as critical a part of the space weather equation for characterizing planetary habitability as planetary magnetic fields are.</a:t>
            </a:r>
            <a:endParaRPr lang="en-US" dirty="0"/>
          </a:p>
        </p:txBody>
      </p:sp>
      <p:sp>
        <p:nvSpPr>
          <p:cNvPr id="4" name="Slide Number Placeholder 3"/>
          <p:cNvSpPr>
            <a:spLocks noGrp="1"/>
          </p:cNvSpPr>
          <p:nvPr>
            <p:ph type="sldNum" sz="quarter" idx="10"/>
          </p:nvPr>
        </p:nvSpPr>
        <p:spPr/>
        <p:txBody>
          <a:bodyPr/>
          <a:lstStyle/>
          <a:p>
            <a:fld id="{79E4F6E4-3B04-2741-9FCE-B9DF638BBE25}" type="slidenum">
              <a:rPr lang="en-US" smtClean="0"/>
              <a:pPr/>
              <a:t>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 </a:t>
            </a:r>
            <a:r>
              <a:rPr lang="en-US" baseline="0" dirty="0" smtClean="0"/>
              <a:t>of slide: Introduce the question of how the field strength and topology of a star can influence potential </a:t>
            </a:r>
            <a:r>
              <a:rPr lang="en-US" baseline="0" dirty="0" err="1" smtClean="0"/>
              <a:t>CMEs</a:t>
            </a:r>
            <a:r>
              <a:rPr lang="en-US" baseline="0" dirty="0" smtClean="0"/>
              <a:t> (mass, morphology, velocity) and critically whether strong overlying fields may suppress (examples of this with the Sun) </a:t>
            </a:r>
            <a:r>
              <a:rPr lang="en-US" baseline="0" dirty="0" err="1" smtClean="0"/>
              <a:t>CMEs</a:t>
            </a:r>
            <a:endParaRPr lang="en-US" dirty="0"/>
          </a:p>
        </p:txBody>
      </p:sp>
      <p:sp>
        <p:nvSpPr>
          <p:cNvPr id="4" name="Slide Number Placeholder 3"/>
          <p:cNvSpPr>
            <a:spLocks noGrp="1"/>
          </p:cNvSpPr>
          <p:nvPr>
            <p:ph type="sldNum" sz="quarter" idx="10"/>
          </p:nvPr>
        </p:nvSpPr>
        <p:spPr/>
        <p:txBody>
          <a:bodyPr/>
          <a:lstStyle/>
          <a:p>
            <a:fld id="{79E4F6E4-3B04-2741-9FCE-B9DF638BBE25}" type="slidenum">
              <a:rPr lang="en-US" smtClean="0"/>
              <a:pPr/>
              <a:t>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 </a:t>
            </a:r>
            <a:r>
              <a:rPr lang="en-US" baseline="0" dirty="0" smtClean="0"/>
              <a:t>of slide: Extrapolation from our own Solar System suggests we should be probing the low frequency range that corresponds to magnetized SS body magnetic field strengths (but what about tidally locked, hot Jupiters, minimal rotation energy to power dynamo?)</a:t>
            </a:r>
          </a:p>
          <a:p>
            <a:endParaRPr lang="en-US" baseline="0" dirty="0" smtClean="0"/>
          </a:p>
          <a:p>
            <a:r>
              <a:rPr lang="en-US" baseline="0" dirty="0" smtClean="0"/>
              <a:t>Jupiter at 5 pc ~ 20uJy</a:t>
            </a:r>
          </a:p>
          <a:p>
            <a:r>
              <a:rPr lang="en-US" baseline="0" dirty="0" smtClean="0"/>
              <a:t>10% of the time ~ 0.2 </a:t>
            </a:r>
            <a:r>
              <a:rPr lang="en-US" baseline="0" dirty="0" err="1" smtClean="0"/>
              <a:t>mJy</a:t>
            </a:r>
            <a:endParaRPr lang="en-US" baseline="0" dirty="0" smtClean="0"/>
          </a:p>
          <a:p>
            <a:r>
              <a:rPr lang="en-US" baseline="0" dirty="0" smtClean="0"/>
              <a:t>1% of the time ~ 2 </a:t>
            </a:r>
            <a:r>
              <a:rPr lang="en-US" baseline="0" dirty="0" err="1" smtClean="0"/>
              <a:t>mJy</a:t>
            </a:r>
            <a:endParaRPr lang="en-US" dirty="0"/>
          </a:p>
        </p:txBody>
      </p:sp>
      <p:sp>
        <p:nvSpPr>
          <p:cNvPr id="4" name="Slide Number Placeholder 3"/>
          <p:cNvSpPr>
            <a:spLocks noGrp="1"/>
          </p:cNvSpPr>
          <p:nvPr>
            <p:ph type="sldNum" sz="quarter" idx="10"/>
          </p:nvPr>
        </p:nvSpPr>
        <p:spPr/>
        <p:txBody>
          <a:bodyPr/>
          <a:lstStyle/>
          <a:p>
            <a:fld id="{79E4F6E4-3B04-2741-9FCE-B9DF638BBE25}" type="slidenum">
              <a:rPr lang="en-US" smtClean="0"/>
              <a:pPr/>
              <a:t>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 </a:t>
            </a:r>
            <a:r>
              <a:rPr lang="en-US" baseline="0" dirty="0" smtClean="0"/>
              <a:t>of slide: Stellar magnetic activity, particularly CME-associated Type II solar burst-like emission, characteristics are a function of plasma density, shock/CME speed, atmospheric scale height, and based on </a:t>
            </a:r>
            <a:endParaRPr lang="en-US" dirty="0"/>
          </a:p>
        </p:txBody>
      </p:sp>
      <p:sp>
        <p:nvSpPr>
          <p:cNvPr id="4" name="Slide Number Placeholder 3"/>
          <p:cNvSpPr>
            <a:spLocks noGrp="1"/>
          </p:cNvSpPr>
          <p:nvPr>
            <p:ph type="sldNum" sz="quarter" idx="10"/>
          </p:nvPr>
        </p:nvSpPr>
        <p:spPr/>
        <p:txBody>
          <a:bodyPr/>
          <a:lstStyle/>
          <a:p>
            <a:fld id="{79E4F6E4-3B04-2741-9FCE-B9DF638BBE25}" type="slidenum">
              <a:rPr lang="en-US" smtClean="0"/>
              <a:pPr/>
              <a:t>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 </a:t>
            </a:r>
            <a:r>
              <a:rPr lang="en-US" baseline="0" dirty="0" smtClean="0"/>
              <a:t>of slide: Previous detections of stellar flares at radio wavelengths indicates an association between optical and radio flaring, and that significant fraction of flare energy in radio band is carried at sub-100 MHz frequencies.</a:t>
            </a:r>
          </a:p>
          <a:p>
            <a:endParaRPr lang="en-US" baseline="0" dirty="0" smtClean="0"/>
          </a:p>
          <a:p>
            <a:r>
              <a:rPr lang="en-US" dirty="0" smtClean="0"/>
              <a:t>Giant Type II burst from the Sun, detected in 1947, 10^11 </a:t>
            </a:r>
            <a:r>
              <a:rPr lang="en-US" dirty="0" err="1" smtClean="0"/>
              <a:t>Jy</a:t>
            </a:r>
            <a:r>
              <a:rPr lang="en-US" dirty="0" smtClean="0"/>
              <a:t> at 60 MHz.</a:t>
            </a:r>
            <a:r>
              <a:rPr lang="en-US" baseline="0" dirty="0" smtClean="0"/>
              <a:t> This would be &gt;1 </a:t>
            </a:r>
            <a:r>
              <a:rPr lang="en-US" baseline="0" dirty="0" err="1" smtClean="0"/>
              <a:t>Jy</a:t>
            </a:r>
            <a:r>
              <a:rPr lang="en-US" baseline="0" dirty="0" smtClean="0"/>
              <a:t> at the distance of Alpha </a:t>
            </a:r>
            <a:r>
              <a:rPr lang="en-US" baseline="0" dirty="0" err="1" smtClean="0"/>
              <a:t>Cen</a:t>
            </a:r>
            <a:r>
              <a:rPr lang="en-US" baseline="0" dirty="0" smtClean="0"/>
              <a:t>, but is an extremely rare event.</a:t>
            </a:r>
            <a:endParaRPr lang="en-US" dirty="0"/>
          </a:p>
        </p:txBody>
      </p:sp>
      <p:sp>
        <p:nvSpPr>
          <p:cNvPr id="4" name="Slide Number Placeholder 3"/>
          <p:cNvSpPr>
            <a:spLocks noGrp="1"/>
          </p:cNvSpPr>
          <p:nvPr>
            <p:ph type="sldNum" sz="quarter" idx="10"/>
          </p:nvPr>
        </p:nvSpPr>
        <p:spPr/>
        <p:txBody>
          <a:bodyPr/>
          <a:lstStyle/>
          <a:p>
            <a:fld id="{79E4F6E4-3B04-2741-9FCE-B9DF638BBE25}" type="slidenum">
              <a:rPr lang="en-US" smtClean="0"/>
              <a:pPr/>
              <a:t>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 </a:t>
            </a:r>
            <a:r>
              <a:rPr lang="en-US" baseline="0" dirty="0" smtClean="0"/>
              <a:t>of slide: Low frequency instruments are also inherently wide </a:t>
            </a:r>
            <a:r>
              <a:rPr lang="en-US" baseline="0" dirty="0" err="1" smtClean="0"/>
              <a:t>FoV</a:t>
            </a:r>
            <a:r>
              <a:rPr lang="en-US" baseline="0" dirty="0" smtClean="0"/>
              <a:t>, and the larger fraction of sky captured the larger number of systems that can be monitored, which means more likely to capture rare brightening events, associated with extreme flares / magnetic activity.</a:t>
            </a:r>
          </a:p>
        </p:txBody>
      </p:sp>
      <p:sp>
        <p:nvSpPr>
          <p:cNvPr id="4" name="Slide Number Placeholder 3"/>
          <p:cNvSpPr>
            <a:spLocks noGrp="1"/>
          </p:cNvSpPr>
          <p:nvPr>
            <p:ph type="sldNum" sz="quarter" idx="10"/>
          </p:nvPr>
        </p:nvSpPr>
        <p:spPr/>
        <p:txBody>
          <a:bodyPr/>
          <a:lstStyle/>
          <a:p>
            <a:fld id="{79E4F6E4-3B04-2741-9FCE-B9DF638BBE25}" type="slidenum">
              <a:rPr lang="en-US" smtClean="0"/>
              <a:pPr/>
              <a:t>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 of slide: Describe</a:t>
            </a:r>
            <a:r>
              <a:rPr lang="en-US" baseline="0" dirty="0" smtClean="0"/>
              <a:t> the current state of OVRO-LWA observations, and set the stage for 4000 object, continuous monitoring survey.</a:t>
            </a:r>
            <a:endParaRPr lang="en-US" dirty="0"/>
          </a:p>
        </p:txBody>
      </p:sp>
      <p:sp>
        <p:nvSpPr>
          <p:cNvPr id="4" name="Slide Number Placeholder 3"/>
          <p:cNvSpPr>
            <a:spLocks noGrp="1"/>
          </p:cNvSpPr>
          <p:nvPr>
            <p:ph type="sldNum" sz="quarter" idx="10"/>
          </p:nvPr>
        </p:nvSpPr>
        <p:spPr/>
        <p:txBody>
          <a:bodyPr/>
          <a:lstStyle/>
          <a:p>
            <a:fld id="{79E4F6E4-3B04-2741-9FCE-B9DF638BBE25}"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normAutofit/>
          </a:bodyPr>
          <a:lstStyle>
            <a:lvl1pPr>
              <a:defRPr sz="30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C3C766C1-911B-1747-A57D-B2B5698D53EF}" type="datetime1">
              <a:rPr lang="en-US" smtClean="0"/>
              <a:pPr/>
              <a:t>1/9/19</a:t>
            </a:fld>
            <a:endParaRPr lang="en-US"/>
          </a:p>
        </p:txBody>
      </p:sp>
      <p:sp>
        <p:nvSpPr>
          <p:cNvPr id="5" name="Footer Placeholder 4"/>
          <p:cNvSpPr>
            <a:spLocks noGrp="1"/>
          </p:cNvSpPr>
          <p:nvPr>
            <p:ph type="ftr" sz="quarter" idx="11"/>
          </p:nvPr>
        </p:nvSpPr>
        <p:spPr/>
        <p:txBody>
          <a:bodyPr/>
          <a:lstStyle/>
          <a:p>
            <a:r>
              <a:rPr lang="en-US" smtClean="0"/>
              <a:t>AASTCS 5: Radio Habitability</a:t>
            </a:r>
            <a:endParaRPr lang="en-US"/>
          </a:p>
        </p:txBody>
      </p:sp>
      <p:sp>
        <p:nvSpPr>
          <p:cNvPr id="6" name="Slide Number Placeholder 5"/>
          <p:cNvSpPr>
            <a:spLocks noGrp="1"/>
          </p:cNvSpPr>
          <p:nvPr>
            <p:ph type="sldNum" sz="quarter" idx="12"/>
          </p:nvPr>
        </p:nvSpPr>
        <p:spPr/>
        <p:txBody>
          <a:bodyPr/>
          <a:lstStyle/>
          <a:p>
            <a:fld id="{451B6DA5-BAFE-C740-9756-212E5099624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3403FD-6206-CA40-BBB3-5A868EA359BC}" type="datetime1">
              <a:rPr lang="en-US" smtClean="0"/>
              <a:pPr/>
              <a:t>1/9/19</a:t>
            </a:fld>
            <a:endParaRPr lang="en-US"/>
          </a:p>
        </p:txBody>
      </p:sp>
      <p:sp>
        <p:nvSpPr>
          <p:cNvPr id="6" name="Footer Placeholder 5"/>
          <p:cNvSpPr>
            <a:spLocks noGrp="1"/>
          </p:cNvSpPr>
          <p:nvPr>
            <p:ph type="ftr" sz="quarter" idx="11"/>
          </p:nvPr>
        </p:nvSpPr>
        <p:spPr/>
        <p:txBody>
          <a:bodyPr/>
          <a:lstStyle/>
          <a:p>
            <a:r>
              <a:rPr lang="en-US" smtClean="0"/>
              <a:t>AASTCS 5: Radio Habitability</a:t>
            </a:r>
            <a:endParaRPr lang="en-US"/>
          </a:p>
        </p:txBody>
      </p:sp>
      <p:sp>
        <p:nvSpPr>
          <p:cNvPr id="7" name="Slide Number Placeholder 6"/>
          <p:cNvSpPr>
            <a:spLocks noGrp="1"/>
          </p:cNvSpPr>
          <p:nvPr>
            <p:ph type="sldNum" sz="quarter" idx="12"/>
          </p:nvPr>
        </p:nvSpPr>
        <p:spPr/>
        <p:txBody>
          <a:bodyPr/>
          <a:lstStyle/>
          <a:p>
            <a:fld id="{451B6DA5-BAFE-C740-9756-212E5099624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B205C1-A883-F24E-BCE9-C0671ED9BE0D}" type="datetime1">
              <a:rPr lang="en-US" smtClean="0"/>
              <a:pPr/>
              <a:t>1/9/19</a:t>
            </a:fld>
            <a:endParaRPr lang="en-US"/>
          </a:p>
        </p:txBody>
      </p:sp>
      <p:sp>
        <p:nvSpPr>
          <p:cNvPr id="5" name="Footer Placeholder 4"/>
          <p:cNvSpPr>
            <a:spLocks noGrp="1"/>
          </p:cNvSpPr>
          <p:nvPr>
            <p:ph type="ftr" sz="quarter" idx="11"/>
          </p:nvPr>
        </p:nvSpPr>
        <p:spPr/>
        <p:txBody>
          <a:bodyPr/>
          <a:lstStyle/>
          <a:p>
            <a:r>
              <a:rPr lang="en-US" smtClean="0"/>
              <a:t>AASTCS 5: Radio Habitability</a:t>
            </a:r>
            <a:endParaRPr lang="en-US"/>
          </a:p>
        </p:txBody>
      </p:sp>
      <p:sp>
        <p:nvSpPr>
          <p:cNvPr id="6" name="Slide Number Placeholder 5"/>
          <p:cNvSpPr>
            <a:spLocks noGrp="1"/>
          </p:cNvSpPr>
          <p:nvPr>
            <p:ph type="sldNum" sz="quarter" idx="12"/>
          </p:nvPr>
        </p:nvSpPr>
        <p:spPr/>
        <p:txBody>
          <a:bodyPr/>
          <a:lstStyle/>
          <a:p>
            <a:fld id="{451B6DA5-BAFE-C740-9756-212E5099624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145E60-4619-B947-8C93-A0E40E9FF904}" type="datetime1">
              <a:rPr lang="en-US" smtClean="0"/>
              <a:pPr/>
              <a:t>1/9/19</a:t>
            </a:fld>
            <a:endParaRPr lang="en-US"/>
          </a:p>
        </p:txBody>
      </p:sp>
      <p:sp>
        <p:nvSpPr>
          <p:cNvPr id="5" name="Footer Placeholder 4"/>
          <p:cNvSpPr>
            <a:spLocks noGrp="1"/>
          </p:cNvSpPr>
          <p:nvPr>
            <p:ph type="ftr" sz="quarter" idx="11"/>
          </p:nvPr>
        </p:nvSpPr>
        <p:spPr/>
        <p:txBody>
          <a:bodyPr/>
          <a:lstStyle/>
          <a:p>
            <a:r>
              <a:rPr lang="en-US" smtClean="0"/>
              <a:t>AASTCS 5: Radio Habitability</a:t>
            </a:r>
            <a:endParaRPr lang="en-US"/>
          </a:p>
        </p:txBody>
      </p:sp>
      <p:sp>
        <p:nvSpPr>
          <p:cNvPr id="6" name="Slide Number Placeholder 5"/>
          <p:cNvSpPr>
            <a:spLocks noGrp="1"/>
          </p:cNvSpPr>
          <p:nvPr>
            <p:ph type="sldNum" sz="quarter" idx="12"/>
          </p:nvPr>
        </p:nvSpPr>
        <p:spPr/>
        <p:txBody>
          <a:bodyPr/>
          <a:lstStyle/>
          <a:p>
            <a:fld id="{451B6DA5-BAFE-C740-9756-212E5099624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bg>
      <p:bgPr>
        <a:gradFill flip="none" rotWithShape="1">
          <a:gsLst>
            <a:gs pos="26000">
              <a:srgbClr val="1A1A1A"/>
            </a:gs>
            <a:gs pos="100000">
              <a:schemeClr val="tx2">
                <a:lumMod val="50000"/>
              </a:schemeClr>
            </a:gs>
          </a:gsLst>
          <a:lin ang="162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a:off x="139700" y="114299"/>
            <a:ext cx="8869680" cy="4914108"/>
          </a:xfrm>
          <a:prstGeom prst="rect">
            <a:avLst/>
          </a:prstGeom>
          <a:solidFill>
            <a:schemeClr val="bg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142479"/>
            <a:ext cx="8229600" cy="733821"/>
          </a:xfrm>
        </p:spPr>
        <p:txBody>
          <a:bodyPr>
            <a:normAutofit/>
          </a:bodyPr>
          <a:lstStyle>
            <a:lvl1pPr>
              <a:defRPr sz="2200" b="1"/>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28700"/>
            <a:ext cx="8229600" cy="3565923"/>
          </a:xfrm>
        </p:spPr>
        <p:txBody>
          <a:bodyPr/>
          <a:lstStyle>
            <a:lvl1pPr>
              <a:defRPr sz="2000"/>
            </a:lvl1pPr>
            <a:lvl2pPr>
              <a:defRPr sz="1700"/>
            </a:lvl2pPr>
            <a:lvl3pPr>
              <a:defRPr sz="1500"/>
            </a:lvl3pPr>
            <a:lvl4pPr>
              <a:defRPr sz="13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4741863"/>
            <a:ext cx="2133600" cy="273844"/>
          </a:xfrm>
        </p:spPr>
        <p:txBody>
          <a:bodyPr/>
          <a:lstStyle/>
          <a:p>
            <a:fld id="{8EB4478D-7397-844D-99CF-B26F62DF1798}" type="datetime1">
              <a:rPr lang="en-US" smtClean="0"/>
              <a:pPr/>
              <a:t>1/9/19</a:t>
            </a:fld>
            <a:endParaRPr lang="en-US"/>
          </a:p>
        </p:txBody>
      </p:sp>
      <p:sp>
        <p:nvSpPr>
          <p:cNvPr id="5" name="Footer Placeholder 4"/>
          <p:cNvSpPr>
            <a:spLocks noGrp="1"/>
          </p:cNvSpPr>
          <p:nvPr>
            <p:ph type="ftr" sz="quarter" idx="11"/>
          </p:nvPr>
        </p:nvSpPr>
        <p:spPr>
          <a:xfrm>
            <a:off x="3124200" y="4741863"/>
            <a:ext cx="2895600" cy="273844"/>
          </a:xfrm>
        </p:spPr>
        <p:txBody>
          <a:bodyPr/>
          <a:lstStyle>
            <a:lvl1pPr>
              <a:defRPr b="1">
                <a:solidFill>
                  <a:schemeClr val="tx1">
                    <a:lumMod val="50000"/>
                    <a:lumOff val="50000"/>
                  </a:schemeClr>
                </a:solidFill>
              </a:defRPr>
            </a:lvl1pPr>
          </a:lstStyle>
          <a:p>
            <a:r>
              <a:rPr lang="en-US" dirty="0" smtClean="0"/>
              <a:t>OVRO-LWA</a:t>
            </a:r>
            <a:endParaRPr lang="en-US" dirty="0"/>
          </a:p>
        </p:txBody>
      </p:sp>
      <p:sp>
        <p:nvSpPr>
          <p:cNvPr id="6" name="Slide Number Placeholder 5"/>
          <p:cNvSpPr>
            <a:spLocks noGrp="1"/>
          </p:cNvSpPr>
          <p:nvPr>
            <p:ph type="sldNum" sz="quarter" idx="12"/>
          </p:nvPr>
        </p:nvSpPr>
        <p:spPr>
          <a:xfrm>
            <a:off x="6794500" y="4741863"/>
            <a:ext cx="2133600" cy="273844"/>
          </a:xfrm>
        </p:spPr>
        <p:txBody>
          <a:bodyPr/>
          <a:lstStyle>
            <a:lvl1pPr>
              <a:defRPr>
                <a:solidFill>
                  <a:srgbClr val="7F7F7F"/>
                </a:solidFill>
              </a:defRPr>
            </a:lvl1pPr>
          </a:lstStyle>
          <a:p>
            <a:fld id="{451B6DA5-BAFE-C740-9756-212E50996240}" type="slidenum">
              <a:rPr lang="en-US" smtClean="0"/>
              <a:pPr/>
              <a:t>‹#›</a:t>
            </a:fld>
            <a:endParaRPr lang="en-US" dirty="0"/>
          </a:p>
        </p:txBody>
      </p:sp>
      <p:cxnSp>
        <p:nvCxnSpPr>
          <p:cNvPr id="8" name="Straight Connector 7"/>
          <p:cNvCxnSpPr/>
          <p:nvPr userDrawn="1"/>
        </p:nvCxnSpPr>
        <p:spPr>
          <a:xfrm>
            <a:off x="1295400" y="877888"/>
            <a:ext cx="6540500" cy="1588"/>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Title and Content">
    <p:bg>
      <p:bgPr>
        <a:gradFill flip="none" rotWithShape="1">
          <a:gsLst>
            <a:gs pos="26000">
              <a:srgbClr val="1A1A1A"/>
            </a:gs>
            <a:gs pos="100000">
              <a:schemeClr val="tx2">
                <a:lumMod val="50000"/>
              </a:schemeClr>
            </a:gs>
          </a:gsLst>
          <a:lin ang="16200000" scaled="0"/>
          <a:tileRect/>
        </a:grad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B91643-CCDD-E94F-8B95-057B7C2DE30D}" type="datetime1">
              <a:rPr lang="en-US" smtClean="0"/>
              <a:pPr/>
              <a:t>1/9/19</a:t>
            </a:fld>
            <a:endParaRPr lang="en-US"/>
          </a:p>
        </p:txBody>
      </p:sp>
      <p:sp>
        <p:nvSpPr>
          <p:cNvPr id="5" name="Footer Placeholder 4"/>
          <p:cNvSpPr>
            <a:spLocks noGrp="1"/>
          </p:cNvSpPr>
          <p:nvPr>
            <p:ph type="ftr" sz="quarter" idx="11"/>
          </p:nvPr>
        </p:nvSpPr>
        <p:spPr/>
        <p:txBody>
          <a:bodyPr/>
          <a:lstStyle/>
          <a:p>
            <a:r>
              <a:rPr lang="en-US" smtClean="0"/>
              <a:t>AASTCS 5: Radio Habitability</a:t>
            </a:r>
            <a:endParaRPr lang="en-US"/>
          </a:p>
        </p:txBody>
      </p:sp>
      <p:sp>
        <p:nvSpPr>
          <p:cNvPr id="6" name="Slide Number Placeholder 5"/>
          <p:cNvSpPr>
            <a:spLocks noGrp="1"/>
          </p:cNvSpPr>
          <p:nvPr>
            <p:ph type="sldNum" sz="quarter" idx="12"/>
          </p:nvPr>
        </p:nvSpPr>
        <p:spPr/>
        <p:txBody>
          <a:bodyPr/>
          <a:lstStyle/>
          <a:p>
            <a:fld id="{451B6DA5-BAFE-C740-9756-212E5099624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988F15-87FC-2246-93DF-1761F85A5C85}" type="datetime1">
              <a:rPr lang="en-US" smtClean="0"/>
              <a:pPr/>
              <a:t>1/9/19</a:t>
            </a:fld>
            <a:endParaRPr lang="en-US"/>
          </a:p>
        </p:txBody>
      </p:sp>
      <p:sp>
        <p:nvSpPr>
          <p:cNvPr id="6" name="Footer Placeholder 5"/>
          <p:cNvSpPr>
            <a:spLocks noGrp="1"/>
          </p:cNvSpPr>
          <p:nvPr>
            <p:ph type="ftr" sz="quarter" idx="11"/>
          </p:nvPr>
        </p:nvSpPr>
        <p:spPr/>
        <p:txBody>
          <a:bodyPr/>
          <a:lstStyle/>
          <a:p>
            <a:r>
              <a:rPr lang="en-US" smtClean="0"/>
              <a:t>AASTCS 5: Radio Habitability</a:t>
            </a:r>
            <a:endParaRPr lang="en-US"/>
          </a:p>
        </p:txBody>
      </p:sp>
      <p:sp>
        <p:nvSpPr>
          <p:cNvPr id="7" name="Slide Number Placeholder 6"/>
          <p:cNvSpPr>
            <a:spLocks noGrp="1"/>
          </p:cNvSpPr>
          <p:nvPr>
            <p:ph type="sldNum" sz="quarter" idx="12"/>
          </p:nvPr>
        </p:nvSpPr>
        <p:spPr/>
        <p:txBody>
          <a:bodyPr/>
          <a:lstStyle/>
          <a:p>
            <a:fld id="{451B6DA5-BAFE-C740-9756-212E5099624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101BD8-7500-F44A-BE9E-7EA4ACCB1868}" type="datetime1">
              <a:rPr lang="en-US" smtClean="0"/>
              <a:pPr/>
              <a:t>1/9/19</a:t>
            </a:fld>
            <a:endParaRPr lang="en-US"/>
          </a:p>
        </p:txBody>
      </p:sp>
      <p:sp>
        <p:nvSpPr>
          <p:cNvPr id="8" name="Footer Placeholder 7"/>
          <p:cNvSpPr>
            <a:spLocks noGrp="1"/>
          </p:cNvSpPr>
          <p:nvPr>
            <p:ph type="ftr" sz="quarter" idx="11"/>
          </p:nvPr>
        </p:nvSpPr>
        <p:spPr/>
        <p:txBody>
          <a:bodyPr/>
          <a:lstStyle/>
          <a:p>
            <a:r>
              <a:rPr lang="en-US" smtClean="0"/>
              <a:t>AASTCS 5: Radio Habitability</a:t>
            </a:r>
            <a:endParaRPr lang="en-US"/>
          </a:p>
        </p:txBody>
      </p:sp>
      <p:sp>
        <p:nvSpPr>
          <p:cNvPr id="9" name="Slide Number Placeholder 8"/>
          <p:cNvSpPr>
            <a:spLocks noGrp="1"/>
          </p:cNvSpPr>
          <p:nvPr>
            <p:ph type="sldNum" sz="quarter" idx="12"/>
          </p:nvPr>
        </p:nvSpPr>
        <p:spPr/>
        <p:txBody>
          <a:bodyPr/>
          <a:lstStyle/>
          <a:p>
            <a:fld id="{451B6DA5-BAFE-C740-9756-212E5099624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222161-A329-A74E-887B-C744534FD71D}" type="datetime1">
              <a:rPr lang="en-US" smtClean="0"/>
              <a:pPr/>
              <a:t>1/9/19</a:t>
            </a:fld>
            <a:endParaRPr lang="en-US"/>
          </a:p>
        </p:txBody>
      </p:sp>
      <p:sp>
        <p:nvSpPr>
          <p:cNvPr id="4" name="Footer Placeholder 3"/>
          <p:cNvSpPr>
            <a:spLocks noGrp="1"/>
          </p:cNvSpPr>
          <p:nvPr>
            <p:ph type="ftr" sz="quarter" idx="11"/>
          </p:nvPr>
        </p:nvSpPr>
        <p:spPr/>
        <p:txBody>
          <a:bodyPr/>
          <a:lstStyle/>
          <a:p>
            <a:r>
              <a:rPr lang="en-US" smtClean="0"/>
              <a:t>AASTCS 5: Radio Habitability</a:t>
            </a:r>
            <a:endParaRPr lang="en-US"/>
          </a:p>
        </p:txBody>
      </p:sp>
      <p:sp>
        <p:nvSpPr>
          <p:cNvPr id="5" name="Slide Number Placeholder 4"/>
          <p:cNvSpPr>
            <a:spLocks noGrp="1"/>
          </p:cNvSpPr>
          <p:nvPr>
            <p:ph type="sldNum" sz="quarter" idx="12"/>
          </p:nvPr>
        </p:nvSpPr>
        <p:spPr/>
        <p:txBody>
          <a:bodyPr/>
          <a:lstStyle/>
          <a:p>
            <a:fld id="{451B6DA5-BAFE-C740-9756-212E5099624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0B6148-2C5B-DF4E-B71E-B39E71842F2F}" type="datetime1">
              <a:rPr lang="en-US" smtClean="0"/>
              <a:pPr/>
              <a:t>1/9/19</a:t>
            </a:fld>
            <a:endParaRPr lang="en-US"/>
          </a:p>
        </p:txBody>
      </p:sp>
      <p:sp>
        <p:nvSpPr>
          <p:cNvPr id="3" name="Footer Placeholder 2"/>
          <p:cNvSpPr>
            <a:spLocks noGrp="1"/>
          </p:cNvSpPr>
          <p:nvPr>
            <p:ph type="ftr" sz="quarter" idx="11"/>
          </p:nvPr>
        </p:nvSpPr>
        <p:spPr/>
        <p:txBody>
          <a:bodyPr/>
          <a:lstStyle/>
          <a:p>
            <a:r>
              <a:rPr lang="en-US" smtClean="0"/>
              <a:t>AASTCS 5: Radio Habitability</a:t>
            </a:r>
            <a:endParaRPr lang="en-US"/>
          </a:p>
        </p:txBody>
      </p:sp>
      <p:sp>
        <p:nvSpPr>
          <p:cNvPr id="4" name="Slide Number Placeholder 3"/>
          <p:cNvSpPr>
            <a:spLocks noGrp="1"/>
          </p:cNvSpPr>
          <p:nvPr>
            <p:ph type="sldNum" sz="quarter" idx="12"/>
          </p:nvPr>
        </p:nvSpPr>
        <p:spPr/>
        <p:txBody>
          <a:bodyPr/>
          <a:lstStyle/>
          <a:p>
            <a:fld id="{451B6DA5-BAFE-C740-9756-212E5099624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928DFF-3F67-1F45-A6F6-0822E91D562F}" type="datetime1">
              <a:rPr lang="en-US" smtClean="0"/>
              <a:pPr/>
              <a:t>1/9/19</a:t>
            </a:fld>
            <a:endParaRPr lang="en-US"/>
          </a:p>
        </p:txBody>
      </p:sp>
      <p:sp>
        <p:nvSpPr>
          <p:cNvPr id="6" name="Footer Placeholder 5"/>
          <p:cNvSpPr>
            <a:spLocks noGrp="1"/>
          </p:cNvSpPr>
          <p:nvPr>
            <p:ph type="ftr" sz="quarter" idx="11"/>
          </p:nvPr>
        </p:nvSpPr>
        <p:spPr/>
        <p:txBody>
          <a:bodyPr/>
          <a:lstStyle/>
          <a:p>
            <a:r>
              <a:rPr lang="en-US" smtClean="0"/>
              <a:t>AASTCS 5: Radio Habitability</a:t>
            </a:r>
            <a:endParaRPr lang="en-US"/>
          </a:p>
        </p:txBody>
      </p:sp>
      <p:sp>
        <p:nvSpPr>
          <p:cNvPr id="7" name="Slide Number Placeholder 6"/>
          <p:cNvSpPr>
            <a:spLocks noGrp="1"/>
          </p:cNvSpPr>
          <p:nvPr>
            <p:ph type="sldNum" sz="quarter" idx="12"/>
          </p:nvPr>
        </p:nvSpPr>
        <p:spPr/>
        <p:txBody>
          <a:bodyPr/>
          <a:lstStyle/>
          <a:p>
            <a:fld id="{451B6DA5-BAFE-C740-9756-212E5099624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3EF63667-B4EA-D347-9E3A-0C094CC6E9A7}" type="datetime1">
              <a:rPr lang="en-US" smtClean="0"/>
              <a:pPr/>
              <a:t>1/9/19</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r>
              <a:rPr lang="en-US" smtClean="0"/>
              <a:t>AASTCS 5: Radio Habitability</a:t>
            </a:r>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51B6DA5-BAFE-C740-9756-212E5099624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dt="0"/>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1" Type="http://schemas.openxmlformats.org/officeDocument/2006/relationships/video" Target="file://localhost/Users/Marin/Desktop/media/progress.mp4" TargetMode="External"/><Relationship Id="rId2"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28.png"/><Relationship Id="rId5" Type="http://schemas.openxmlformats.org/officeDocument/2006/relationships/image" Target="../media/image31.png"/><Relationship Id="rId1" Type="http://schemas.openxmlformats.org/officeDocument/2006/relationships/video" Target="file://localhost/Users/Marin/Desktop/media/galaxysetting_20170112_stokesv.mp4" TargetMode="External"/><Relationship Id="rId2"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8.png"/><Relationship Id="rId5" Type="http://schemas.openxmlformats.org/officeDocument/2006/relationships/image" Target="../media/image32.jpeg"/><Relationship Id="rId1" Type="http://schemas.openxmlformats.org/officeDocument/2006/relationships/video" Target="file://localhost/Users/Marin/Desktop/media/galaxysetting_20170112.mp4" TargetMode="External"/><Relationship Id="rId2"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28.png"/><Relationship Id="rId5" Type="http://schemas.openxmlformats.org/officeDocument/2006/relationships/image" Target="../media/image33.jpeg"/><Relationship Id="rId6" Type="http://schemas.openxmlformats.org/officeDocument/2006/relationships/image" Target="../media/image34.png"/><Relationship Id="rId7" Type="http://schemas.openxmlformats.org/officeDocument/2006/relationships/image" Target="../media/image35.png"/><Relationship Id="rId1" Type="http://schemas.openxmlformats.org/officeDocument/2006/relationships/video" Target="file://localhost/Users/Marin/Desktop/media/galaxysetting_20170112_sourcelabels.mp4" TargetMode="Externa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36.png"/><Relationship Id="rId5" Type="http://schemas.openxmlformats.org/officeDocument/2006/relationships/image" Target="../media/image28.png"/><Relationship Id="rId6" Type="http://schemas.openxmlformats.org/officeDocument/2006/relationships/image" Target="../media/image33.jpeg"/><Relationship Id="rId1" Type="http://schemas.openxmlformats.org/officeDocument/2006/relationships/video" Target="file://localhost/Users/Marin/Desktop/media/galaxysetting_20170112_4000objs.mp4" TargetMode="Externa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df"/><Relationship Id="rId5" Type="http://schemas.openxmlformats.org/officeDocument/2006/relationships/image" Target="../media/image4.png"/><Relationship Id="rId6" Type="http://schemas.openxmlformats.org/officeDocument/2006/relationships/image" Target="../media/image5.pdf"/><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jpeg"/><Relationship Id="rId8" Type="http://schemas.openxmlformats.org/officeDocument/2006/relationships/image" Target="../media/image19.pdf"/><Relationship Id="rId9" Type="http://schemas.openxmlformats.org/officeDocument/2006/relationships/image" Target="../media/image20.png"/><Relationship Id="rId10"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368300" y="152400"/>
            <a:ext cx="8445500" cy="1102519"/>
          </a:xfrm>
          <a:noFill/>
        </p:spPr>
        <p:txBody>
          <a:bodyPr>
            <a:normAutofit fontScale="90000"/>
          </a:bodyPr>
          <a:lstStyle/>
          <a:p>
            <a:r>
              <a:rPr lang="en-US" b="1" dirty="0" smtClean="0">
                <a:solidFill>
                  <a:schemeClr val="bg1"/>
                </a:solidFill>
              </a:rPr>
              <a:t>Monitoring nearly 4000 nearby stellar systems for extrasolar space weather with the </a:t>
            </a:r>
            <a:r>
              <a:rPr lang="en-US" b="1" dirty="0" smtClean="0">
                <a:solidFill>
                  <a:schemeClr val="accent6">
                    <a:lumMod val="40000"/>
                    <a:lumOff val="60000"/>
                  </a:schemeClr>
                </a:solidFill>
              </a:rPr>
              <a:t>OVRO-LWA</a:t>
            </a:r>
            <a:endParaRPr lang="en-US" b="1" dirty="0">
              <a:solidFill>
                <a:schemeClr val="bg1"/>
              </a:solidFill>
            </a:endParaRPr>
          </a:p>
        </p:txBody>
      </p:sp>
      <p:sp>
        <p:nvSpPr>
          <p:cNvPr id="3" name="Subtitle 2"/>
          <p:cNvSpPr>
            <a:spLocks noGrp="1"/>
          </p:cNvSpPr>
          <p:nvPr>
            <p:ph type="subTitle" idx="1"/>
          </p:nvPr>
        </p:nvSpPr>
        <p:spPr>
          <a:xfrm>
            <a:off x="3048000" y="1600200"/>
            <a:ext cx="3086100" cy="971550"/>
          </a:xfrm>
          <a:noFill/>
        </p:spPr>
        <p:txBody>
          <a:bodyPr anchor="ctr"/>
          <a:lstStyle/>
          <a:p>
            <a:pPr>
              <a:spcBef>
                <a:spcPts val="0"/>
              </a:spcBef>
            </a:pPr>
            <a:r>
              <a:rPr lang="en-US" dirty="0" smtClean="0">
                <a:solidFill>
                  <a:srgbClr val="FCD5B5"/>
                </a:solidFill>
              </a:rPr>
              <a:t>Marin M Anderson</a:t>
            </a:r>
          </a:p>
          <a:p>
            <a:pPr>
              <a:spcBef>
                <a:spcPts val="600"/>
              </a:spcBef>
            </a:pPr>
            <a:r>
              <a:rPr lang="en-US" dirty="0" smtClean="0">
                <a:solidFill>
                  <a:srgbClr val="FCD5B5"/>
                </a:solidFill>
              </a:rPr>
              <a:t>Caltech</a:t>
            </a:r>
            <a:endParaRPr lang="en-US" dirty="0">
              <a:solidFill>
                <a:srgbClr val="FCD5B5"/>
              </a:solidFill>
            </a:endParaRPr>
          </a:p>
        </p:txBody>
      </p:sp>
      <p:sp>
        <p:nvSpPr>
          <p:cNvPr id="4" name="Footer Placeholder 3"/>
          <p:cNvSpPr>
            <a:spLocks noGrp="1"/>
          </p:cNvSpPr>
          <p:nvPr>
            <p:ph type="ftr" sz="quarter" idx="11"/>
          </p:nvPr>
        </p:nvSpPr>
        <p:spPr>
          <a:xfrm>
            <a:off x="3124200" y="4703763"/>
            <a:ext cx="2895600" cy="273844"/>
          </a:xfrm>
        </p:spPr>
        <p:txBody>
          <a:bodyPr/>
          <a:lstStyle/>
          <a:p>
            <a:pPr>
              <a:spcAft>
                <a:spcPts val="200"/>
              </a:spcAft>
            </a:pPr>
            <a:r>
              <a:rPr lang="en-US" dirty="0" smtClean="0">
                <a:solidFill>
                  <a:srgbClr val="FCD5B5"/>
                </a:solidFill>
              </a:rPr>
              <a:t>URSI National Radio Science Meeting</a:t>
            </a:r>
          </a:p>
          <a:p>
            <a:pPr>
              <a:spcAft>
                <a:spcPts val="200"/>
              </a:spcAft>
            </a:pPr>
            <a:r>
              <a:rPr lang="en-US" dirty="0" smtClean="0">
                <a:solidFill>
                  <a:srgbClr val="FCD5B5"/>
                </a:solidFill>
              </a:rPr>
              <a:t>January 10, 2019</a:t>
            </a:r>
            <a:endParaRPr lang="en-US" dirty="0">
              <a:solidFill>
                <a:srgbClr val="FCD5B5"/>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OVRO-LWA</a:t>
            </a:r>
            <a:endParaRPr lang="en-US" dirty="0"/>
          </a:p>
        </p:txBody>
      </p:sp>
      <p:sp>
        <p:nvSpPr>
          <p:cNvPr id="5" name="Title 1"/>
          <p:cNvSpPr>
            <a:spLocks noGrp="1"/>
          </p:cNvSpPr>
          <p:nvPr>
            <p:ph type="title"/>
          </p:nvPr>
        </p:nvSpPr>
        <p:spPr>
          <a:xfrm>
            <a:off x="457200" y="142480"/>
            <a:ext cx="8229600" cy="733821"/>
          </a:xfrm>
        </p:spPr>
        <p:txBody>
          <a:bodyPr>
            <a:normAutofit/>
          </a:bodyPr>
          <a:lstStyle/>
          <a:p>
            <a:r>
              <a:rPr lang="en-US" sz="1800" dirty="0" smtClean="0"/>
              <a:t>Stage I of the array was completed in 2014</a:t>
            </a:r>
            <a:endParaRPr lang="en-US" sz="1800" dirty="0"/>
          </a:p>
        </p:txBody>
      </p:sp>
      <p:pic>
        <p:nvPicPr>
          <p:cNvPr id="6" name="Picture 5" descr="lwadaytime.jpg"/>
          <p:cNvPicPr>
            <a:picLocks noChangeAspect="1"/>
          </p:cNvPicPr>
          <p:nvPr/>
        </p:nvPicPr>
        <p:blipFill>
          <a:blip r:embed="rId2">
            <a:alphaModFix amt="45000"/>
          </a:blip>
          <a:stretch>
            <a:fillRect/>
          </a:stretch>
        </p:blipFill>
        <p:spPr>
          <a:xfrm>
            <a:off x="238760" y="868793"/>
            <a:ext cx="8686800" cy="3735110"/>
          </a:xfrm>
          <a:prstGeom prst="rect">
            <a:avLst/>
          </a:prstGeom>
        </p:spPr>
      </p:pic>
      <p:grpSp>
        <p:nvGrpSpPr>
          <p:cNvPr id="7" name="Group 6"/>
          <p:cNvGrpSpPr/>
          <p:nvPr/>
        </p:nvGrpSpPr>
        <p:grpSpPr>
          <a:xfrm>
            <a:off x="336754" y="1330325"/>
            <a:ext cx="360814" cy="390696"/>
            <a:chOff x="682627" y="1415189"/>
            <a:chExt cx="360814" cy="390696"/>
          </a:xfrm>
        </p:grpSpPr>
        <p:sp>
          <p:nvSpPr>
            <p:cNvPr id="8" name="Oval 7"/>
            <p:cNvSpPr>
              <a:spLocks noChangeAspect="1"/>
            </p:cNvSpPr>
            <p:nvPr/>
          </p:nvSpPr>
          <p:spPr>
            <a:xfrm>
              <a:off x="682627" y="1445071"/>
              <a:ext cx="360814" cy="360814"/>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697568" y="1415189"/>
              <a:ext cx="313044" cy="369332"/>
            </a:xfrm>
            <a:prstGeom prst="rect">
              <a:avLst/>
            </a:prstGeom>
            <a:noFill/>
          </p:spPr>
          <p:txBody>
            <a:bodyPr wrap="square" rtlCol="0">
              <a:spAutoFit/>
            </a:bodyPr>
            <a:lstStyle/>
            <a:p>
              <a:r>
                <a:rPr lang="en-US" dirty="0" smtClean="0">
                  <a:solidFill>
                    <a:srgbClr val="FFFFFF"/>
                  </a:solidFill>
                </a:rPr>
                <a:t>1</a:t>
              </a:r>
              <a:endParaRPr lang="en-US" dirty="0">
                <a:solidFill>
                  <a:srgbClr val="FFFFFF"/>
                </a:solidFill>
              </a:endParaRPr>
            </a:p>
          </p:txBody>
        </p:sp>
      </p:grpSp>
      <p:sp>
        <p:nvSpPr>
          <p:cNvPr id="10" name="Content Placeholder 6"/>
          <p:cNvSpPr txBox="1">
            <a:spLocks/>
          </p:cNvSpPr>
          <p:nvPr/>
        </p:nvSpPr>
        <p:spPr>
          <a:xfrm>
            <a:off x="824568" y="1153854"/>
            <a:ext cx="2439332" cy="964606"/>
          </a:xfrm>
          <a:prstGeom prst="rect">
            <a:avLst/>
          </a:prstGeom>
        </p:spPr>
        <p:txBody>
          <a:bodyPr vert="horz" lIns="0" tIns="45720" rIns="91440" bIns="45720" numCol="1" rtlCol="0">
            <a:noAutofit/>
          </a:bodyPr>
          <a:lstStyle/>
          <a:p>
            <a:pPr marL="347472" marR="0" lvl="0" indent="-274320" algn="l" defTabSz="457200" rtl="0" eaLnBrk="1" fontAlgn="auto" latinLnBrk="0" hangingPunct="1">
              <a:lnSpc>
                <a:spcPct val="100000"/>
              </a:lnSpc>
              <a:spcAft>
                <a:spcPts val="600"/>
              </a:spcAft>
              <a:buClrTx/>
              <a:buSzTx/>
              <a:buFont typeface="Arial"/>
              <a:buChar char="•"/>
              <a:tabLst/>
              <a:defRPr/>
            </a:pPr>
            <a:r>
              <a:rPr lang="en-US" sz="1600" dirty="0" smtClean="0"/>
              <a:t>256 crossed-dipoles</a:t>
            </a:r>
          </a:p>
          <a:p>
            <a:pPr marL="347472" marR="0" lvl="0" indent="-274320" algn="l" defTabSz="457200" rtl="0" eaLnBrk="1" fontAlgn="auto" latinLnBrk="0" hangingPunct="1">
              <a:lnSpc>
                <a:spcPct val="100000"/>
              </a:lnSpc>
              <a:spcAft>
                <a:spcPts val="600"/>
              </a:spcAft>
              <a:buClrTx/>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Spread out across 200-m </a:t>
            </a:r>
            <a:r>
              <a:rPr lang="en-US" sz="1600" dirty="0" smtClean="0"/>
              <a:t>diameter core</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11" name="Group 10"/>
          <p:cNvGrpSpPr/>
          <p:nvPr/>
        </p:nvGrpSpPr>
        <p:grpSpPr>
          <a:xfrm>
            <a:off x="3208020" y="1440293"/>
            <a:ext cx="2806700" cy="2806700"/>
            <a:chOff x="444500" y="2872853"/>
            <a:chExt cx="2806700" cy="2806700"/>
          </a:xfrm>
        </p:grpSpPr>
        <p:pic>
          <p:nvPicPr>
            <p:cNvPr id="12" name="Picture 11" descr="integration1-I-image.jpg"/>
            <p:cNvPicPr>
              <a:picLocks noChangeAspect="1"/>
            </p:cNvPicPr>
            <p:nvPr/>
          </p:nvPicPr>
          <p:blipFill>
            <a:blip r:embed="rId3"/>
            <a:stretch>
              <a:fillRect/>
            </a:stretch>
          </p:blipFill>
          <p:spPr>
            <a:xfrm>
              <a:off x="444500" y="2872853"/>
              <a:ext cx="2806700" cy="2806700"/>
            </a:xfrm>
            <a:prstGeom prst="rect">
              <a:avLst/>
            </a:prstGeom>
          </p:spPr>
        </p:pic>
        <p:sp>
          <p:nvSpPr>
            <p:cNvPr id="13" name="TextBox 12"/>
            <p:cNvSpPr txBox="1"/>
            <p:nvPr/>
          </p:nvSpPr>
          <p:spPr>
            <a:xfrm>
              <a:off x="457200" y="2872853"/>
              <a:ext cx="1741000" cy="292388"/>
            </a:xfrm>
            <a:prstGeom prst="rect">
              <a:avLst/>
            </a:prstGeom>
            <a:noFill/>
          </p:spPr>
          <p:txBody>
            <a:bodyPr wrap="none" rtlCol="0">
              <a:spAutoFit/>
            </a:bodyPr>
            <a:lstStyle/>
            <a:p>
              <a:r>
                <a:rPr lang="en-US" sz="1300" b="1" dirty="0" smtClean="0">
                  <a:solidFill>
                    <a:schemeClr val="bg1"/>
                  </a:solidFill>
                </a:rPr>
                <a:t>Image with the core</a:t>
              </a:r>
              <a:endParaRPr lang="en-US" sz="1300" b="1" dirty="0">
                <a:solidFill>
                  <a:schemeClr val="bg1"/>
                </a:solidFill>
              </a:endParaRPr>
            </a:p>
          </p:txBody>
        </p:sp>
      </p:grpSp>
      <p:pic>
        <p:nvPicPr>
          <p:cNvPr id="14" name="Picture 2" descr="IMG_2381.JPG"/>
          <p:cNvPicPr>
            <a:picLocks noChangeAspect="1"/>
          </p:cNvPicPr>
          <p:nvPr/>
        </p:nvPicPr>
        <p:blipFill>
          <a:blip r:embed="rId4"/>
          <a:srcRect/>
          <a:stretch>
            <a:fillRect/>
          </a:stretch>
        </p:blipFill>
        <p:spPr bwMode="auto">
          <a:xfrm>
            <a:off x="2442739" y="1452245"/>
            <a:ext cx="4176713" cy="2784475"/>
          </a:xfrm>
          <a:prstGeom prst="rect">
            <a:avLst/>
          </a:prstGeom>
          <a:noFill/>
          <a:ln w="9525">
            <a:noFill/>
            <a:miter lim="800000"/>
            <a:headEnd/>
            <a:tailEnd/>
          </a:ln>
        </p:spPr>
      </p:pic>
      <p:pic>
        <p:nvPicPr>
          <p:cNvPr id="15" name="Picture 3" descr="IMG_3315.JPG"/>
          <p:cNvPicPr>
            <a:picLocks noChangeAspect="1"/>
          </p:cNvPicPr>
          <p:nvPr/>
        </p:nvPicPr>
        <p:blipFill>
          <a:blip r:embed="rId5"/>
          <a:srcRect/>
          <a:stretch>
            <a:fillRect/>
          </a:stretch>
        </p:blipFill>
        <p:spPr bwMode="auto">
          <a:xfrm>
            <a:off x="4623753" y="916941"/>
            <a:ext cx="2438716" cy="3657600"/>
          </a:xfrm>
          <a:prstGeom prst="rect">
            <a:avLst/>
          </a:prstGeom>
          <a:noFill/>
          <a:ln w="9525">
            <a:noFill/>
            <a:miter lim="800000"/>
            <a:headEnd/>
            <a:tailEnd/>
          </a:ln>
        </p:spPr>
      </p:pic>
      <p:pic>
        <p:nvPicPr>
          <p:cNvPr id="16" name="Picture 4" descr="IMG_3318.JPG"/>
          <p:cNvPicPr>
            <a:picLocks noChangeAspect="1"/>
          </p:cNvPicPr>
          <p:nvPr/>
        </p:nvPicPr>
        <p:blipFill>
          <a:blip r:embed="rId6"/>
          <a:srcRect/>
          <a:stretch>
            <a:fillRect/>
          </a:stretch>
        </p:blipFill>
        <p:spPr bwMode="auto">
          <a:xfrm>
            <a:off x="2188739" y="909433"/>
            <a:ext cx="2438718" cy="3657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OVRO-LWA</a:t>
            </a:r>
            <a:endParaRPr lang="en-US" dirty="0"/>
          </a:p>
        </p:txBody>
      </p:sp>
      <p:sp>
        <p:nvSpPr>
          <p:cNvPr id="5" name="Title 1"/>
          <p:cNvSpPr>
            <a:spLocks noGrp="1"/>
          </p:cNvSpPr>
          <p:nvPr>
            <p:ph type="title"/>
          </p:nvPr>
        </p:nvSpPr>
        <p:spPr>
          <a:xfrm>
            <a:off x="457200" y="142480"/>
            <a:ext cx="8229600" cy="733821"/>
          </a:xfrm>
        </p:spPr>
        <p:txBody>
          <a:bodyPr>
            <a:normAutofit/>
          </a:bodyPr>
          <a:lstStyle/>
          <a:p>
            <a:r>
              <a:rPr lang="en-US" sz="1800" dirty="0" smtClean="0"/>
              <a:t>Stage II (and current status) of the array was completed in 2016</a:t>
            </a:r>
            <a:endParaRPr lang="en-US" sz="1800" dirty="0"/>
          </a:p>
        </p:txBody>
      </p:sp>
      <p:pic>
        <p:nvPicPr>
          <p:cNvPr id="6" name="Picture 5" descr="lwadaytime.jpg"/>
          <p:cNvPicPr>
            <a:picLocks noChangeAspect="1"/>
          </p:cNvPicPr>
          <p:nvPr/>
        </p:nvPicPr>
        <p:blipFill>
          <a:blip r:embed="rId2">
            <a:alphaModFix amt="45000"/>
          </a:blip>
          <a:stretch>
            <a:fillRect/>
          </a:stretch>
        </p:blipFill>
        <p:spPr>
          <a:xfrm>
            <a:off x="238760" y="868793"/>
            <a:ext cx="8686800" cy="3735110"/>
          </a:xfrm>
          <a:prstGeom prst="rect">
            <a:avLst/>
          </a:prstGeom>
        </p:spPr>
      </p:pic>
      <p:grpSp>
        <p:nvGrpSpPr>
          <p:cNvPr id="7" name="Group 5"/>
          <p:cNvGrpSpPr/>
          <p:nvPr/>
        </p:nvGrpSpPr>
        <p:grpSpPr>
          <a:xfrm>
            <a:off x="336754" y="1330325"/>
            <a:ext cx="360814" cy="390696"/>
            <a:chOff x="682627" y="1415189"/>
            <a:chExt cx="360814" cy="390696"/>
          </a:xfrm>
        </p:grpSpPr>
        <p:sp>
          <p:nvSpPr>
            <p:cNvPr id="8" name="Oval 7"/>
            <p:cNvSpPr>
              <a:spLocks noChangeAspect="1"/>
            </p:cNvSpPr>
            <p:nvPr/>
          </p:nvSpPr>
          <p:spPr>
            <a:xfrm>
              <a:off x="682627" y="1445071"/>
              <a:ext cx="360814" cy="360814"/>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697568" y="1415189"/>
              <a:ext cx="313044" cy="369332"/>
            </a:xfrm>
            <a:prstGeom prst="rect">
              <a:avLst/>
            </a:prstGeom>
            <a:noFill/>
          </p:spPr>
          <p:txBody>
            <a:bodyPr wrap="square" rtlCol="0">
              <a:spAutoFit/>
            </a:bodyPr>
            <a:lstStyle/>
            <a:p>
              <a:r>
                <a:rPr lang="en-US" dirty="0" smtClean="0">
                  <a:solidFill>
                    <a:srgbClr val="FFFFFF"/>
                  </a:solidFill>
                </a:rPr>
                <a:t>1</a:t>
              </a:r>
              <a:endParaRPr lang="en-US" dirty="0">
                <a:solidFill>
                  <a:srgbClr val="FFFFFF"/>
                </a:solidFill>
              </a:endParaRPr>
            </a:p>
          </p:txBody>
        </p:sp>
      </p:grpSp>
      <p:sp>
        <p:nvSpPr>
          <p:cNvPr id="10" name="Content Placeholder 6"/>
          <p:cNvSpPr txBox="1">
            <a:spLocks/>
          </p:cNvSpPr>
          <p:nvPr/>
        </p:nvSpPr>
        <p:spPr>
          <a:xfrm>
            <a:off x="824568" y="1153854"/>
            <a:ext cx="2439332" cy="964606"/>
          </a:xfrm>
          <a:prstGeom prst="rect">
            <a:avLst/>
          </a:prstGeom>
        </p:spPr>
        <p:txBody>
          <a:bodyPr vert="horz" lIns="0" tIns="45720" rIns="91440" bIns="45720" numCol="1" rtlCol="0">
            <a:noAutofit/>
          </a:bodyPr>
          <a:lstStyle/>
          <a:p>
            <a:pPr marL="347472" marR="0" lvl="0" indent="-274320" algn="l" defTabSz="457200" rtl="0" eaLnBrk="1" fontAlgn="auto" latinLnBrk="0" hangingPunct="1">
              <a:lnSpc>
                <a:spcPct val="100000"/>
              </a:lnSpc>
              <a:spcAft>
                <a:spcPts val="600"/>
              </a:spcAft>
              <a:buClrTx/>
              <a:buSzTx/>
              <a:buFont typeface="Arial"/>
              <a:buChar char="•"/>
              <a:tabLst/>
              <a:defRPr/>
            </a:pPr>
            <a:r>
              <a:rPr lang="en-US" sz="1600" dirty="0" smtClean="0"/>
              <a:t>256 crossed-dipoles</a:t>
            </a:r>
          </a:p>
          <a:p>
            <a:pPr marL="347472" marR="0" lvl="0" indent="-274320" algn="l" defTabSz="457200" rtl="0" eaLnBrk="1" fontAlgn="auto" latinLnBrk="0" hangingPunct="1">
              <a:lnSpc>
                <a:spcPct val="100000"/>
              </a:lnSpc>
              <a:spcAft>
                <a:spcPts val="600"/>
              </a:spcAft>
              <a:buClrTx/>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Spread out across 200-m </a:t>
            </a:r>
            <a:r>
              <a:rPr lang="en-US" sz="1600" dirty="0" smtClean="0"/>
              <a:t>diameter core</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11" name="Group 10"/>
          <p:cNvGrpSpPr/>
          <p:nvPr/>
        </p:nvGrpSpPr>
        <p:grpSpPr>
          <a:xfrm>
            <a:off x="3396171" y="1330325"/>
            <a:ext cx="360814" cy="390696"/>
            <a:chOff x="682627" y="1415189"/>
            <a:chExt cx="360814" cy="390696"/>
          </a:xfrm>
        </p:grpSpPr>
        <p:sp>
          <p:nvSpPr>
            <p:cNvPr id="12" name="Oval 11"/>
            <p:cNvSpPr>
              <a:spLocks noChangeAspect="1"/>
            </p:cNvSpPr>
            <p:nvPr/>
          </p:nvSpPr>
          <p:spPr>
            <a:xfrm>
              <a:off x="682627" y="1445071"/>
              <a:ext cx="360814" cy="360814"/>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697568" y="1415189"/>
              <a:ext cx="313044" cy="369332"/>
            </a:xfrm>
            <a:prstGeom prst="rect">
              <a:avLst/>
            </a:prstGeom>
            <a:noFill/>
          </p:spPr>
          <p:txBody>
            <a:bodyPr wrap="square" rtlCol="0">
              <a:spAutoFit/>
            </a:bodyPr>
            <a:lstStyle/>
            <a:p>
              <a:r>
                <a:rPr lang="en-US" dirty="0" smtClean="0">
                  <a:solidFill>
                    <a:srgbClr val="FFFFFF"/>
                  </a:solidFill>
                </a:rPr>
                <a:t>2</a:t>
              </a:r>
              <a:endParaRPr lang="en-US" dirty="0">
                <a:solidFill>
                  <a:srgbClr val="FFFFFF"/>
                </a:solidFill>
              </a:endParaRPr>
            </a:p>
          </p:txBody>
        </p:sp>
      </p:grpSp>
      <p:sp>
        <p:nvSpPr>
          <p:cNvPr id="14" name="Content Placeholder 6"/>
          <p:cNvSpPr txBox="1">
            <a:spLocks/>
          </p:cNvSpPr>
          <p:nvPr/>
        </p:nvSpPr>
        <p:spPr>
          <a:xfrm>
            <a:off x="3883984" y="1039554"/>
            <a:ext cx="2605715" cy="964606"/>
          </a:xfrm>
          <a:prstGeom prst="rect">
            <a:avLst/>
          </a:prstGeom>
        </p:spPr>
        <p:txBody>
          <a:bodyPr vert="horz" lIns="0" tIns="45720" rIns="91440" bIns="45720" numCol="1" rtlCol="0">
            <a:noAutofit/>
          </a:bodyPr>
          <a:lstStyle/>
          <a:p>
            <a:pPr marL="347472" marR="0" lvl="0" indent="-274320" algn="l" defTabSz="457200" rtl="0" eaLnBrk="1" fontAlgn="auto" latinLnBrk="0" hangingPunct="1">
              <a:lnSpc>
                <a:spcPct val="100000"/>
              </a:lnSpc>
              <a:spcAft>
                <a:spcPts val="600"/>
              </a:spcAft>
              <a:buClrTx/>
              <a:buSzTx/>
              <a:buFont typeface="Arial"/>
              <a:buChar char="•"/>
              <a:tabLst/>
              <a:defRPr/>
            </a:pPr>
            <a:r>
              <a:rPr lang="en-US" sz="1600" dirty="0" smtClean="0"/>
              <a:t>Added 32 additional dipoles</a:t>
            </a:r>
          </a:p>
          <a:p>
            <a:pPr marL="347472" marR="0" lvl="0" indent="-274320" algn="l" defTabSz="457200" rtl="0" eaLnBrk="1" fontAlgn="auto" latinLnBrk="0" hangingPunct="1">
              <a:lnSpc>
                <a:spcPct val="100000"/>
              </a:lnSpc>
              <a:spcAft>
                <a:spcPts val="600"/>
              </a:spcAft>
              <a:buClrTx/>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Increased maximum baseline out to ~1.5-km</a:t>
            </a:r>
          </a:p>
        </p:txBody>
      </p:sp>
      <p:pic>
        <p:nvPicPr>
          <p:cNvPr id="15" name="Picture 4"/>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239" t="5446" r="40084" b="26299"/>
          <a:stretch>
            <a:fillRect/>
          </a:stretch>
        </p:blipFill>
        <p:spPr bwMode="auto">
          <a:xfrm>
            <a:off x="2989580" y="2310777"/>
            <a:ext cx="3200985" cy="220168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nvGrpSpPr>
          <p:cNvPr id="16" name="Group 15"/>
          <p:cNvGrpSpPr>
            <a:grpSpLocks noChangeAspect="1"/>
          </p:cNvGrpSpPr>
          <p:nvPr/>
        </p:nvGrpSpPr>
        <p:grpSpPr>
          <a:xfrm>
            <a:off x="2055049" y="2546291"/>
            <a:ext cx="2316101" cy="1828800"/>
            <a:chOff x="279400" y="2997199"/>
            <a:chExt cx="3962400" cy="3128722"/>
          </a:xfrm>
        </p:grpSpPr>
        <p:pic>
          <p:nvPicPr>
            <p:cNvPr id="17" name="Picture 9"/>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79400" y="3668471"/>
              <a:ext cx="3524250" cy="24574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cxnSp>
          <p:nvCxnSpPr>
            <p:cNvPr id="18" name="Straight Connector 17"/>
            <p:cNvCxnSpPr/>
            <p:nvPr/>
          </p:nvCxnSpPr>
          <p:spPr>
            <a:xfrm rot="10800000" flipV="1">
              <a:off x="279400" y="2997199"/>
              <a:ext cx="3962400" cy="671271"/>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3687089" y="3113760"/>
              <a:ext cx="671272" cy="43815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a:off x="2458364" y="4342485"/>
              <a:ext cx="3128722" cy="43815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OVRO-LWA</a:t>
            </a:r>
            <a:endParaRPr lang="en-US" dirty="0"/>
          </a:p>
        </p:txBody>
      </p:sp>
      <p:sp>
        <p:nvSpPr>
          <p:cNvPr id="5" name="Title 1"/>
          <p:cNvSpPr>
            <a:spLocks noGrp="1"/>
          </p:cNvSpPr>
          <p:nvPr>
            <p:ph type="title"/>
          </p:nvPr>
        </p:nvSpPr>
        <p:spPr>
          <a:xfrm>
            <a:off x="457200" y="142480"/>
            <a:ext cx="8229600" cy="733821"/>
          </a:xfrm>
        </p:spPr>
        <p:txBody>
          <a:bodyPr>
            <a:normAutofit/>
          </a:bodyPr>
          <a:lstStyle/>
          <a:p>
            <a:r>
              <a:rPr lang="en-US" sz="1800" dirty="0" smtClean="0"/>
              <a:t>(The final) Stage III of the array will add an additional 64 antennas on long baselines, and vastly increase the capabilities of the existing OVRO-LWA.</a:t>
            </a:r>
            <a:endParaRPr lang="en-US" sz="1800" dirty="0"/>
          </a:p>
        </p:txBody>
      </p:sp>
      <p:pic>
        <p:nvPicPr>
          <p:cNvPr id="6" name="Picture 5" descr="lwadaytime.jpg"/>
          <p:cNvPicPr>
            <a:picLocks noChangeAspect="1"/>
          </p:cNvPicPr>
          <p:nvPr/>
        </p:nvPicPr>
        <p:blipFill>
          <a:blip r:embed="rId2">
            <a:alphaModFix amt="45000"/>
          </a:blip>
          <a:stretch>
            <a:fillRect/>
          </a:stretch>
        </p:blipFill>
        <p:spPr>
          <a:xfrm>
            <a:off x="238760" y="868793"/>
            <a:ext cx="8686800" cy="3735110"/>
          </a:xfrm>
          <a:prstGeom prst="rect">
            <a:avLst/>
          </a:prstGeom>
        </p:spPr>
      </p:pic>
      <p:grpSp>
        <p:nvGrpSpPr>
          <p:cNvPr id="7" name="Group 5"/>
          <p:cNvGrpSpPr/>
          <p:nvPr/>
        </p:nvGrpSpPr>
        <p:grpSpPr>
          <a:xfrm>
            <a:off x="336754" y="1330325"/>
            <a:ext cx="360814" cy="390696"/>
            <a:chOff x="682627" y="1415189"/>
            <a:chExt cx="360814" cy="390696"/>
          </a:xfrm>
        </p:grpSpPr>
        <p:sp>
          <p:nvSpPr>
            <p:cNvPr id="8" name="Oval 7"/>
            <p:cNvSpPr>
              <a:spLocks noChangeAspect="1"/>
            </p:cNvSpPr>
            <p:nvPr/>
          </p:nvSpPr>
          <p:spPr>
            <a:xfrm>
              <a:off x="682627" y="1445071"/>
              <a:ext cx="360814" cy="360814"/>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697568" y="1415189"/>
              <a:ext cx="313044" cy="369332"/>
            </a:xfrm>
            <a:prstGeom prst="rect">
              <a:avLst/>
            </a:prstGeom>
            <a:noFill/>
          </p:spPr>
          <p:txBody>
            <a:bodyPr wrap="square" rtlCol="0">
              <a:spAutoFit/>
            </a:bodyPr>
            <a:lstStyle/>
            <a:p>
              <a:r>
                <a:rPr lang="en-US" dirty="0" smtClean="0">
                  <a:solidFill>
                    <a:srgbClr val="FFFFFF"/>
                  </a:solidFill>
                </a:rPr>
                <a:t>1</a:t>
              </a:r>
              <a:endParaRPr lang="en-US" dirty="0">
                <a:solidFill>
                  <a:srgbClr val="FFFFFF"/>
                </a:solidFill>
              </a:endParaRPr>
            </a:p>
          </p:txBody>
        </p:sp>
      </p:grpSp>
      <p:sp>
        <p:nvSpPr>
          <p:cNvPr id="10" name="Content Placeholder 6"/>
          <p:cNvSpPr txBox="1">
            <a:spLocks/>
          </p:cNvSpPr>
          <p:nvPr/>
        </p:nvSpPr>
        <p:spPr>
          <a:xfrm>
            <a:off x="824568" y="1153854"/>
            <a:ext cx="2439332" cy="964606"/>
          </a:xfrm>
          <a:prstGeom prst="rect">
            <a:avLst/>
          </a:prstGeom>
        </p:spPr>
        <p:txBody>
          <a:bodyPr vert="horz" lIns="0" tIns="45720" rIns="91440" bIns="45720" numCol="1" rtlCol="0">
            <a:noAutofit/>
          </a:bodyPr>
          <a:lstStyle/>
          <a:p>
            <a:pPr marL="347472" marR="0" lvl="0" indent="-274320" algn="l" defTabSz="457200" rtl="0" eaLnBrk="1" fontAlgn="auto" latinLnBrk="0" hangingPunct="1">
              <a:lnSpc>
                <a:spcPct val="100000"/>
              </a:lnSpc>
              <a:spcAft>
                <a:spcPts val="600"/>
              </a:spcAft>
              <a:buClrTx/>
              <a:buSzTx/>
              <a:buFont typeface="Arial"/>
              <a:buChar char="•"/>
              <a:tabLst/>
              <a:defRPr/>
            </a:pPr>
            <a:r>
              <a:rPr lang="en-US" sz="1600" dirty="0" smtClean="0"/>
              <a:t>256 crossed-dipoles</a:t>
            </a:r>
          </a:p>
          <a:p>
            <a:pPr marL="347472" marR="0" lvl="0" indent="-274320" algn="l" defTabSz="457200" rtl="0" eaLnBrk="1" fontAlgn="auto" latinLnBrk="0" hangingPunct="1">
              <a:lnSpc>
                <a:spcPct val="100000"/>
              </a:lnSpc>
              <a:spcAft>
                <a:spcPts val="600"/>
              </a:spcAft>
              <a:buClrTx/>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Spread out across 200-m </a:t>
            </a:r>
            <a:r>
              <a:rPr lang="en-US" sz="1600" dirty="0" smtClean="0"/>
              <a:t>diameter core</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11" name="Group 12"/>
          <p:cNvGrpSpPr/>
          <p:nvPr/>
        </p:nvGrpSpPr>
        <p:grpSpPr>
          <a:xfrm>
            <a:off x="3396171" y="1330325"/>
            <a:ext cx="360814" cy="390696"/>
            <a:chOff x="682627" y="1415189"/>
            <a:chExt cx="360814" cy="390696"/>
          </a:xfrm>
        </p:grpSpPr>
        <p:sp>
          <p:nvSpPr>
            <p:cNvPr id="12" name="Oval 11"/>
            <p:cNvSpPr>
              <a:spLocks noChangeAspect="1"/>
            </p:cNvSpPr>
            <p:nvPr/>
          </p:nvSpPr>
          <p:spPr>
            <a:xfrm>
              <a:off x="682627" y="1445071"/>
              <a:ext cx="360814" cy="360814"/>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697568" y="1415189"/>
              <a:ext cx="313044" cy="369332"/>
            </a:xfrm>
            <a:prstGeom prst="rect">
              <a:avLst/>
            </a:prstGeom>
            <a:noFill/>
          </p:spPr>
          <p:txBody>
            <a:bodyPr wrap="square" rtlCol="0">
              <a:spAutoFit/>
            </a:bodyPr>
            <a:lstStyle/>
            <a:p>
              <a:r>
                <a:rPr lang="en-US" dirty="0" smtClean="0">
                  <a:solidFill>
                    <a:srgbClr val="FFFFFF"/>
                  </a:solidFill>
                </a:rPr>
                <a:t>2</a:t>
              </a:r>
              <a:endParaRPr lang="en-US" dirty="0">
                <a:solidFill>
                  <a:srgbClr val="FFFFFF"/>
                </a:solidFill>
              </a:endParaRPr>
            </a:p>
          </p:txBody>
        </p:sp>
      </p:grpSp>
      <p:sp>
        <p:nvSpPr>
          <p:cNvPr id="14" name="Content Placeholder 6"/>
          <p:cNvSpPr txBox="1">
            <a:spLocks/>
          </p:cNvSpPr>
          <p:nvPr/>
        </p:nvSpPr>
        <p:spPr>
          <a:xfrm>
            <a:off x="3883984" y="1039554"/>
            <a:ext cx="2605715" cy="964606"/>
          </a:xfrm>
          <a:prstGeom prst="rect">
            <a:avLst/>
          </a:prstGeom>
        </p:spPr>
        <p:txBody>
          <a:bodyPr vert="horz" lIns="0" tIns="45720" rIns="91440" bIns="45720" numCol="1" rtlCol="0">
            <a:noAutofit/>
          </a:bodyPr>
          <a:lstStyle/>
          <a:p>
            <a:pPr marL="347472" marR="0" lvl="0" indent="-274320" algn="l" defTabSz="457200" rtl="0" eaLnBrk="1" fontAlgn="auto" latinLnBrk="0" hangingPunct="1">
              <a:lnSpc>
                <a:spcPct val="100000"/>
              </a:lnSpc>
              <a:spcAft>
                <a:spcPts val="600"/>
              </a:spcAft>
              <a:buClrTx/>
              <a:buSzTx/>
              <a:buFont typeface="Arial"/>
              <a:buChar char="•"/>
              <a:tabLst/>
              <a:defRPr/>
            </a:pPr>
            <a:r>
              <a:rPr lang="en-US" sz="1600" dirty="0" smtClean="0"/>
              <a:t>Added 32 additional dipoles</a:t>
            </a:r>
          </a:p>
          <a:p>
            <a:pPr marL="347472" marR="0" lvl="0" indent="-274320" algn="l" defTabSz="457200" rtl="0" eaLnBrk="1" fontAlgn="auto" latinLnBrk="0" hangingPunct="1">
              <a:lnSpc>
                <a:spcPct val="100000"/>
              </a:lnSpc>
              <a:spcAft>
                <a:spcPts val="600"/>
              </a:spcAft>
              <a:buClrTx/>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Increased maximum baseline out to ~1.5-km</a:t>
            </a:r>
          </a:p>
        </p:txBody>
      </p:sp>
      <p:grpSp>
        <p:nvGrpSpPr>
          <p:cNvPr id="15" name="Group 8"/>
          <p:cNvGrpSpPr/>
          <p:nvPr/>
        </p:nvGrpSpPr>
        <p:grpSpPr>
          <a:xfrm>
            <a:off x="6464299" y="1330325"/>
            <a:ext cx="360814" cy="390696"/>
            <a:chOff x="682627" y="1415189"/>
            <a:chExt cx="360814" cy="390696"/>
          </a:xfrm>
        </p:grpSpPr>
        <p:sp>
          <p:nvSpPr>
            <p:cNvPr id="16" name="Oval 15"/>
            <p:cNvSpPr>
              <a:spLocks noChangeAspect="1"/>
            </p:cNvSpPr>
            <p:nvPr/>
          </p:nvSpPr>
          <p:spPr>
            <a:xfrm>
              <a:off x="682627" y="1445071"/>
              <a:ext cx="360814" cy="360814"/>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697568" y="1415189"/>
              <a:ext cx="313044" cy="369332"/>
            </a:xfrm>
            <a:prstGeom prst="rect">
              <a:avLst/>
            </a:prstGeom>
            <a:noFill/>
          </p:spPr>
          <p:txBody>
            <a:bodyPr wrap="square" rtlCol="0">
              <a:spAutoFit/>
            </a:bodyPr>
            <a:lstStyle/>
            <a:p>
              <a:r>
                <a:rPr lang="en-US" dirty="0" smtClean="0">
                  <a:solidFill>
                    <a:srgbClr val="FFFFFF"/>
                  </a:solidFill>
                </a:rPr>
                <a:t>3</a:t>
              </a:r>
              <a:endParaRPr lang="en-US" dirty="0">
                <a:solidFill>
                  <a:srgbClr val="FFFFFF"/>
                </a:solidFill>
              </a:endParaRPr>
            </a:p>
          </p:txBody>
        </p:sp>
      </p:grpSp>
      <p:sp>
        <p:nvSpPr>
          <p:cNvPr id="18" name="Content Placeholder 6"/>
          <p:cNvSpPr txBox="1">
            <a:spLocks/>
          </p:cNvSpPr>
          <p:nvPr/>
        </p:nvSpPr>
        <p:spPr>
          <a:xfrm>
            <a:off x="6901313" y="1039554"/>
            <a:ext cx="2191888" cy="964606"/>
          </a:xfrm>
          <a:prstGeom prst="rect">
            <a:avLst/>
          </a:prstGeom>
        </p:spPr>
        <p:txBody>
          <a:bodyPr vert="horz" lIns="0" tIns="45720" rIns="91440" bIns="45720" numCol="1" rtlCol="0">
            <a:noAutofit/>
          </a:bodyPr>
          <a:lstStyle/>
          <a:p>
            <a:pPr marL="347472" marR="0" lvl="0" indent="-274320" algn="l" defTabSz="457200" rtl="0" eaLnBrk="1" fontAlgn="auto" latinLnBrk="0" hangingPunct="1">
              <a:lnSpc>
                <a:spcPct val="100000"/>
              </a:lnSpc>
              <a:spcAft>
                <a:spcPts val="600"/>
              </a:spcAft>
              <a:buClrTx/>
              <a:buSzTx/>
              <a:buFont typeface="Arial"/>
              <a:buChar char="•"/>
              <a:tabLst/>
              <a:defRPr/>
            </a:pPr>
            <a:r>
              <a:rPr lang="en-US" sz="1600" dirty="0" smtClean="0"/>
              <a:t>Final array of 352 antennas</a:t>
            </a:r>
          </a:p>
          <a:p>
            <a:pPr marL="347472" marR="0" lvl="0" indent="-274320" algn="l" defTabSz="457200" rtl="0" eaLnBrk="1" fontAlgn="auto" latinLnBrk="0" hangingPunct="1">
              <a:lnSpc>
                <a:spcPct val="100000"/>
              </a:lnSpc>
              <a:spcAft>
                <a:spcPts val="600"/>
              </a:spcAft>
              <a:buClrTx/>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New</a:t>
            </a:r>
            <a:r>
              <a:rPr kumimoji="0" lang="en-US" sz="1600" b="0" i="0" u="none" strike="noStrike" kern="1200" cap="none" spc="0" normalizeH="0" noProof="0" dirty="0" smtClean="0">
                <a:ln>
                  <a:noFill/>
                </a:ln>
                <a:solidFill>
                  <a:schemeClr val="tx1"/>
                </a:solidFill>
                <a:effectLst/>
                <a:uLnTx/>
                <a:uFillTx/>
                <a:latin typeface="+mn-lt"/>
                <a:ea typeface="+mn-ea"/>
                <a:cs typeface="+mn-cs"/>
              </a:rPr>
              <a:t> </a:t>
            </a:r>
            <a:r>
              <a:rPr kumimoji="0" lang="en-US" sz="1600" b="0" i="0" u="none" strike="noStrike" kern="1200" cap="none" spc="0" normalizeH="0" noProof="0" dirty="0" err="1" smtClean="0">
                <a:ln>
                  <a:noFill/>
                </a:ln>
                <a:solidFill>
                  <a:schemeClr val="tx1"/>
                </a:solidFill>
                <a:effectLst/>
                <a:uLnTx/>
                <a:uFillTx/>
                <a:latin typeface="+mn-lt"/>
                <a:ea typeface="+mn-ea"/>
                <a:cs typeface="+mn-cs"/>
              </a:rPr>
              <a:t>correlator</a:t>
            </a:r>
            <a:r>
              <a:rPr kumimoji="0" lang="en-US" sz="1600" b="0" i="0" u="none" strike="noStrike" kern="1200" cap="none" spc="0" normalizeH="0" noProof="0" dirty="0" smtClean="0">
                <a:ln>
                  <a:noFill/>
                </a:ln>
                <a:solidFill>
                  <a:schemeClr val="tx1"/>
                </a:solidFill>
                <a:effectLst/>
                <a:uLnTx/>
                <a:uFillTx/>
                <a:latin typeface="+mn-lt"/>
                <a:ea typeface="+mn-ea"/>
                <a:cs typeface="+mn-cs"/>
              </a:rPr>
              <a:t> for 704 inputs</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6" name="progress.mp4">
            <a:hlinkClick r:id="" action="ppaction://media"/>
          </p:cNvPr>
          <p:cNvPicPr/>
          <p:nvPr>
            <a:videoFile r:link="rId1"/>
          </p:nvPr>
        </p:nvPicPr>
        <p:blipFill>
          <a:blip r:embed="rId3"/>
          <a:stretch>
            <a:fillRect/>
          </a:stretch>
        </p:blipFill>
        <p:spPr>
          <a:xfrm>
            <a:off x="2000250" y="0"/>
            <a:ext cx="5143500" cy="5143500"/>
          </a:xfrm>
          <a:prstGeom prst="rect">
            <a:avLst/>
          </a:prstGeom>
        </p:spPr>
      </p:pic>
      <p:pic>
        <p:nvPicPr>
          <p:cNvPr id="7" name="Picture 6" descr="10d-0001562521313280-image.fits.crop.jpg"/>
          <p:cNvPicPr>
            <a:picLocks noChangeAspect="1"/>
          </p:cNvPicPr>
          <p:nvPr/>
        </p:nvPicPr>
        <p:blipFill>
          <a:blip r:embed="rId4"/>
          <a:stretch>
            <a:fillRect/>
          </a:stretch>
        </p:blipFill>
        <p:spPr>
          <a:xfrm>
            <a:off x="2000250" y="0"/>
            <a:ext cx="51435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20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mode of operation with the Stage 2 OVRO-LWA</a:t>
            </a:r>
            <a:endParaRPr lang="en-US" dirty="0"/>
          </a:p>
        </p:txBody>
      </p:sp>
      <p:sp>
        <p:nvSpPr>
          <p:cNvPr id="3" name="Content Placeholder 2"/>
          <p:cNvSpPr>
            <a:spLocks noGrp="1"/>
          </p:cNvSpPr>
          <p:nvPr>
            <p:ph idx="1"/>
          </p:nvPr>
        </p:nvSpPr>
        <p:spPr/>
        <p:txBody>
          <a:bodyPr>
            <a:normAutofit/>
          </a:bodyPr>
          <a:lstStyle/>
          <a:p>
            <a:r>
              <a:rPr lang="en-US" sz="1600" dirty="0" smtClean="0"/>
              <a:t>Continuously observing as of November 2016, in order to respond to external event triggers (including GW events from </a:t>
            </a:r>
            <a:r>
              <a:rPr lang="en-US" sz="1600" dirty="0" err="1" smtClean="0"/>
              <a:t>aLIGO</a:t>
            </a:r>
            <a:r>
              <a:rPr lang="en-US" sz="1600" dirty="0" smtClean="0"/>
              <a:t>, X-ray flares from </a:t>
            </a:r>
            <a:r>
              <a:rPr lang="en-US" sz="1600" i="1" dirty="0" smtClean="0"/>
              <a:t>Swift</a:t>
            </a:r>
            <a:r>
              <a:rPr lang="en-US" sz="1600" dirty="0" smtClean="0"/>
              <a:t>).</a:t>
            </a:r>
            <a:endParaRPr lang="en-US" sz="1600" dirty="0"/>
          </a:p>
        </p:txBody>
      </p:sp>
      <p:sp>
        <p:nvSpPr>
          <p:cNvPr id="5" name="Footer Placeholder 4"/>
          <p:cNvSpPr>
            <a:spLocks noGrp="1"/>
          </p:cNvSpPr>
          <p:nvPr>
            <p:ph type="ftr" sz="quarter" idx="11"/>
          </p:nvPr>
        </p:nvSpPr>
        <p:spPr/>
        <p:txBody>
          <a:bodyPr/>
          <a:lstStyle/>
          <a:p>
            <a:r>
              <a:rPr lang="en-US" smtClean="0"/>
              <a:t>OVRO-LWA</a:t>
            </a:r>
            <a:endParaRPr lang="en-US"/>
          </a:p>
        </p:txBody>
      </p:sp>
      <p:sp>
        <p:nvSpPr>
          <p:cNvPr id="6" name="Slide Number Placeholder 5"/>
          <p:cNvSpPr>
            <a:spLocks noGrp="1"/>
          </p:cNvSpPr>
          <p:nvPr>
            <p:ph type="sldNum" sz="quarter" idx="12"/>
          </p:nvPr>
        </p:nvSpPr>
        <p:spPr/>
        <p:txBody>
          <a:bodyPr/>
          <a:lstStyle/>
          <a:p>
            <a:fld id="{451B6DA5-BAFE-C740-9756-212E50996240}" type="slidenum">
              <a:rPr lang="en-US" smtClean="0"/>
              <a:pPr/>
              <a:t>13</a:t>
            </a:fld>
            <a:endParaRPr lang="en-US" dirty="0"/>
          </a:p>
        </p:txBody>
      </p:sp>
      <p:pic>
        <p:nvPicPr>
          <p:cNvPr id="7" name="Picture 6" descr="lwanighttime.jpg"/>
          <p:cNvPicPr>
            <a:picLocks noChangeAspect="1"/>
          </p:cNvPicPr>
          <p:nvPr/>
        </p:nvPicPr>
        <p:blipFill>
          <a:blip r:embed="rId3">
            <a:alphaModFix/>
          </a:blip>
          <a:srcRect r="2734"/>
          <a:stretch>
            <a:fillRect/>
          </a:stretch>
        </p:blipFill>
        <p:spPr>
          <a:xfrm>
            <a:off x="139700" y="1691425"/>
            <a:ext cx="4383341" cy="3008376"/>
          </a:xfrm>
          <a:prstGeom prst="rect">
            <a:avLst/>
          </a:prstGeom>
        </p:spPr>
      </p:pic>
      <p:sp>
        <p:nvSpPr>
          <p:cNvPr id="8" name="Footer Placeholder 4"/>
          <p:cNvSpPr txBox="1">
            <a:spLocks/>
          </p:cNvSpPr>
          <p:nvPr/>
        </p:nvSpPr>
        <p:spPr>
          <a:xfrm>
            <a:off x="2686340" y="4395636"/>
            <a:ext cx="2352602" cy="365125"/>
          </a:xfrm>
          <a:prstGeom prst="rect">
            <a:avLst/>
          </a:prstGeom>
        </p:spPr>
        <p:txBody>
          <a:bodyPr vert="horz" lIns="91440" tIns="45720" rIns="91440" bIns="4572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Image credit</a:t>
            </a:r>
            <a:r>
              <a:rPr kumimoji="0" lang="en-US" sz="1200" b="0" i="0" u="none" strike="noStrike" kern="1200" cap="none" spc="0" normalizeH="0" baseline="0" noProof="0" dirty="0" smtClean="0">
                <a:ln>
                  <a:noFill/>
                </a:ln>
                <a:solidFill>
                  <a:schemeClr val="bg1"/>
                </a:solidFill>
                <a:effectLst/>
                <a:uLnTx/>
                <a:uFillTx/>
                <a:latin typeface="+mn-lt"/>
                <a:ea typeface="+mn-ea"/>
                <a:cs typeface="+mn-cs"/>
              </a:rPr>
              <a:t>: </a:t>
            </a:r>
            <a:r>
              <a:rPr kumimoji="0" lang="en-US" sz="1200" b="1" i="0" u="none" strike="noStrike" kern="1200" cap="none" spc="0" normalizeH="0" baseline="0" noProof="0" dirty="0" smtClean="0">
                <a:ln>
                  <a:noFill/>
                </a:ln>
                <a:solidFill>
                  <a:schemeClr val="bg1"/>
                </a:solidFill>
                <a:effectLst/>
                <a:uLnTx/>
                <a:uFillTx/>
                <a:latin typeface="+mn-lt"/>
                <a:ea typeface="+mn-ea"/>
                <a:cs typeface="+mn-cs"/>
              </a:rPr>
              <a:t>G. </a:t>
            </a:r>
            <a:r>
              <a:rPr kumimoji="0" lang="en-US" sz="1200" b="1" i="0" u="none" strike="noStrike" kern="1200" cap="none" spc="0" normalizeH="0" baseline="0" noProof="0" dirty="0" err="1" smtClean="0">
                <a:ln>
                  <a:noFill/>
                </a:ln>
                <a:solidFill>
                  <a:schemeClr val="bg1"/>
                </a:solidFill>
                <a:effectLst/>
                <a:uLnTx/>
                <a:uFillTx/>
                <a:latin typeface="+mn-lt"/>
                <a:ea typeface="+mn-ea"/>
                <a:cs typeface="+mn-cs"/>
              </a:rPr>
              <a:t>Hallinan</a:t>
            </a:r>
            <a:endParaRPr kumimoji="0" lang="en-US" sz="1200" b="1" i="0" u="none" strike="noStrike" kern="1200" cap="none" spc="0" normalizeH="0" baseline="0" noProof="0" dirty="0">
              <a:ln>
                <a:noFill/>
              </a:ln>
              <a:solidFill>
                <a:schemeClr val="bg1"/>
              </a:solidFill>
              <a:effectLst/>
              <a:uLnTx/>
              <a:uFillTx/>
              <a:latin typeface="+mn-lt"/>
              <a:ea typeface="+mn-ea"/>
              <a:cs typeface="+mn-cs"/>
            </a:endParaRPr>
          </a:p>
        </p:txBody>
      </p:sp>
      <p:sp>
        <p:nvSpPr>
          <p:cNvPr id="10" name="Content Placeholder 2"/>
          <p:cNvSpPr txBox="1">
            <a:spLocks/>
          </p:cNvSpPr>
          <p:nvPr/>
        </p:nvSpPr>
        <p:spPr>
          <a:xfrm>
            <a:off x="5033140" y="1877060"/>
            <a:ext cx="3602860" cy="2200664"/>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2400"/>
              </a:spcAft>
              <a:buClrTx/>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Arial"/>
                <a:ea typeface="+mn-ea"/>
                <a:cs typeface="Arial"/>
              </a:rPr>
              <a:t>Initial </a:t>
            </a:r>
            <a:r>
              <a:rPr kumimoji="0" lang="en-US" sz="1600" b="0" i="0" u="none" strike="noStrike" kern="1200" cap="none" spc="0" normalizeH="0" baseline="0" noProof="0" dirty="0" smtClean="0">
                <a:ln>
                  <a:noFill/>
                </a:ln>
                <a:solidFill>
                  <a:srgbClr val="800000"/>
                </a:solidFill>
                <a:effectLst/>
                <a:uLnTx/>
                <a:uFillTx/>
                <a:latin typeface="Arial"/>
                <a:ea typeface="+mn-ea"/>
                <a:cs typeface="Arial"/>
              </a:rPr>
              <a:t>28-hour </a:t>
            </a:r>
            <a:r>
              <a:rPr kumimoji="0" lang="en-US" sz="1600" b="0" i="0" u="none" strike="noStrike" kern="1200" cap="none" spc="0" normalizeH="0" baseline="0" noProof="0" dirty="0" smtClean="0">
                <a:ln>
                  <a:noFill/>
                </a:ln>
                <a:solidFill>
                  <a:schemeClr val="tx1"/>
                </a:solidFill>
                <a:effectLst/>
                <a:uLnTx/>
                <a:uFillTx/>
                <a:latin typeface="Arial"/>
                <a:ea typeface="+mn-ea"/>
                <a:cs typeface="Arial"/>
              </a:rPr>
              <a:t>dataset monitoring</a:t>
            </a:r>
            <a:r>
              <a:rPr kumimoji="0" lang="en-US" sz="1600" b="0" i="0" u="none" strike="noStrike" kern="1200" cap="none" spc="0" normalizeH="0" noProof="0" dirty="0" smtClean="0">
                <a:ln>
                  <a:noFill/>
                </a:ln>
                <a:solidFill>
                  <a:schemeClr val="tx1"/>
                </a:solidFill>
                <a:effectLst/>
                <a:uLnTx/>
                <a:uFillTx/>
                <a:latin typeface="Arial"/>
                <a:ea typeface="+mn-ea"/>
                <a:cs typeface="Arial"/>
              </a:rPr>
              <a:t> 4000 objects out to 25 pc.</a:t>
            </a:r>
            <a:endParaRPr kumimoji="0" lang="en-US" sz="1600" b="0" i="0" u="none" strike="noStrike" kern="1200" cap="none" spc="0" normalizeH="0" baseline="0" noProof="0" dirty="0" smtClean="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2400"/>
              </a:spcAft>
              <a:buClrTx/>
              <a:buSzTx/>
              <a:buFont typeface="Arial"/>
              <a:buChar char="•"/>
              <a:tabLst/>
              <a:defRPr/>
            </a:pPr>
            <a:r>
              <a:rPr lang="en-US" sz="1600" noProof="0" dirty="0" smtClean="0">
                <a:solidFill>
                  <a:srgbClr val="800000"/>
                </a:solidFill>
                <a:latin typeface="Arial"/>
                <a:cs typeface="Arial"/>
              </a:rPr>
              <a:t>27-84 MHz </a:t>
            </a:r>
            <a:r>
              <a:rPr lang="en-US" sz="1600" noProof="0" dirty="0" smtClean="0">
                <a:latin typeface="Arial"/>
                <a:cs typeface="Arial"/>
              </a:rPr>
              <a:t>with 24 kHz resolution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1600" noProof="0" dirty="0" smtClean="0">
                <a:solidFill>
                  <a:srgbClr val="800000"/>
                </a:solidFill>
                <a:latin typeface="Arial"/>
                <a:cs typeface="Arial"/>
              </a:rPr>
              <a:t>13-second </a:t>
            </a:r>
            <a:r>
              <a:rPr lang="en-US" sz="1600" noProof="0" dirty="0" smtClean="0">
                <a:latin typeface="Arial"/>
                <a:cs typeface="Arial"/>
              </a:rPr>
              <a:t>integrations</a:t>
            </a:r>
            <a:endParaRPr kumimoji="0" lang="en-US" sz="1600" b="0" i="0" u="none" strike="noStrike" kern="1200" cap="none" spc="0" normalizeH="0" baseline="0" noProof="0" dirty="0" smtClean="0">
              <a:ln>
                <a:noFill/>
              </a:ln>
              <a:solidFill>
                <a:schemeClr val="tx1"/>
              </a:solidFill>
              <a:effectLst/>
              <a:uLnTx/>
              <a:uFillTx/>
              <a:latin typeface="Arial"/>
              <a:ea typeface="+mn-ea"/>
              <a:cs typeface="Arial"/>
            </a:endParaRPr>
          </a:p>
        </p:txBody>
      </p:sp>
      <p:sp>
        <p:nvSpPr>
          <p:cNvPr id="9" name="Oval 8"/>
          <p:cNvSpPr/>
          <p:nvPr/>
        </p:nvSpPr>
        <p:spPr>
          <a:xfrm>
            <a:off x="5008462" y="1897380"/>
            <a:ext cx="292608" cy="292100"/>
          </a:xfrm>
          <a:prstGeom prst="ellipse">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008462" y="2745740"/>
            <a:ext cx="292608" cy="292100"/>
          </a:xfrm>
          <a:prstGeom prst="ellipse">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008462" y="3430270"/>
            <a:ext cx="292608" cy="292100"/>
          </a:xfrm>
          <a:prstGeom prst="ellipse">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6" name="galaxysetting_20170112_stokesv.mp4">
            <a:hlinkClick r:id="" action="ppaction://media"/>
          </p:cNvPr>
          <p:cNvPicPr/>
          <p:nvPr>
            <a:videoFile r:link="rId1"/>
          </p:nvPr>
        </p:nvPicPr>
        <p:blipFill>
          <a:blip r:embed="rId4"/>
          <a:stretch>
            <a:fillRect/>
          </a:stretch>
        </p:blipFill>
        <p:spPr>
          <a:xfrm>
            <a:off x="2000250" y="0"/>
            <a:ext cx="5143500" cy="5143500"/>
          </a:xfrm>
          <a:prstGeom prst="rect">
            <a:avLst/>
          </a:prstGeom>
        </p:spPr>
      </p:pic>
      <p:pic>
        <p:nvPicPr>
          <p:cNvPr id="3" name="Picture 2" descr="Screen Shot 2019-01-09 at 2.12.56 PM.png"/>
          <p:cNvPicPr>
            <a:picLocks noChangeAspect="1"/>
          </p:cNvPicPr>
          <p:nvPr/>
        </p:nvPicPr>
        <p:blipFill>
          <a:blip r:embed="rId5"/>
          <a:stretch>
            <a:fillRect/>
          </a:stretch>
        </p:blipFill>
        <p:spPr>
          <a:xfrm>
            <a:off x="1563366" y="-250615"/>
            <a:ext cx="6007948" cy="60079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4000" fill="hold" display="0">
                  <p:stCondLst>
                    <p:cond delay="indefinite"/>
                  </p:stCondLst>
                  <p:endCondLst>
                    <p:cond evt="onPrev" delay="0">
                      <p:tgtEl>
                        <p:sldTgt/>
                      </p:tgtEl>
                    </p:cond>
                  </p:endCondLst>
                </p:cTn>
                <p:tgtEl>
                  <p:spTgt spid="6"/>
                </p:tgtEl>
              </p:cMediaNode>
            </p:video>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6" name="galaxysetting_20170112.mp4">
            <a:hlinkClick r:id="" action="ppaction://media"/>
          </p:cNvPr>
          <p:cNvPicPr/>
          <p:nvPr>
            <a:videoFile r:link="rId1"/>
          </p:nvPr>
        </p:nvPicPr>
        <p:blipFill>
          <a:blip r:embed="rId4"/>
          <a:stretch>
            <a:fillRect/>
          </a:stretch>
        </p:blipFill>
        <p:spPr>
          <a:xfrm>
            <a:off x="2000250" y="0"/>
            <a:ext cx="5143500" cy="5143500"/>
          </a:xfrm>
          <a:prstGeom prst="rect">
            <a:avLst/>
          </a:prstGeom>
        </p:spPr>
      </p:pic>
      <p:pic>
        <p:nvPicPr>
          <p:cNvPr id="7" name="Picture 6" descr="int00001-image_mask.jpg"/>
          <p:cNvPicPr>
            <a:picLocks noChangeAspect="1"/>
          </p:cNvPicPr>
          <p:nvPr/>
        </p:nvPicPr>
        <p:blipFill>
          <a:blip r:embed="rId5"/>
          <a:stretch>
            <a:fillRect/>
          </a:stretch>
        </p:blipFill>
        <p:spPr>
          <a:xfrm>
            <a:off x="2000250" y="0"/>
            <a:ext cx="51435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2000" fill="hold" display="0">
                  <p:stCondLst>
                    <p:cond delay="indefinite"/>
                  </p:stCondLst>
                  <p:endCondLst>
                    <p:cond evt="onPrev" delay="0">
                      <p:tgtEl>
                        <p:sldTgt/>
                      </p:tgtEl>
                    </p:cond>
                  </p:end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OVRO-LWA</a:t>
            </a:r>
            <a:endParaRPr lang="en-US"/>
          </a:p>
        </p:txBody>
      </p:sp>
      <p:sp>
        <p:nvSpPr>
          <p:cNvPr id="11" name="Slide Number Placeholder 10"/>
          <p:cNvSpPr>
            <a:spLocks noGrp="1"/>
          </p:cNvSpPr>
          <p:nvPr>
            <p:ph type="sldNum" sz="quarter" idx="12"/>
          </p:nvPr>
        </p:nvSpPr>
        <p:spPr/>
        <p:txBody>
          <a:bodyPr/>
          <a:lstStyle/>
          <a:p>
            <a:fld id="{451B6DA5-BAFE-C740-9756-212E50996240}" type="slidenum">
              <a:rPr lang="en-US" smtClean="0"/>
              <a:pPr/>
              <a:t>16</a:t>
            </a:fld>
            <a:endParaRPr lang="en-US" dirty="0"/>
          </a:p>
        </p:txBody>
      </p:sp>
      <p:sp>
        <p:nvSpPr>
          <p:cNvPr id="21" name="Title 1"/>
          <p:cNvSpPr>
            <a:spLocks noGrp="1"/>
          </p:cNvSpPr>
          <p:nvPr>
            <p:ph type="title"/>
          </p:nvPr>
        </p:nvSpPr>
        <p:spPr>
          <a:xfrm>
            <a:off x="457200" y="142479"/>
            <a:ext cx="8229600" cy="733821"/>
          </a:xfrm>
        </p:spPr>
        <p:txBody>
          <a:bodyPr>
            <a:normAutofit/>
          </a:bodyPr>
          <a:lstStyle/>
          <a:p>
            <a:r>
              <a:rPr lang="en-US" sz="2000" dirty="0" smtClean="0"/>
              <a:t>Initial results from a sample subset of flare stars.</a:t>
            </a:r>
            <a:endParaRPr lang="en-US" sz="2000" dirty="0"/>
          </a:p>
        </p:txBody>
      </p:sp>
      <p:pic>
        <p:nvPicPr>
          <p:cNvPr id="14" name="galaxysetting_20170112_sourcelabels.mp4">
            <a:hlinkClick r:id="" action="ppaction://media"/>
          </p:cNvPr>
          <p:cNvPicPr/>
          <p:nvPr>
            <a:videoFile r:link="rId1"/>
          </p:nvPr>
        </p:nvPicPr>
        <p:blipFill>
          <a:blip r:embed="rId4"/>
          <a:stretch>
            <a:fillRect/>
          </a:stretch>
        </p:blipFill>
        <p:spPr>
          <a:xfrm>
            <a:off x="343916" y="1151636"/>
            <a:ext cx="3310128" cy="3310128"/>
          </a:xfrm>
          <a:prstGeom prst="rect">
            <a:avLst/>
          </a:prstGeom>
        </p:spPr>
      </p:pic>
      <p:pic>
        <p:nvPicPr>
          <p:cNvPr id="16" name="Picture 15" descr="int00001-image_sourcelabel.jpg"/>
          <p:cNvPicPr>
            <a:picLocks noChangeAspect="1"/>
          </p:cNvPicPr>
          <p:nvPr/>
        </p:nvPicPr>
        <p:blipFill>
          <a:blip r:embed="rId5"/>
          <a:stretch>
            <a:fillRect/>
          </a:stretch>
        </p:blipFill>
        <p:spPr>
          <a:xfrm>
            <a:off x="345186" y="1151636"/>
            <a:ext cx="3310128" cy="3310128"/>
          </a:xfrm>
          <a:prstGeom prst="rect">
            <a:avLst/>
          </a:prstGeom>
        </p:spPr>
      </p:pic>
      <p:grpSp>
        <p:nvGrpSpPr>
          <p:cNvPr id="38" name="Group 37"/>
          <p:cNvGrpSpPr/>
          <p:nvPr/>
        </p:nvGrpSpPr>
        <p:grpSpPr>
          <a:xfrm>
            <a:off x="4068679" y="1565492"/>
            <a:ext cx="4499553" cy="2179096"/>
            <a:chOff x="4065280" y="392113"/>
            <a:chExt cx="4499553" cy="2179096"/>
          </a:xfrm>
        </p:grpSpPr>
        <p:pic>
          <p:nvPicPr>
            <p:cNvPr id="19" name="Picture 18"/>
            <p:cNvPicPr>
              <a:picLocks noChangeAspect="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065280" y="392113"/>
              <a:ext cx="4499553" cy="2179096"/>
            </a:xfrm>
            <a:prstGeom prst="rect">
              <a:avLst/>
            </a:prstGeom>
          </p:spPr>
        </p:pic>
        <p:sp>
          <p:nvSpPr>
            <p:cNvPr id="22" name="Rectangle 21"/>
            <p:cNvSpPr/>
            <p:nvPr/>
          </p:nvSpPr>
          <p:spPr>
            <a:xfrm>
              <a:off x="4986236" y="853533"/>
              <a:ext cx="758825" cy="1412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800000"/>
                  </a:solidFill>
                  <a:effectLst/>
                  <a:uLnTx/>
                  <a:uFillTx/>
                  <a:latin typeface="Calibri"/>
                  <a:ea typeface="+mn-ea"/>
                  <a:cs typeface="+mn-cs"/>
                </a:rPr>
                <a:t>~400 mJy</a:t>
              </a:r>
            </a:p>
          </p:txBody>
        </p:sp>
        <p:sp>
          <p:nvSpPr>
            <p:cNvPr id="34" name="Rectangle 33"/>
            <p:cNvSpPr/>
            <p:nvPr/>
          </p:nvSpPr>
          <p:spPr>
            <a:xfrm>
              <a:off x="5887954" y="802733"/>
              <a:ext cx="1058863" cy="1920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800000"/>
                  </a:solidFill>
                  <a:effectLst/>
                  <a:uLnTx/>
                  <a:uFillTx/>
                  <a:latin typeface="Calibri"/>
                  <a:ea typeface="+mn-ea"/>
                  <a:cs typeface="+mn-cs"/>
                </a:rPr>
                <a:t>Stokes I</a:t>
              </a:r>
            </a:p>
          </p:txBody>
        </p:sp>
        <p:sp>
          <p:nvSpPr>
            <p:cNvPr id="35" name="Right Arrow 34"/>
            <p:cNvSpPr/>
            <p:nvPr/>
          </p:nvSpPr>
          <p:spPr>
            <a:xfrm rot="2282980">
              <a:off x="5439421" y="1057470"/>
              <a:ext cx="330145" cy="178750"/>
            </a:xfrm>
            <a:prstGeom prst="rightArrow">
              <a:avLst>
                <a:gd name="adj1" fmla="val 39898"/>
                <a:gd name="adj2" fmla="val 50000"/>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 name="Group 36"/>
          <p:cNvGrpSpPr/>
          <p:nvPr/>
        </p:nvGrpSpPr>
        <p:grpSpPr>
          <a:xfrm>
            <a:off x="4055456" y="1565492"/>
            <a:ext cx="4512776" cy="2185500"/>
            <a:chOff x="4062815" y="2571210"/>
            <a:chExt cx="4512776" cy="2185500"/>
          </a:xfrm>
        </p:grpSpPr>
        <p:pic>
          <p:nvPicPr>
            <p:cNvPr id="18" name="Picture 17"/>
            <p:cNvPicPr>
              <a:picLocks noChangeAspect="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062815" y="2571210"/>
              <a:ext cx="4512776" cy="2185500"/>
            </a:xfrm>
            <a:prstGeom prst="rect">
              <a:avLst/>
            </a:prstGeom>
          </p:spPr>
        </p:pic>
        <p:sp>
          <p:nvSpPr>
            <p:cNvPr id="23" name="Rectangle 22"/>
            <p:cNvSpPr/>
            <p:nvPr/>
          </p:nvSpPr>
          <p:spPr>
            <a:xfrm>
              <a:off x="5900654" y="2876008"/>
              <a:ext cx="1058863" cy="1920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800000"/>
                  </a:solidFill>
                  <a:effectLst/>
                  <a:uLnTx/>
                  <a:uFillTx/>
                  <a:latin typeface="Calibri"/>
                  <a:ea typeface="+mn-ea"/>
                  <a:cs typeface="+mn-cs"/>
                </a:rPr>
                <a:t>Stokes V</a:t>
              </a:r>
            </a:p>
          </p:txBody>
        </p:sp>
        <p:sp>
          <p:nvSpPr>
            <p:cNvPr id="24" name="Rectangle 23"/>
            <p:cNvSpPr/>
            <p:nvPr/>
          </p:nvSpPr>
          <p:spPr>
            <a:xfrm>
              <a:off x="4699234" y="3055713"/>
              <a:ext cx="757238" cy="1920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800000"/>
                  </a:solidFill>
                  <a:effectLst/>
                  <a:uLnTx/>
                  <a:uFillTx/>
                  <a:latin typeface="Calibri"/>
                  <a:ea typeface="+mn-ea"/>
                  <a:cs typeface="+mn-cs"/>
                </a:rPr>
                <a:t>~330 mJy</a:t>
              </a:r>
            </a:p>
          </p:txBody>
        </p:sp>
        <p:sp>
          <p:nvSpPr>
            <p:cNvPr id="32" name="Rectangle 31"/>
            <p:cNvSpPr/>
            <p:nvPr/>
          </p:nvSpPr>
          <p:spPr>
            <a:xfrm>
              <a:off x="4648117" y="3822158"/>
              <a:ext cx="3687762" cy="2460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800000"/>
                  </a:solidFill>
                  <a:effectLst/>
                  <a:uLnTx/>
                  <a:uFillTx/>
                  <a:latin typeface="Calibri"/>
                  <a:ea typeface="+mn-ea"/>
                  <a:cs typeface="+mn-cs"/>
                </a:rPr>
                <a:t>Averaging down for 2 minutes in Stokes V - ~100 </a:t>
              </a:r>
              <a:r>
                <a:rPr kumimoji="0" lang="en-US" sz="1000" b="0" i="0" u="none" strike="noStrike" kern="1200" cap="none" spc="0" normalizeH="0" baseline="0" noProof="0" dirty="0" err="1">
                  <a:ln>
                    <a:noFill/>
                  </a:ln>
                  <a:solidFill>
                    <a:srgbClr val="800000"/>
                  </a:solidFill>
                  <a:effectLst/>
                  <a:uLnTx/>
                  <a:uFillTx/>
                  <a:latin typeface="Calibri"/>
                  <a:ea typeface="+mn-ea"/>
                  <a:cs typeface="+mn-cs"/>
                </a:rPr>
                <a:t>mJy</a:t>
              </a:r>
              <a:r>
                <a:rPr kumimoji="0" lang="en-US" sz="1000" b="0" i="0" u="none" strike="noStrike" kern="1200" cap="none" spc="0" normalizeH="0" baseline="0" noProof="0" dirty="0">
                  <a:ln>
                    <a:noFill/>
                  </a:ln>
                  <a:solidFill>
                    <a:srgbClr val="800000"/>
                  </a:solidFill>
                  <a:effectLst/>
                  <a:uLnTx/>
                  <a:uFillTx/>
                  <a:latin typeface="Calibri"/>
                  <a:ea typeface="+mn-ea"/>
                  <a:cs typeface="+mn-cs"/>
                </a:rPr>
                <a:t>. </a:t>
              </a:r>
            </a:p>
          </p:txBody>
        </p:sp>
        <p:sp>
          <p:nvSpPr>
            <p:cNvPr id="36" name="Right Arrow 35"/>
            <p:cNvSpPr/>
            <p:nvPr/>
          </p:nvSpPr>
          <p:spPr>
            <a:xfrm rot="2282980">
              <a:off x="5311719" y="3259572"/>
              <a:ext cx="330145" cy="178750"/>
            </a:xfrm>
            <a:prstGeom prst="rightArrow">
              <a:avLst>
                <a:gd name="adj1" fmla="val 39898"/>
                <a:gd name="adj2" fmla="val 50000"/>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4"/>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4" repeatCount="4000" fill="hold" display="0">
                  <p:stCondLst>
                    <p:cond delay="indefinite"/>
                  </p:stCondLst>
                  <p:endCondLst>
                    <p:cond evt="onPrev" delay="0">
                      <p:tgtEl>
                        <p:sldTgt/>
                      </p:tgtEl>
                    </p:cond>
                  </p:endCondLst>
                </p:cTn>
                <p:tgtEl>
                  <p:spTgt spid="14"/>
                </p:tgtEl>
              </p:cMediaNode>
            </p:video>
            <p:seq concurrent="1" nextAc="seek">
              <p:cTn id="15" restart="whenNotActive" fill="hold" evtFilter="cancelBubble" nodeType="interactiveSeq">
                <p:stCondLst>
                  <p:cond evt="onClick" delay="0">
                    <p:tgtEl>
                      <p:spTgt spid="1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668423" y="927522"/>
            <a:ext cx="4937096" cy="2390994"/>
          </a:xfrm>
          <a:prstGeom prst="rect">
            <a:avLst/>
          </a:prstGeom>
        </p:spPr>
      </p:pic>
      <p:sp>
        <p:nvSpPr>
          <p:cNvPr id="2" name="Title 1"/>
          <p:cNvSpPr>
            <a:spLocks noGrp="1"/>
          </p:cNvSpPr>
          <p:nvPr>
            <p:ph type="title"/>
          </p:nvPr>
        </p:nvSpPr>
        <p:spPr/>
        <p:txBody>
          <a:bodyPr>
            <a:normAutofit/>
          </a:bodyPr>
          <a:lstStyle/>
          <a:p>
            <a:r>
              <a:rPr lang="en-US" dirty="0" smtClean="0"/>
              <a:t>OVRO-LWA light curves for the usual flare star suspects.</a:t>
            </a:r>
            <a:endParaRPr lang="en-US" dirty="0"/>
          </a:p>
        </p:txBody>
      </p:sp>
      <p:sp>
        <p:nvSpPr>
          <p:cNvPr id="5" name="Footer Placeholder 4"/>
          <p:cNvSpPr>
            <a:spLocks noGrp="1"/>
          </p:cNvSpPr>
          <p:nvPr>
            <p:ph type="ftr" sz="quarter" idx="11"/>
          </p:nvPr>
        </p:nvSpPr>
        <p:spPr/>
        <p:txBody>
          <a:bodyPr/>
          <a:lstStyle/>
          <a:p>
            <a:r>
              <a:rPr lang="en-US" smtClean="0"/>
              <a:t>OVRO-LWA</a:t>
            </a:r>
            <a:endParaRPr lang="en-US"/>
          </a:p>
        </p:txBody>
      </p:sp>
      <p:pic>
        <p:nvPicPr>
          <p:cNvPr id="6" name="Picture 5" descr="Screen Shot 2016-12-08 at 10.54.16 AM.png"/>
          <p:cNvPicPr>
            <a:picLocks noChangeAspect="1"/>
          </p:cNvPicPr>
          <p:nvPr/>
        </p:nvPicPr>
        <p:blipFill>
          <a:blip r:embed="rId4"/>
          <a:srcRect b="-5211"/>
          <a:stretch>
            <a:fillRect/>
          </a:stretch>
        </p:blipFill>
        <p:spPr>
          <a:xfrm>
            <a:off x="609601" y="918630"/>
            <a:ext cx="2955985" cy="4023360"/>
          </a:xfrm>
          <a:prstGeom prst="rect">
            <a:avLst/>
          </a:prstGeom>
          <a:solidFill>
            <a:schemeClr val="bg1"/>
          </a:solidFill>
        </p:spPr>
      </p:pic>
      <p:sp>
        <p:nvSpPr>
          <p:cNvPr id="11" name="Slide Number Placeholder 10"/>
          <p:cNvSpPr>
            <a:spLocks noGrp="1"/>
          </p:cNvSpPr>
          <p:nvPr>
            <p:ph type="sldNum" sz="quarter" idx="12"/>
          </p:nvPr>
        </p:nvSpPr>
        <p:spPr/>
        <p:txBody>
          <a:bodyPr/>
          <a:lstStyle/>
          <a:p>
            <a:fld id="{451B6DA5-BAFE-C740-9756-212E50996240}" type="slidenum">
              <a:rPr lang="en-US" smtClean="0"/>
              <a:pPr/>
              <a:t>17</a:t>
            </a:fld>
            <a:endParaRPr lang="en-US" dirty="0"/>
          </a:p>
        </p:txBody>
      </p:sp>
      <p:sp>
        <p:nvSpPr>
          <p:cNvPr id="14" name="Footer Placeholder 4"/>
          <p:cNvSpPr txBox="1">
            <a:spLocks/>
          </p:cNvSpPr>
          <p:nvPr/>
        </p:nvSpPr>
        <p:spPr>
          <a:xfrm>
            <a:off x="650241" y="4640422"/>
            <a:ext cx="2037642" cy="365125"/>
          </a:xfrm>
          <a:prstGeom prst="rect">
            <a:avLst/>
          </a:prstGeom>
        </p:spPr>
        <p:txBody>
          <a:bodyPr vert="horz" lIns="91440" tIns="45720" rIns="91440" bIns="4572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mn-lt"/>
                <a:ea typeface="+mn-ea"/>
                <a:cs typeface="+mn-cs"/>
              </a:rPr>
              <a:t>Spangler &amp; Moffett</a:t>
            </a:r>
            <a:r>
              <a:rPr kumimoji="0" lang="en-US" sz="1000" b="1" i="0" u="none" strike="noStrike" kern="1200" cap="none" spc="0" normalizeH="0" noProof="0" dirty="0" smtClean="0">
                <a:ln>
                  <a:noFill/>
                </a:ln>
                <a:solidFill>
                  <a:srgbClr val="000000"/>
                </a:solidFill>
                <a:effectLst/>
                <a:uLnTx/>
                <a:uFillTx/>
                <a:latin typeface="+mn-lt"/>
                <a:ea typeface="+mn-ea"/>
                <a:cs typeface="+mn-cs"/>
              </a:rPr>
              <a:t> 1976</a:t>
            </a:r>
            <a:endParaRPr kumimoji="0" lang="en-US" sz="1000" b="1" i="0" u="none" strike="noStrike" kern="1200" cap="none" spc="0" normalizeH="0" baseline="0" noProof="0" dirty="0">
              <a:ln>
                <a:noFill/>
              </a:ln>
              <a:solidFill>
                <a:srgbClr val="000000"/>
              </a:solidFill>
              <a:effectLst/>
              <a:uLnTx/>
              <a:uFillTx/>
              <a:latin typeface="+mn-lt"/>
              <a:ea typeface="+mn-ea"/>
              <a:cs typeface="+mn-cs"/>
            </a:endParaRPr>
          </a:p>
        </p:txBody>
      </p:sp>
      <p:cxnSp>
        <p:nvCxnSpPr>
          <p:cNvPr id="16" name="Straight Connector 15"/>
          <p:cNvCxnSpPr/>
          <p:nvPr/>
        </p:nvCxnSpPr>
        <p:spPr>
          <a:xfrm>
            <a:off x="3357880" y="1926167"/>
            <a:ext cx="594360" cy="207433"/>
          </a:xfrm>
          <a:prstGeom prst="line">
            <a:avLst/>
          </a:prstGeom>
          <a:ln w="6350">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16200000" flipH="1">
            <a:off x="3311737" y="1015576"/>
            <a:ext cx="696807" cy="604520"/>
          </a:xfrm>
          <a:prstGeom prst="line">
            <a:avLst/>
          </a:prstGeom>
          <a:ln w="6350">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979669" y="1965546"/>
            <a:ext cx="1200497" cy="215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dirty="0" smtClean="0">
                <a:solidFill>
                  <a:srgbClr val="800000"/>
                </a:solidFill>
              </a:rPr>
              <a:t>500 mJy at 318 MHz</a:t>
            </a:r>
            <a:endParaRPr lang="en-US" sz="800" dirty="0">
              <a:solidFill>
                <a:srgbClr val="800000"/>
              </a:solidFill>
            </a:endParaRPr>
          </a:p>
        </p:txBody>
      </p:sp>
      <p:sp>
        <p:nvSpPr>
          <p:cNvPr id="24" name="Rectangle 23"/>
          <p:cNvSpPr/>
          <p:nvPr/>
        </p:nvSpPr>
        <p:spPr>
          <a:xfrm>
            <a:off x="979669" y="1039282"/>
            <a:ext cx="1200497" cy="215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dirty="0" smtClean="0">
                <a:solidFill>
                  <a:srgbClr val="800000"/>
                </a:solidFill>
              </a:rPr>
              <a:t>5 Jy at 196 MHz</a:t>
            </a:r>
            <a:endParaRPr lang="en-US" sz="800" dirty="0">
              <a:solidFill>
                <a:srgbClr val="800000"/>
              </a:solidFill>
            </a:endParaRPr>
          </a:p>
        </p:txBody>
      </p:sp>
      <p:sp>
        <p:nvSpPr>
          <p:cNvPr id="25" name="Rectangle 24"/>
          <p:cNvSpPr/>
          <p:nvPr/>
        </p:nvSpPr>
        <p:spPr>
          <a:xfrm>
            <a:off x="4324004" y="1380069"/>
            <a:ext cx="700964" cy="215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dirty="0" smtClean="0">
                <a:solidFill>
                  <a:srgbClr val="800000"/>
                </a:solidFill>
              </a:rPr>
              <a:t>&lt;100 MHz</a:t>
            </a:r>
            <a:endParaRPr lang="en-US" sz="800" dirty="0">
              <a:solidFill>
                <a:srgbClr val="800000"/>
              </a:solidFill>
            </a:endParaRPr>
          </a:p>
        </p:txBody>
      </p:sp>
      <p:sp>
        <p:nvSpPr>
          <p:cNvPr id="27" name="Content Placeholder 2"/>
          <p:cNvSpPr txBox="1">
            <a:spLocks/>
          </p:cNvSpPr>
          <p:nvPr/>
        </p:nvSpPr>
        <p:spPr>
          <a:xfrm>
            <a:off x="3907466" y="3742464"/>
            <a:ext cx="4698053" cy="1368075"/>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1400" noProof="0" dirty="0" smtClean="0"/>
              <a:t>A Wolf 424-like flare </a:t>
            </a:r>
            <a:r>
              <a:rPr lang="en-US" sz="1400" dirty="0" smtClean="0"/>
              <a:t>would be &gt;10 σ detection! </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28" name="Oval 27"/>
          <p:cNvSpPr/>
          <p:nvPr/>
        </p:nvSpPr>
        <p:spPr>
          <a:xfrm>
            <a:off x="3904565" y="3783428"/>
            <a:ext cx="325396" cy="292100"/>
          </a:xfrm>
          <a:prstGeom prst="ellipse">
            <a:avLst/>
          </a:prstGeom>
          <a:solidFill>
            <a:srgbClr val="8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142479"/>
            <a:ext cx="8623300" cy="733821"/>
          </a:xfrm>
        </p:spPr>
        <p:txBody>
          <a:bodyPr>
            <a:noAutofit/>
          </a:bodyPr>
          <a:lstStyle/>
          <a:p>
            <a:r>
              <a:rPr lang="en-US" dirty="0" smtClean="0"/>
              <a:t>Searching for signatures of magnetic activity in a </a:t>
            </a:r>
            <a:br>
              <a:rPr lang="en-US" dirty="0" smtClean="0"/>
            </a:br>
            <a:r>
              <a:rPr lang="en-US" dirty="0" smtClean="0"/>
              <a:t>volume-limited sample of systems.</a:t>
            </a:r>
            <a:endParaRPr lang="en-US" dirty="0"/>
          </a:p>
        </p:txBody>
      </p:sp>
      <p:sp>
        <p:nvSpPr>
          <p:cNvPr id="4" name="Footer Placeholder 3"/>
          <p:cNvSpPr>
            <a:spLocks noGrp="1"/>
          </p:cNvSpPr>
          <p:nvPr>
            <p:ph type="ftr" sz="quarter" idx="11"/>
          </p:nvPr>
        </p:nvSpPr>
        <p:spPr/>
        <p:txBody>
          <a:bodyPr/>
          <a:lstStyle/>
          <a:p>
            <a:r>
              <a:rPr lang="en-US" smtClean="0"/>
              <a:t>OVRO-LWA</a:t>
            </a:r>
            <a:endParaRPr lang="en-US" dirty="0"/>
          </a:p>
        </p:txBody>
      </p:sp>
      <p:sp>
        <p:nvSpPr>
          <p:cNvPr id="5" name="Slide Number Placeholder 4"/>
          <p:cNvSpPr>
            <a:spLocks noGrp="1"/>
          </p:cNvSpPr>
          <p:nvPr>
            <p:ph type="sldNum" sz="quarter" idx="12"/>
          </p:nvPr>
        </p:nvSpPr>
        <p:spPr/>
        <p:txBody>
          <a:bodyPr/>
          <a:lstStyle/>
          <a:p>
            <a:fld id="{451B6DA5-BAFE-C740-9756-212E50996240}" type="slidenum">
              <a:rPr lang="en-US" smtClean="0"/>
              <a:pPr/>
              <a:t>18</a:t>
            </a:fld>
            <a:endParaRPr lang="en-US" dirty="0"/>
          </a:p>
        </p:txBody>
      </p:sp>
      <p:pic>
        <p:nvPicPr>
          <p:cNvPr id="6" name="Picture 5" descr="25pc.png"/>
          <p:cNvPicPr>
            <a:picLocks noChangeAspect="1"/>
          </p:cNvPicPr>
          <p:nvPr/>
        </p:nvPicPr>
        <p:blipFill>
          <a:blip r:embed="rId4"/>
          <a:stretch>
            <a:fillRect/>
          </a:stretch>
        </p:blipFill>
        <p:spPr>
          <a:xfrm>
            <a:off x="3993987" y="957082"/>
            <a:ext cx="4610426" cy="3688341"/>
          </a:xfrm>
          <a:prstGeom prst="rect">
            <a:avLst/>
          </a:prstGeom>
        </p:spPr>
      </p:pic>
      <p:sp>
        <p:nvSpPr>
          <p:cNvPr id="9" name="Rectangle 8"/>
          <p:cNvSpPr/>
          <p:nvPr/>
        </p:nvSpPr>
        <p:spPr>
          <a:xfrm>
            <a:off x="5422900" y="2838450"/>
            <a:ext cx="1847850" cy="1555750"/>
          </a:xfrm>
          <a:prstGeom prst="rect">
            <a:avLst/>
          </a:prstGeom>
          <a:solidFill>
            <a:srgbClr val="FFFF00">
              <a:alpha val="2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296150" y="1320800"/>
            <a:ext cx="361950" cy="3073400"/>
          </a:xfrm>
          <a:prstGeom prst="rect">
            <a:avLst/>
          </a:prstGeom>
          <a:solidFill>
            <a:srgbClr val="FF0000">
              <a:alpha val="2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677150" y="1733550"/>
            <a:ext cx="361950" cy="2660650"/>
          </a:xfrm>
          <a:prstGeom prst="rect">
            <a:avLst/>
          </a:prstGeom>
          <a:solidFill>
            <a:srgbClr val="996633">
              <a:alpha val="2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galaxysetting_20170112_4000objs.mp4">
            <a:hlinkClick r:id="" action="ppaction://media"/>
          </p:cNvPr>
          <p:cNvPicPr/>
          <p:nvPr>
            <a:videoFile r:link="rId1"/>
          </p:nvPr>
        </p:nvPicPr>
        <p:blipFill>
          <a:blip r:embed="rId5"/>
          <a:stretch>
            <a:fillRect/>
          </a:stretch>
        </p:blipFill>
        <p:spPr>
          <a:xfrm>
            <a:off x="527050" y="956835"/>
            <a:ext cx="3675888" cy="3675888"/>
          </a:xfrm>
          <a:prstGeom prst="rect">
            <a:avLst/>
          </a:prstGeom>
        </p:spPr>
      </p:pic>
      <p:pic>
        <p:nvPicPr>
          <p:cNvPr id="16" name="Picture 15" descr="int00001-image_sourcelabel.jpg"/>
          <p:cNvPicPr>
            <a:picLocks noChangeAspect="1"/>
          </p:cNvPicPr>
          <p:nvPr/>
        </p:nvPicPr>
        <p:blipFill>
          <a:blip r:embed="rId6"/>
          <a:stretch>
            <a:fillRect/>
          </a:stretch>
        </p:blipFill>
        <p:spPr>
          <a:xfrm>
            <a:off x="527050" y="956835"/>
            <a:ext cx="3675888" cy="3675888"/>
          </a:xfrm>
          <a:prstGeom prst="rect">
            <a:avLst/>
          </a:prstGeom>
        </p:spPr>
      </p:pic>
      <p:sp>
        <p:nvSpPr>
          <p:cNvPr id="18" name="Rectangle 17"/>
          <p:cNvSpPr/>
          <p:nvPr/>
        </p:nvSpPr>
        <p:spPr>
          <a:xfrm>
            <a:off x="527051" y="954542"/>
            <a:ext cx="8077362" cy="3678181"/>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6"/>
          <p:cNvSpPr txBox="1">
            <a:spLocks/>
          </p:cNvSpPr>
          <p:nvPr/>
        </p:nvSpPr>
        <p:spPr>
          <a:xfrm>
            <a:off x="527050" y="1982814"/>
            <a:ext cx="8077363" cy="1509686"/>
          </a:xfrm>
          <a:prstGeom prst="rect">
            <a:avLst/>
          </a:prstGeom>
          <a:solidFill>
            <a:schemeClr val="bg1">
              <a:alpha val="76000"/>
            </a:schemeClr>
          </a:solidFill>
        </p:spPr>
        <p:txBody>
          <a:bodyPr vert="horz" lIns="91440" tIns="45720" rIns="91440" bIns="45720" numCol="1" rtlCol="0">
            <a:noAutofit/>
          </a:bodyPr>
          <a:lstStyle/>
          <a:p>
            <a:pPr marL="621792" indent="-274320">
              <a:spcBef>
                <a:spcPct val="20000"/>
              </a:spcBef>
              <a:spcAft>
                <a:spcPts val="600"/>
              </a:spcAft>
            </a:pPr>
            <a:r>
              <a:rPr lang="en-US" sz="2000" b="1" dirty="0" smtClean="0">
                <a:solidFill>
                  <a:schemeClr val="accent2">
                    <a:lumMod val="50000"/>
                  </a:schemeClr>
                </a:solidFill>
              </a:rPr>
              <a:t>Simultaneous monitoring of nearly 4000 objects, out to 25 pc</a:t>
            </a:r>
          </a:p>
          <a:p>
            <a:pPr marL="621792" marR="0" lvl="0" indent="-274320" algn="l" defTabSz="457200" rtl="0" eaLnBrk="1" fontAlgn="auto" latinLnBrk="0" hangingPunct="1">
              <a:lnSpc>
                <a:spcPct val="100000"/>
              </a:lnSpc>
              <a:spcBef>
                <a:spcPct val="20000"/>
              </a:spcBef>
              <a:spcAft>
                <a:spcPts val="600"/>
              </a:spcAft>
              <a:buClrTx/>
              <a:buSzTx/>
              <a:buFont typeface="Arial"/>
              <a:buChar char="•"/>
              <a:tabLst/>
              <a:defRPr/>
            </a:pPr>
            <a:r>
              <a:rPr lang="en-US" sz="2000" dirty="0" smtClean="0"/>
              <a:t>Equivalent to 5 years of targeted observation</a:t>
            </a:r>
            <a:endParaRPr kumimoji="0" lang="en-US" sz="2000" b="0" i="0" u="none" strike="noStrike" kern="1200" cap="none" spc="0" normalizeH="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7"/>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28" repeatCount="2000" fill="hold" display="0">
                  <p:stCondLst>
                    <p:cond delay="indefinite"/>
                  </p:stCondLst>
                  <p:endCondLst>
                    <p:cond evt="onPrev" delay="0">
                      <p:tgtEl>
                        <p:sldTgt/>
                      </p:tgtEl>
                    </p:cond>
                  </p:endCondLst>
                </p:cTn>
                <p:tgtEl>
                  <p:spTgt spid="17"/>
                </p:tgtEl>
              </p:cMediaNode>
            </p:video>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7"/>
                                        </p:tgtEl>
                                      </p:cBhvr>
                                    </p:cmd>
                                  </p:childTnLst>
                                </p:cTn>
                              </p:par>
                            </p:childTnLst>
                          </p:cTn>
                        </p:par>
                      </p:childTnLst>
                    </p:cTn>
                  </p:par>
                </p:childTnLst>
              </p:cTn>
              <p:nextCondLst>
                <p:cond evt="onClick" delay="0">
                  <p:tgtEl>
                    <p:spTgt spid="17"/>
                  </p:tgtEl>
                </p:cond>
              </p:nextCondLst>
            </p:seq>
          </p:childTnLst>
        </p:cTn>
      </p:par>
    </p:tnLst>
    <p:bldLst>
      <p:bldP spid="9" grpId="0" animBg="1"/>
      <p:bldP spid="10" grpId="0" animBg="1"/>
      <p:bldP spid="11"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ExoPlanetary_MagField9.jpg"/>
          <p:cNvPicPr>
            <a:picLocks noChangeAspect="1"/>
          </p:cNvPicPr>
          <p:nvPr/>
        </p:nvPicPr>
        <p:blipFill>
          <a:blip r:embed="rId3">
            <a:alphaModFix amt="22000"/>
          </a:blip>
          <a:stretch>
            <a:fillRect/>
          </a:stretch>
        </p:blipFill>
        <p:spPr>
          <a:xfrm>
            <a:off x="317500" y="924942"/>
            <a:ext cx="8528758" cy="3834781"/>
          </a:xfrm>
          <a:prstGeom prst="rect">
            <a:avLst/>
          </a:prstGeom>
        </p:spPr>
      </p:pic>
      <p:sp>
        <p:nvSpPr>
          <p:cNvPr id="2" name="Title 1"/>
          <p:cNvSpPr>
            <a:spLocks noGrp="1"/>
          </p:cNvSpPr>
          <p:nvPr>
            <p:ph type="title"/>
          </p:nvPr>
        </p:nvSpPr>
        <p:spPr/>
        <p:txBody>
          <a:bodyPr>
            <a:normAutofit fontScale="90000"/>
          </a:bodyPr>
          <a:lstStyle/>
          <a:p>
            <a:r>
              <a:rPr lang="en-US" dirty="0" smtClean="0"/>
              <a:t>Characterizing stellar magnetic activity, planetary magnetic fields, and their interaction for a wide range of host mass and age. </a:t>
            </a:r>
            <a:endParaRPr lang="en-US" dirty="0"/>
          </a:p>
        </p:txBody>
      </p:sp>
      <p:sp>
        <p:nvSpPr>
          <p:cNvPr id="3" name="Content Placeholder 2"/>
          <p:cNvSpPr>
            <a:spLocks noGrp="1"/>
          </p:cNvSpPr>
          <p:nvPr>
            <p:ph idx="1"/>
          </p:nvPr>
        </p:nvSpPr>
        <p:spPr/>
        <p:txBody>
          <a:bodyPr/>
          <a:lstStyle/>
          <a:p>
            <a:endParaRPr lang="en-US" dirty="0" smtClean="0"/>
          </a:p>
          <a:p>
            <a:r>
              <a:rPr lang="en-US" dirty="0" smtClean="0"/>
              <a:t>How can we optimize the search for extrasolar space weather, and begin detecting and characterizing systems en masse?</a:t>
            </a:r>
          </a:p>
          <a:p>
            <a:pPr lvl="8">
              <a:spcBef>
                <a:spcPts val="1500"/>
              </a:spcBef>
            </a:pPr>
            <a:r>
              <a:rPr lang="en-US" dirty="0" smtClean="0"/>
              <a:t>Low frequency ( &lt; 100 MHz )</a:t>
            </a:r>
          </a:p>
          <a:p>
            <a:pPr lvl="8">
              <a:spcBef>
                <a:spcPts val="1500"/>
              </a:spcBef>
            </a:pPr>
            <a:r>
              <a:rPr lang="en-US" dirty="0" smtClean="0"/>
              <a:t>Large-</a:t>
            </a:r>
            <a:r>
              <a:rPr lang="en-US" dirty="0" err="1" smtClean="0"/>
              <a:t>FoV</a:t>
            </a:r>
            <a:r>
              <a:rPr lang="en-US" dirty="0" smtClean="0"/>
              <a:t> instruments</a:t>
            </a:r>
          </a:p>
          <a:p>
            <a:pPr lvl="8">
              <a:spcBef>
                <a:spcPts val="1500"/>
              </a:spcBef>
            </a:pPr>
            <a:r>
              <a:rPr lang="en-US" dirty="0" smtClean="0"/>
              <a:t>Capitalize on characteristics of emission mechanisms (Stokes V)</a:t>
            </a:r>
            <a:endParaRPr lang="en-US" dirty="0"/>
          </a:p>
        </p:txBody>
      </p:sp>
      <p:sp>
        <p:nvSpPr>
          <p:cNvPr id="4" name="Footer Placeholder 3"/>
          <p:cNvSpPr>
            <a:spLocks noGrp="1"/>
          </p:cNvSpPr>
          <p:nvPr>
            <p:ph type="ftr" sz="quarter" idx="11"/>
          </p:nvPr>
        </p:nvSpPr>
        <p:spPr/>
        <p:txBody>
          <a:bodyPr/>
          <a:lstStyle/>
          <a:p>
            <a:r>
              <a:rPr lang="en-US" smtClean="0"/>
              <a:t>OVRO-LWA</a:t>
            </a:r>
            <a:endParaRPr lang="en-US" dirty="0"/>
          </a:p>
        </p:txBody>
      </p:sp>
      <p:sp>
        <p:nvSpPr>
          <p:cNvPr id="7" name="Slide Number Placeholder 6"/>
          <p:cNvSpPr>
            <a:spLocks noGrp="1"/>
          </p:cNvSpPr>
          <p:nvPr>
            <p:ph type="sldNum" sz="quarter" idx="12"/>
          </p:nvPr>
        </p:nvSpPr>
        <p:spPr/>
        <p:txBody>
          <a:bodyPr/>
          <a:lstStyle/>
          <a:p>
            <a:fld id="{451B6DA5-BAFE-C740-9756-212E50996240}" type="slidenum">
              <a:rPr lang="en-US" smtClean="0"/>
              <a:pPr/>
              <a:t>1</a:t>
            </a:fld>
            <a:endParaRPr lang="en-US" dirty="0"/>
          </a:p>
        </p:txBody>
      </p:sp>
      <p:sp>
        <p:nvSpPr>
          <p:cNvPr id="10" name="Oval 9"/>
          <p:cNvSpPr/>
          <p:nvPr/>
        </p:nvSpPr>
        <p:spPr>
          <a:xfrm>
            <a:off x="4088892" y="2273300"/>
            <a:ext cx="292608" cy="292100"/>
          </a:xfrm>
          <a:prstGeom prst="ellipse">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088892" y="2768600"/>
            <a:ext cx="292608" cy="292100"/>
          </a:xfrm>
          <a:prstGeom prst="ellipse">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088892" y="3251200"/>
            <a:ext cx="292608" cy="292100"/>
          </a:xfrm>
          <a:prstGeom prst="ellipse">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31800" y="1549400"/>
            <a:ext cx="384048" cy="384048"/>
          </a:xfrm>
          <a:prstGeom prst="ellipse">
            <a:avLst/>
          </a:prstGeom>
          <a:solidFill>
            <a:schemeClr val="tx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ExoPlanetary_MagField9.jpg"/>
          <p:cNvPicPr>
            <a:picLocks noChangeAspect="1"/>
          </p:cNvPicPr>
          <p:nvPr/>
        </p:nvPicPr>
        <p:blipFill>
          <a:blip r:embed="rId3">
            <a:alphaModFix/>
          </a:blip>
          <a:stretch>
            <a:fillRect/>
          </a:stretch>
        </p:blipFill>
        <p:spPr>
          <a:xfrm>
            <a:off x="317500" y="907082"/>
            <a:ext cx="8528758" cy="3834781"/>
          </a:xfrm>
          <a:prstGeom prst="rect">
            <a:avLst/>
          </a:prstGeom>
        </p:spPr>
      </p:pic>
      <p:sp>
        <p:nvSpPr>
          <p:cNvPr id="8" name="Footer Placeholder 4"/>
          <p:cNvSpPr txBox="1">
            <a:spLocks/>
          </p:cNvSpPr>
          <p:nvPr/>
        </p:nvSpPr>
        <p:spPr>
          <a:xfrm>
            <a:off x="6115758" y="4416823"/>
            <a:ext cx="2806700" cy="365125"/>
          </a:xfrm>
          <a:prstGeom prst="rect">
            <a:avLst/>
          </a:prstGeom>
        </p:spPr>
        <p:txBody>
          <a:bodyPr vert="horz" lIns="91440" tIns="45720" rIns="91440" bIns="4572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mn-lt"/>
                <a:ea typeface="+mn-ea"/>
                <a:cs typeface="+mn-cs"/>
              </a:rPr>
              <a:t>Image credit: </a:t>
            </a:r>
            <a:r>
              <a:rPr kumimoji="0" lang="en-US" sz="1200" b="1" i="0" u="none" strike="noStrike" kern="1200" cap="none" spc="0" normalizeH="0" baseline="0" noProof="0" dirty="0" smtClean="0">
                <a:ln>
                  <a:noFill/>
                </a:ln>
                <a:solidFill>
                  <a:schemeClr val="bg1"/>
                </a:solidFill>
                <a:effectLst/>
                <a:uLnTx/>
                <a:uFillTx/>
                <a:latin typeface="+mn-lt"/>
                <a:ea typeface="+mn-ea"/>
                <a:cs typeface="+mn-cs"/>
              </a:rPr>
              <a:t>C. Carter &amp; G. </a:t>
            </a:r>
            <a:r>
              <a:rPr kumimoji="0" lang="en-US" sz="1200" b="1" i="0" u="none" strike="noStrike" kern="1200" cap="none" spc="0" normalizeH="0" baseline="0" noProof="0" dirty="0" err="1" smtClean="0">
                <a:ln>
                  <a:noFill/>
                </a:ln>
                <a:solidFill>
                  <a:schemeClr val="bg1"/>
                </a:solidFill>
                <a:effectLst/>
                <a:uLnTx/>
                <a:uFillTx/>
                <a:latin typeface="+mn-lt"/>
                <a:ea typeface="+mn-ea"/>
                <a:cs typeface="+mn-cs"/>
              </a:rPr>
              <a:t>Hallinan</a:t>
            </a:r>
            <a:endParaRPr kumimoji="0" lang="en-US" sz="12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Sensitivities achieved for all objects in the 28-hour survey.</a:t>
            </a:r>
            <a:endParaRPr lang="en-US" dirty="0"/>
          </a:p>
        </p:txBody>
      </p:sp>
      <p:sp>
        <p:nvSpPr>
          <p:cNvPr id="4" name="Footer Placeholder 3"/>
          <p:cNvSpPr>
            <a:spLocks noGrp="1"/>
          </p:cNvSpPr>
          <p:nvPr>
            <p:ph type="ftr" sz="quarter" idx="11"/>
          </p:nvPr>
        </p:nvSpPr>
        <p:spPr/>
        <p:txBody>
          <a:bodyPr/>
          <a:lstStyle/>
          <a:p>
            <a:r>
              <a:rPr lang="en-US" smtClean="0"/>
              <a:t>OVRO-LWA</a:t>
            </a:r>
            <a:endParaRPr lang="en-US" dirty="0"/>
          </a:p>
        </p:txBody>
      </p:sp>
      <p:pic>
        <p:nvPicPr>
          <p:cNvPr id="7" name="Picture 6" descr="lcsensitivity.jpg"/>
          <p:cNvPicPr>
            <a:picLocks noChangeAspect="1"/>
          </p:cNvPicPr>
          <p:nvPr/>
        </p:nvPicPr>
        <p:blipFill>
          <a:blip r:embed="rId2"/>
          <a:stretch>
            <a:fillRect/>
          </a:stretch>
        </p:blipFill>
        <p:spPr>
          <a:xfrm>
            <a:off x="2003924" y="901383"/>
            <a:ext cx="5203166" cy="382016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lwanighttime.jpg"/>
          <p:cNvPicPr>
            <a:picLocks noChangeAspect="1"/>
          </p:cNvPicPr>
          <p:nvPr/>
        </p:nvPicPr>
        <p:blipFill>
          <a:blip r:embed="rId3">
            <a:alphaModFix amt="32000"/>
          </a:blip>
          <a:srcRect r="2734"/>
          <a:stretch>
            <a:fillRect/>
          </a:stretch>
        </p:blipFill>
        <p:spPr>
          <a:xfrm>
            <a:off x="0" y="-419441"/>
            <a:ext cx="9144000" cy="6031658"/>
          </a:xfrm>
          <a:prstGeom prst="rect">
            <a:avLst/>
          </a:prstGeom>
        </p:spPr>
      </p:pic>
      <p:sp>
        <p:nvSpPr>
          <p:cNvPr id="2" name="Title 1"/>
          <p:cNvSpPr>
            <a:spLocks noGrp="1"/>
          </p:cNvSpPr>
          <p:nvPr>
            <p:ph type="title"/>
          </p:nvPr>
        </p:nvSpPr>
        <p:spPr/>
        <p:txBody>
          <a:bodyPr>
            <a:normAutofit/>
          </a:bodyPr>
          <a:lstStyle/>
          <a:p>
            <a:r>
              <a:rPr lang="en-US" dirty="0" smtClean="0"/>
              <a:t>Scientific goals of the OVRO-LWA</a:t>
            </a:r>
            <a:endParaRPr lang="en-US" dirty="0">
              <a:solidFill>
                <a:srgbClr val="632523"/>
              </a:solidFill>
            </a:endParaRPr>
          </a:p>
        </p:txBody>
      </p:sp>
      <p:sp>
        <p:nvSpPr>
          <p:cNvPr id="3" name="Content Placeholder 2"/>
          <p:cNvSpPr>
            <a:spLocks noGrp="1"/>
          </p:cNvSpPr>
          <p:nvPr>
            <p:ph idx="1"/>
          </p:nvPr>
        </p:nvSpPr>
        <p:spPr>
          <a:xfrm>
            <a:off x="457200" y="1155700"/>
            <a:ext cx="8229600" cy="3385819"/>
          </a:xfrm>
        </p:spPr>
        <p:txBody>
          <a:bodyPr>
            <a:normAutofit lnSpcReduction="10000"/>
          </a:bodyPr>
          <a:lstStyle/>
          <a:p>
            <a:pPr>
              <a:spcBef>
                <a:spcPts val="1680"/>
              </a:spcBef>
            </a:pPr>
            <a:r>
              <a:rPr lang="en-US" dirty="0" smtClean="0"/>
              <a:t>Establish flare and CME rates across a wide range of mass and age.</a:t>
            </a:r>
          </a:p>
          <a:p>
            <a:pPr>
              <a:spcBef>
                <a:spcPts val="1680"/>
              </a:spcBef>
            </a:pPr>
            <a:r>
              <a:rPr lang="en-US" dirty="0" smtClean="0"/>
              <a:t>Investigate the relationship between flare energy and CME kinetic energies for low mass stars.</a:t>
            </a:r>
          </a:p>
          <a:p>
            <a:pPr>
              <a:spcBef>
                <a:spcPts val="1680"/>
              </a:spcBef>
            </a:pPr>
            <a:r>
              <a:rPr lang="en-US" dirty="0" smtClean="0"/>
              <a:t>Inform the community of extreme events.</a:t>
            </a:r>
          </a:p>
          <a:p>
            <a:pPr>
              <a:spcBef>
                <a:spcPts val="1680"/>
              </a:spcBef>
            </a:pPr>
            <a:r>
              <a:rPr lang="en-US" dirty="0" smtClean="0"/>
              <a:t>Receive triggers for highest energy events (e.g. </a:t>
            </a:r>
            <a:r>
              <a:rPr lang="en-US" i="1" dirty="0" smtClean="0"/>
              <a:t>Swift </a:t>
            </a:r>
            <a:r>
              <a:rPr lang="en-US" dirty="0" smtClean="0"/>
              <a:t>super-flares).</a:t>
            </a:r>
          </a:p>
          <a:p>
            <a:pPr>
              <a:spcBef>
                <a:spcPts val="1680"/>
              </a:spcBef>
            </a:pPr>
            <a:r>
              <a:rPr lang="en-US" dirty="0" smtClean="0"/>
              <a:t>Provide the most meaningful constraints (or detections) of radio </a:t>
            </a:r>
            <a:r>
              <a:rPr lang="en-US" dirty="0" err="1" smtClean="0"/>
              <a:t>exoplanets</a:t>
            </a:r>
            <a:r>
              <a:rPr lang="en-US" dirty="0" smtClean="0"/>
              <a:t>.</a:t>
            </a:r>
          </a:p>
        </p:txBody>
      </p:sp>
      <p:sp>
        <p:nvSpPr>
          <p:cNvPr id="4" name="Footer Placeholder 3"/>
          <p:cNvSpPr>
            <a:spLocks noGrp="1"/>
          </p:cNvSpPr>
          <p:nvPr>
            <p:ph type="ftr" sz="quarter" idx="11"/>
          </p:nvPr>
        </p:nvSpPr>
        <p:spPr/>
        <p:txBody>
          <a:bodyPr/>
          <a:lstStyle/>
          <a:p>
            <a:r>
              <a:rPr lang="en-US" smtClean="0"/>
              <a:t>OVRO-LWA</a:t>
            </a:r>
            <a:endParaRPr lang="en-US" dirty="0"/>
          </a:p>
        </p:txBody>
      </p:sp>
      <p:sp>
        <p:nvSpPr>
          <p:cNvPr id="5" name="Slide Number Placeholder 4"/>
          <p:cNvSpPr>
            <a:spLocks noGrp="1"/>
          </p:cNvSpPr>
          <p:nvPr>
            <p:ph type="sldNum" sz="quarter" idx="12"/>
          </p:nvPr>
        </p:nvSpPr>
        <p:spPr/>
        <p:txBody>
          <a:bodyPr/>
          <a:lstStyle/>
          <a:p>
            <a:fld id="{451B6DA5-BAFE-C740-9756-212E50996240}" type="slidenum">
              <a:rPr lang="en-US" smtClean="0"/>
              <a:pPr/>
              <a:t>20</a:t>
            </a:fld>
            <a:endParaRPr lang="en-US" dirty="0"/>
          </a:p>
        </p:txBody>
      </p:sp>
      <p:sp>
        <p:nvSpPr>
          <p:cNvPr id="6" name="Oval 5"/>
          <p:cNvSpPr/>
          <p:nvPr/>
        </p:nvSpPr>
        <p:spPr>
          <a:xfrm>
            <a:off x="419100" y="1305560"/>
            <a:ext cx="384048" cy="384048"/>
          </a:xfrm>
          <a:prstGeom prst="ellipse">
            <a:avLst/>
          </a:prstGeom>
          <a:solidFill>
            <a:schemeClr val="tx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17576" y="2070608"/>
            <a:ext cx="384048" cy="384048"/>
          </a:xfrm>
          <a:prstGeom prst="ellipse">
            <a:avLst/>
          </a:prstGeom>
          <a:solidFill>
            <a:schemeClr val="tx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17576" y="2687828"/>
            <a:ext cx="384048" cy="384048"/>
          </a:xfrm>
          <a:prstGeom prst="ellipse">
            <a:avLst/>
          </a:prstGeom>
          <a:solidFill>
            <a:schemeClr val="tx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17576" y="3193796"/>
            <a:ext cx="384048" cy="384048"/>
          </a:xfrm>
          <a:prstGeom prst="ellipse">
            <a:avLst/>
          </a:prstGeom>
          <a:solidFill>
            <a:schemeClr val="tx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419100" y="3730244"/>
            <a:ext cx="384048" cy="384048"/>
          </a:xfrm>
          <a:prstGeom prst="ellipse">
            <a:avLst/>
          </a:prstGeom>
          <a:solidFill>
            <a:schemeClr val="tx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ExoPlanetary_MagField9.jpg"/>
          <p:cNvPicPr>
            <a:picLocks noChangeAspect="1"/>
          </p:cNvPicPr>
          <p:nvPr/>
        </p:nvPicPr>
        <p:blipFill>
          <a:blip r:embed="rId3">
            <a:alphaModFix amt="22000"/>
          </a:blip>
          <a:stretch>
            <a:fillRect/>
          </a:stretch>
        </p:blipFill>
        <p:spPr>
          <a:xfrm>
            <a:off x="317500" y="924942"/>
            <a:ext cx="8528758" cy="3834781"/>
          </a:xfrm>
          <a:prstGeom prst="rect">
            <a:avLst/>
          </a:prstGeom>
        </p:spPr>
      </p:pic>
      <p:sp>
        <p:nvSpPr>
          <p:cNvPr id="2" name="Title 1"/>
          <p:cNvSpPr>
            <a:spLocks noGrp="1"/>
          </p:cNvSpPr>
          <p:nvPr>
            <p:ph type="title"/>
          </p:nvPr>
        </p:nvSpPr>
        <p:spPr/>
        <p:txBody>
          <a:bodyPr>
            <a:normAutofit fontScale="90000"/>
          </a:bodyPr>
          <a:lstStyle/>
          <a:p>
            <a:r>
              <a:rPr lang="en-US" sz="2000" dirty="0" smtClean="0"/>
              <a:t>Understanding how </a:t>
            </a:r>
            <a:r>
              <a:rPr lang="en-US" sz="2000" dirty="0" err="1" smtClean="0"/>
              <a:t>CMEs</a:t>
            </a:r>
            <a:r>
              <a:rPr lang="en-US" sz="2000" dirty="0" smtClean="0"/>
              <a:t> scale with flare energy and frequency is critical to diagnosing habitable environments around magnetically active stars.</a:t>
            </a:r>
            <a:endParaRPr lang="en-US" sz="2000" dirty="0"/>
          </a:p>
        </p:txBody>
      </p:sp>
      <p:sp>
        <p:nvSpPr>
          <p:cNvPr id="4" name="Footer Placeholder 3"/>
          <p:cNvSpPr>
            <a:spLocks noGrp="1"/>
          </p:cNvSpPr>
          <p:nvPr>
            <p:ph type="ftr" sz="quarter" idx="11"/>
          </p:nvPr>
        </p:nvSpPr>
        <p:spPr/>
        <p:txBody>
          <a:bodyPr/>
          <a:lstStyle/>
          <a:p>
            <a:r>
              <a:rPr lang="en-US" smtClean="0"/>
              <a:t>OVRO-LWA</a:t>
            </a:r>
            <a:endParaRPr lang="en-US" dirty="0"/>
          </a:p>
        </p:txBody>
      </p:sp>
      <p:sp>
        <p:nvSpPr>
          <p:cNvPr id="7" name="Slide Number Placeholder 6"/>
          <p:cNvSpPr>
            <a:spLocks noGrp="1"/>
          </p:cNvSpPr>
          <p:nvPr>
            <p:ph type="sldNum" sz="quarter" idx="12"/>
          </p:nvPr>
        </p:nvSpPr>
        <p:spPr/>
        <p:txBody>
          <a:bodyPr/>
          <a:lstStyle/>
          <a:p>
            <a:fld id="{451B6DA5-BAFE-C740-9756-212E50996240}" type="slidenum">
              <a:rPr lang="en-US" smtClean="0"/>
              <a:pPr/>
              <a:t>2</a:t>
            </a:fld>
            <a:endParaRPr lang="en-US" dirty="0"/>
          </a:p>
        </p:txBody>
      </p:sp>
      <p:grpSp>
        <p:nvGrpSpPr>
          <p:cNvPr id="20" name="Group 19"/>
          <p:cNvGrpSpPr/>
          <p:nvPr/>
        </p:nvGrpSpPr>
        <p:grpSpPr>
          <a:xfrm>
            <a:off x="2569855" y="927082"/>
            <a:ext cx="3948142" cy="3824941"/>
            <a:chOff x="2569855" y="927082"/>
            <a:chExt cx="3948142" cy="3824941"/>
          </a:xfrm>
        </p:grpSpPr>
        <p:pic>
          <p:nvPicPr>
            <p:cNvPr id="15" name="Picture 14" descr="Aarnio+2015_CMEmassFlareFlux.pdf"/>
            <p:cNvPicPr>
              <a:picLocks noChangeAspect="1"/>
            </p:cNvPicPr>
            <p:nvPr/>
          </p:nvPicPr>
          <mc:AlternateContent>
            <mc:Choice xmlns:ma="http://schemas.microsoft.com/office/mac/drawingml/2008/main" Requires="ma">
              <p:blipFill>
                <a:blip r:embed="rId4"/>
                <a:srcRect t="27966" r="10889" b="5324"/>
                <a:stretch>
                  <a:fillRect/>
                </a:stretch>
              </p:blipFill>
            </mc:Choice>
            <mc:Fallback>
              <p:blipFill>
                <a:blip r:embed="rId5"/>
                <a:srcRect t="27966" r="10889" b="5324"/>
                <a:stretch>
                  <a:fillRect/>
                </a:stretch>
              </p:blipFill>
            </mc:Fallback>
          </mc:AlternateContent>
          <p:spPr>
            <a:xfrm>
              <a:off x="2569855" y="927082"/>
              <a:ext cx="3948142" cy="3824941"/>
            </a:xfrm>
            <a:prstGeom prst="rect">
              <a:avLst/>
            </a:prstGeom>
            <a:solidFill>
              <a:schemeClr val="bg1"/>
            </a:solidFill>
          </p:spPr>
        </p:pic>
        <p:sp>
          <p:nvSpPr>
            <p:cNvPr id="17" name="TextBox 16"/>
            <p:cNvSpPr txBox="1"/>
            <p:nvPr/>
          </p:nvSpPr>
          <p:spPr>
            <a:xfrm rot="16200000">
              <a:off x="2608475" y="2691328"/>
              <a:ext cx="1026686" cy="261610"/>
            </a:xfrm>
            <a:prstGeom prst="rect">
              <a:avLst/>
            </a:prstGeom>
            <a:solidFill>
              <a:schemeClr val="bg1"/>
            </a:solidFill>
          </p:spPr>
          <p:txBody>
            <a:bodyPr wrap="square" rtlCol="0">
              <a:spAutoFit/>
            </a:bodyPr>
            <a:lstStyle/>
            <a:p>
              <a:r>
                <a:rPr lang="en-US" sz="1100" b="1" dirty="0" smtClean="0"/>
                <a:t>CME Mass</a:t>
              </a:r>
              <a:endParaRPr lang="en-US" sz="1100" b="1" dirty="0"/>
            </a:p>
          </p:txBody>
        </p:sp>
        <p:sp>
          <p:nvSpPr>
            <p:cNvPr id="19" name="TextBox 18"/>
            <p:cNvSpPr txBox="1"/>
            <p:nvPr/>
          </p:nvSpPr>
          <p:spPr>
            <a:xfrm>
              <a:off x="3373835" y="1065101"/>
              <a:ext cx="2837179" cy="430888"/>
            </a:xfrm>
            <a:prstGeom prst="rect">
              <a:avLst/>
            </a:prstGeom>
            <a:solidFill>
              <a:schemeClr val="bg1"/>
            </a:solidFill>
          </p:spPr>
          <p:txBody>
            <a:bodyPr wrap="square" rtlCol="0">
              <a:spAutoFit/>
            </a:bodyPr>
            <a:lstStyle/>
            <a:p>
              <a:pPr algn="ctr"/>
              <a:r>
                <a:rPr lang="en-US" sz="1100" b="1" dirty="0" smtClean="0"/>
                <a:t>Relationship between CME mass and flare flux for the Sun</a:t>
              </a:r>
              <a:endParaRPr lang="en-US" sz="1100" b="1" dirty="0"/>
            </a:p>
          </p:txBody>
        </p:sp>
        <p:sp>
          <p:nvSpPr>
            <p:cNvPr id="18" name="TextBox 17"/>
            <p:cNvSpPr txBox="1"/>
            <p:nvPr/>
          </p:nvSpPr>
          <p:spPr>
            <a:xfrm>
              <a:off x="3974966" y="4338013"/>
              <a:ext cx="1295400" cy="261610"/>
            </a:xfrm>
            <a:prstGeom prst="rect">
              <a:avLst/>
            </a:prstGeom>
            <a:solidFill>
              <a:schemeClr val="bg1"/>
            </a:solidFill>
          </p:spPr>
          <p:txBody>
            <a:bodyPr wrap="square" rtlCol="0">
              <a:spAutoFit/>
            </a:bodyPr>
            <a:lstStyle/>
            <a:p>
              <a:pPr algn="ctr"/>
              <a:r>
                <a:rPr lang="en-US" sz="1100" b="1" dirty="0" smtClean="0"/>
                <a:t>Flare Flux</a:t>
              </a:r>
              <a:endParaRPr lang="en-US" sz="1100" b="1" dirty="0"/>
            </a:p>
          </p:txBody>
        </p:sp>
      </p:grpSp>
      <p:pic>
        <p:nvPicPr>
          <p:cNvPr id="34" name="Picture 33" descr="Aarnio+2015_CMEmassFlareFluxExtended.pdf"/>
          <p:cNvPicPr>
            <a:picLocks noChangeAspect="1"/>
          </p:cNvPicPr>
          <p:nvPr/>
        </p:nvPicPr>
        <mc:AlternateContent>
          <mc:Choice xmlns:ma="http://schemas.microsoft.com/office/mac/drawingml/2008/main" Requires="ma">
            <p:blipFill>
              <a:blip r:embed="rId6"/>
              <a:srcRect l="8083" t="39479" r="22219" b="7366"/>
              <a:stretch>
                <a:fillRect/>
              </a:stretch>
            </p:blipFill>
          </mc:Choice>
          <mc:Fallback>
            <p:blipFill>
              <a:blip r:embed="rId7"/>
              <a:srcRect l="8083" t="39479" r="22219" b="7366"/>
              <a:stretch>
                <a:fillRect/>
              </a:stretch>
            </p:blipFill>
          </mc:Fallback>
        </mc:AlternateContent>
        <p:spPr>
          <a:xfrm>
            <a:off x="2777067" y="924942"/>
            <a:ext cx="3877733" cy="3827081"/>
          </a:xfrm>
          <a:prstGeom prst="rect">
            <a:avLst/>
          </a:prstGeom>
          <a:solidFill>
            <a:schemeClr val="bg1"/>
          </a:solidFill>
        </p:spPr>
      </p:pic>
      <p:cxnSp>
        <p:nvCxnSpPr>
          <p:cNvPr id="25" name="Straight Connector 24"/>
          <p:cNvCxnSpPr/>
          <p:nvPr/>
        </p:nvCxnSpPr>
        <p:spPr>
          <a:xfrm rot="5400000" flipH="1" flipV="1">
            <a:off x="3510282" y="1610360"/>
            <a:ext cx="2001521" cy="1849122"/>
          </a:xfrm>
          <a:prstGeom prst="line">
            <a:avLst/>
          </a:prstGeom>
          <a:ln w="107950">
            <a:solidFill>
              <a:srgbClr val="800000">
                <a:alpha val="59000"/>
              </a:srgbClr>
            </a:solidFill>
            <a:tailEnd type="triangle" w="sm" len="sm"/>
          </a:ln>
          <a:effectLst/>
        </p:spPr>
        <p:style>
          <a:lnRef idx="2">
            <a:schemeClr val="accent1"/>
          </a:lnRef>
          <a:fillRef idx="0">
            <a:schemeClr val="accent1"/>
          </a:fillRef>
          <a:effectRef idx="1">
            <a:schemeClr val="accent1"/>
          </a:effectRef>
          <a:fontRef idx="minor">
            <a:schemeClr val="tx1"/>
          </a:fontRef>
        </p:style>
      </p:cxnSp>
      <p:sp>
        <p:nvSpPr>
          <p:cNvPr id="16" name="Footer Placeholder 4"/>
          <p:cNvSpPr txBox="1">
            <a:spLocks/>
          </p:cNvSpPr>
          <p:nvPr/>
        </p:nvSpPr>
        <p:spPr>
          <a:xfrm>
            <a:off x="2539375" y="4417060"/>
            <a:ext cx="2037642" cy="365125"/>
          </a:xfrm>
          <a:prstGeom prst="rect">
            <a:avLst/>
          </a:prstGeom>
        </p:spPr>
        <p:txBody>
          <a:bodyPr vert="horz" lIns="91440" tIns="45720" rIns="91440" bIns="4572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smtClean="0">
                <a:ln>
                  <a:noFill/>
                </a:ln>
                <a:solidFill>
                  <a:srgbClr val="000000"/>
                </a:solidFill>
                <a:effectLst/>
                <a:uLnTx/>
                <a:uFillTx/>
                <a:latin typeface="+mn-lt"/>
                <a:ea typeface="+mn-ea"/>
                <a:cs typeface="+mn-cs"/>
              </a:rPr>
              <a:t>Aarnio</a:t>
            </a:r>
            <a:r>
              <a:rPr kumimoji="0" lang="en-US" sz="1000" b="1" i="0" u="none" strike="noStrike" kern="1200" cap="none" spc="0" normalizeH="0" baseline="0" noProof="0" dirty="0" smtClean="0">
                <a:ln>
                  <a:noFill/>
                </a:ln>
                <a:solidFill>
                  <a:srgbClr val="000000"/>
                </a:solidFill>
                <a:effectLst/>
                <a:uLnTx/>
                <a:uFillTx/>
                <a:latin typeface="+mn-lt"/>
                <a:ea typeface="+mn-ea"/>
                <a:cs typeface="+mn-cs"/>
              </a:rPr>
              <a:t> et al. </a:t>
            </a:r>
            <a:r>
              <a:rPr kumimoji="0" lang="en-US" sz="1000" b="1" i="0" u="none" strike="noStrike" kern="1200" cap="none" spc="0" normalizeH="0" baseline="0" noProof="0" dirty="0" smtClean="0">
                <a:ln>
                  <a:noFill/>
                </a:ln>
                <a:solidFill>
                  <a:srgbClr val="000000"/>
                </a:solidFill>
                <a:effectLst/>
                <a:uLnTx/>
                <a:uFillTx/>
                <a:latin typeface="+mn-lt"/>
                <a:ea typeface="+mn-ea"/>
                <a:cs typeface="+mn-cs"/>
              </a:rPr>
              <a:t>2012</a:t>
            </a:r>
            <a:endParaRPr kumimoji="0" lang="en-US" sz="1000" b="1" i="0" u="none" strike="noStrike" kern="1200" cap="none" spc="0" normalizeH="0" baseline="0" noProof="0" dirty="0" smtClean="0">
              <a:ln>
                <a:noFill/>
              </a:ln>
              <a:solidFill>
                <a:srgbClr val="000000"/>
              </a:solidFill>
              <a:effectLst/>
              <a:uLnTx/>
              <a:uFillTx/>
              <a:latin typeface="+mn-lt"/>
              <a:ea typeface="+mn-ea"/>
              <a:cs typeface="+mn-cs"/>
            </a:endParaRPr>
          </a:p>
        </p:txBody>
      </p:sp>
      <p:sp>
        <p:nvSpPr>
          <p:cNvPr id="35" name="TextBox 34"/>
          <p:cNvSpPr txBox="1"/>
          <p:nvPr/>
        </p:nvSpPr>
        <p:spPr>
          <a:xfrm>
            <a:off x="3526235" y="1062632"/>
            <a:ext cx="2837179" cy="430888"/>
          </a:xfrm>
          <a:prstGeom prst="rect">
            <a:avLst/>
          </a:prstGeom>
          <a:solidFill>
            <a:schemeClr val="bg1"/>
          </a:solidFill>
        </p:spPr>
        <p:txBody>
          <a:bodyPr wrap="square" rtlCol="0">
            <a:spAutoFit/>
          </a:bodyPr>
          <a:lstStyle/>
          <a:p>
            <a:pPr algn="ctr"/>
            <a:r>
              <a:rPr lang="en-US" sz="1100" b="1" dirty="0" smtClean="0"/>
              <a:t>Relationship between CME mass and flare flux for the Sun</a:t>
            </a:r>
            <a:endParaRPr lang="en-US" sz="1100" b="1" dirty="0"/>
          </a:p>
        </p:txBody>
      </p:sp>
      <p:sp>
        <p:nvSpPr>
          <p:cNvPr id="36" name="TextBox 35"/>
          <p:cNvSpPr txBox="1"/>
          <p:nvPr/>
        </p:nvSpPr>
        <p:spPr>
          <a:xfrm rot="16200000">
            <a:off x="2404242" y="2725391"/>
            <a:ext cx="1358972" cy="261610"/>
          </a:xfrm>
          <a:prstGeom prst="rect">
            <a:avLst/>
          </a:prstGeom>
          <a:solidFill>
            <a:schemeClr val="bg1"/>
          </a:solidFill>
        </p:spPr>
        <p:txBody>
          <a:bodyPr wrap="square" rtlCol="0">
            <a:spAutoFit/>
          </a:bodyPr>
          <a:lstStyle/>
          <a:p>
            <a:pPr algn="ctr"/>
            <a:r>
              <a:rPr lang="en-US" sz="1100" b="1" dirty="0" smtClean="0"/>
              <a:t>CME Mass</a:t>
            </a:r>
            <a:endParaRPr lang="en-US" sz="1100" b="1" dirty="0"/>
          </a:p>
        </p:txBody>
      </p:sp>
      <p:sp>
        <p:nvSpPr>
          <p:cNvPr id="37" name="TextBox 36"/>
          <p:cNvSpPr txBox="1"/>
          <p:nvPr/>
        </p:nvSpPr>
        <p:spPr>
          <a:xfrm>
            <a:off x="4127366" y="4359608"/>
            <a:ext cx="1602874" cy="261610"/>
          </a:xfrm>
          <a:prstGeom prst="rect">
            <a:avLst/>
          </a:prstGeom>
          <a:solidFill>
            <a:schemeClr val="bg1"/>
          </a:solidFill>
        </p:spPr>
        <p:txBody>
          <a:bodyPr wrap="square" rtlCol="0">
            <a:spAutoFit/>
          </a:bodyPr>
          <a:lstStyle/>
          <a:p>
            <a:pPr algn="ctr"/>
            <a:r>
              <a:rPr lang="en-US" sz="1100" b="1" dirty="0" smtClean="0"/>
              <a:t>Flare Flux</a:t>
            </a:r>
            <a:endParaRPr lang="en-US" sz="1100" b="1" dirty="0"/>
          </a:p>
        </p:txBody>
      </p:sp>
      <p:sp>
        <p:nvSpPr>
          <p:cNvPr id="38" name="Rectangle 37"/>
          <p:cNvSpPr/>
          <p:nvPr/>
        </p:nvSpPr>
        <p:spPr>
          <a:xfrm>
            <a:off x="317500" y="924942"/>
            <a:ext cx="8528757" cy="3812814"/>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Content Placeholder 6"/>
          <p:cNvSpPr txBox="1">
            <a:spLocks/>
          </p:cNvSpPr>
          <p:nvPr/>
        </p:nvSpPr>
        <p:spPr>
          <a:xfrm>
            <a:off x="317500" y="1971002"/>
            <a:ext cx="8528758" cy="1521498"/>
          </a:xfrm>
          <a:prstGeom prst="rect">
            <a:avLst/>
          </a:prstGeom>
          <a:solidFill>
            <a:schemeClr val="bg1">
              <a:alpha val="76000"/>
            </a:schemeClr>
          </a:solidFill>
        </p:spPr>
        <p:txBody>
          <a:bodyPr vert="horz" lIns="91440" tIns="45720" rIns="91440" bIns="45720" numCol="1" rtlCol="0" anchor="ctr">
            <a:noAutofit/>
          </a:bodyPr>
          <a:lstStyle/>
          <a:p>
            <a:pPr marL="621792" indent="-274320" algn="ctr">
              <a:spcBef>
                <a:spcPct val="20000"/>
              </a:spcBef>
            </a:pPr>
            <a:r>
              <a:rPr lang="en-US" sz="2000" b="1" dirty="0" smtClean="0">
                <a:solidFill>
                  <a:schemeClr val="accent2">
                    <a:lumMod val="50000"/>
                  </a:schemeClr>
                </a:solidFill>
              </a:rPr>
              <a:t>We need to characterize </a:t>
            </a:r>
            <a:r>
              <a:rPr lang="en-US" sz="2000" b="1" i="1" dirty="0" smtClean="0"/>
              <a:t>both </a:t>
            </a:r>
            <a:r>
              <a:rPr lang="en-US" sz="2000" b="1" dirty="0" smtClean="0">
                <a:solidFill>
                  <a:schemeClr val="accent2">
                    <a:lumMod val="50000"/>
                  </a:schemeClr>
                </a:solidFill>
              </a:rPr>
              <a:t>planetary magnetic fields </a:t>
            </a:r>
          </a:p>
          <a:p>
            <a:pPr marL="621792" indent="-274320" algn="ctr">
              <a:spcBef>
                <a:spcPct val="20000"/>
              </a:spcBef>
              <a:spcAft>
                <a:spcPts val="600"/>
              </a:spcAft>
            </a:pPr>
            <a:r>
              <a:rPr lang="en-US" sz="2000" b="1" dirty="0" smtClean="0">
                <a:solidFill>
                  <a:schemeClr val="accent2">
                    <a:lumMod val="50000"/>
                  </a:schemeClr>
                </a:solidFill>
              </a:rPr>
              <a:t>and stellar transient mass loss.</a:t>
            </a:r>
            <a:endParaRPr lang="en-US" sz="2000" b="1" i="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ExoPlanetary_MagField9.jpg"/>
          <p:cNvPicPr>
            <a:picLocks noChangeAspect="1"/>
          </p:cNvPicPr>
          <p:nvPr/>
        </p:nvPicPr>
        <p:blipFill>
          <a:blip r:embed="rId3">
            <a:alphaModFix amt="22000"/>
          </a:blip>
          <a:stretch>
            <a:fillRect/>
          </a:stretch>
        </p:blipFill>
        <p:spPr>
          <a:xfrm>
            <a:off x="317500" y="924942"/>
            <a:ext cx="8528758" cy="3834781"/>
          </a:xfrm>
          <a:prstGeom prst="rect">
            <a:avLst/>
          </a:prstGeom>
        </p:spPr>
      </p:pic>
      <p:sp>
        <p:nvSpPr>
          <p:cNvPr id="2" name="Title 1"/>
          <p:cNvSpPr>
            <a:spLocks noGrp="1"/>
          </p:cNvSpPr>
          <p:nvPr>
            <p:ph type="title"/>
          </p:nvPr>
        </p:nvSpPr>
        <p:spPr/>
        <p:txBody>
          <a:bodyPr>
            <a:normAutofit/>
          </a:bodyPr>
          <a:lstStyle/>
          <a:p>
            <a:r>
              <a:rPr lang="en-US" sz="2000" dirty="0" smtClean="0"/>
              <a:t>And understanding </a:t>
            </a:r>
            <a:r>
              <a:rPr lang="en-US" sz="2000" dirty="0" smtClean="0"/>
              <a:t>how CME mass, morphology, and velocity scale with magnetic field strength and topology.</a:t>
            </a:r>
            <a:endParaRPr lang="en-US" sz="2000" dirty="0"/>
          </a:p>
        </p:txBody>
      </p:sp>
      <p:sp>
        <p:nvSpPr>
          <p:cNvPr id="4" name="Footer Placeholder 3"/>
          <p:cNvSpPr>
            <a:spLocks noGrp="1"/>
          </p:cNvSpPr>
          <p:nvPr>
            <p:ph type="ftr" sz="quarter" idx="11"/>
          </p:nvPr>
        </p:nvSpPr>
        <p:spPr/>
        <p:txBody>
          <a:bodyPr/>
          <a:lstStyle/>
          <a:p>
            <a:r>
              <a:rPr lang="en-US" smtClean="0"/>
              <a:t>OVRO-LWA</a:t>
            </a:r>
            <a:endParaRPr lang="en-US" dirty="0"/>
          </a:p>
        </p:txBody>
      </p:sp>
      <p:sp>
        <p:nvSpPr>
          <p:cNvPr id="7" name="Slide Number Placeholder 6"/>
          <p:cNvSpPr>
            <a:spLocks noGrp="1"/>
          </p:cNvSpPr>
          <p:nvPr>
            <p:ph type="sldNum" sz="quarter" idx="12"/>
          </p:nvPr>
        </p:nvSpPr>
        <p:spPr/>
        <p:txBody>
          <a:bodyPr/>
          <a:lstStyle/>
          <a:p>
            <a:fld id="{451B6DA5-BAFE-C740-9756-212E50996240}" type="slidenum">
              <a:rPr lang="en-US" smtClean="0"/>
              <a:pPr/>
              <a:t>3</a:t>
            </a:fld>
            <a:endParaRPr lang="en-US" dirty="0"/>
          </a:p>
        </p:txBody>
      </p:sp>
      <p:pic>
        <p:nvPicPr>
          <p:cNvPr id="20" name="Picture 19" descr="Screen Shot 2019-01-09 at 11.17.37 AM.png"/>
          <p:cNvPicPr>
            <a:picLocks noChangeAspect="1"/>
          </p:cNvPicPr>
          <p:nvPr/>
        </p:nvPicPr>
        <p:blipFill>
          <a:blip r:embed="rId4"/>
          <a:srcRect l="-9828" r="-9291"/>
          <a:stretch>
            <a:fillRect/>
          </a:stretch>
        </p:blipFill>
        <p:spPr>
          <a:xfrm>
            <a:off x="2102495" y="937242"/>
            <a:ext cx="4938385" cy="3803575"/>
          </a:xfrm>
          <a:prstGeom prst="rect">
            <a:avLst/>
          </a:prstGeom>
          <a:solidFill>
            <a:schemeClr val="bg1"/>
          </a:solidFill>
        </p:spPr>
      </p:pic>
      <p:sp>
        <p:nvSpPr>
          <p:cNvPr id="16" name="Footer Placeholder 4"/>
          <p:cNvSpPr txBox="1">
            <a:spLocks/>
          </p:cNvSpPr>
          <p:nvPr/>
        </p:nvSpPr>
        <p:spPr>
          <a:xfrm>
            <a:off x="2102495" y="4457700"/>
            <a:ext cx="2037642" cy="365125"/>
          </a:xfrm>
          <a:prstGeom prst="rect">
            <a:avLst/>
          </a:prstGeom>
        </p:spPr>
        <p:txBody>
          <a:bodyPr vert="horz" lIns="91440" tIns="45720" rIns="91440" bIns="4572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mn-lt"/>
                <a:ea typeface="+mn-ea"/>
                <a:cs typeface="+mn-cs"/>
              </a:rPr>
              <a:t>Alvarado-</a:t>
            </a:r>
            <a:r>
              <a:rPr kumimoji="0" lang="en-US" sz="1000" b="1" i="0" u="none" strike="noStrike" kern="1200" cap="none" spc="0" normalizeH="0" baseline="0" noProof="0" dirty="0" err="1" smtClean="0">
                <a:ln>
                  <a:noFill/>
                </a:ln>
                <a:solidFill>
                  <a:srgbClr val="000000"/>
                </a:solidFill>
                <a:effectLst/>
                <a:uLnTx/>
                <a:uFillTx/>
                <a:latin typeface="+mn-lt"/>
                <a:ea typeface="+mn-ea"/>
                <a:cs typeface="+mn-cs"/>
              </a:rPr>
              <a:t>Gómez</a:t>
            </a:r>
            <a:r>
              <a:rPr kumimoji="0" lang="en-US" sz="1000" b="1" i="0" u="none" strike="noStrike" kern="1200" cap="none" spc="0" normalizeH="0" baseline="0" noProof="0" dirty="0" smtClean="0">
                <a:ln>
                  <a:noFill/>
                </a:ln>
                <a:solidFill>
                  <a:srgbClr val="000000"/>
                </a:solidFill>
                <a:effectLst/>
                <a:uLnTx/>
                <a:uFillTx/>
                <a:latin typeface="+mn-lt"/>
                <a:ea typeface="+mn-ea"/>
                <a:cs typeface="+mn-cs"/>
              </a:rPr>
              <a:t> et al. 2018</a:t>
            </a:r>
          </a:p>
        </p:txBody>
      </p:sp>
      <p:sp>
        <p:nvSpPr>
          <p:cNvPr id="21" name="Oval 20"/>
          <p:cNvSpPr/>
          <p:nvPr/>
        </p:nvSpPr>
        <p:spPr>
          <a:xfrm rot="20349559">
            <a:off x="3047937" y="3393440"/>
            <a:ext cx="2225040" cy="772160"/>
          </a:xfrm>
          <a:prstGeom prst="ellipse">
            <a:avLst/>
          </a:prstGeom>
          <a:noFill/>
          <a:ln w="12700" cmpd="sng">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rot="20349559">
            <a:off x="4955329" y="2763004"/>
            <a:ext cx="1623888" cy="580746"/>
          </a:xfrm>
          <a:prstGeom prst="ellipse">
            <a:avLst/>
          </a:prstGeom>
          <a:no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image.png"/>
          <p:cNvPicPr>
            <a:picLocks noChangeAspect="1"/>
          </p:cNvPicPr>
          <p:nvPr/>
        </p:nvPicPr>
        <p:blipFill>
          <a:blip r:embed="rId5"/>
          <a:stretch>
            <a:fillRect/>
          </a:stretch>
        </p:blipFill>
        <p:spPr>
          <a:xfrm>
            <a:off x="1750377" y="937241"/>
            <a:ext cx="5568609" cy="3803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Low frequency ( &lt; 100 MHz)</a:t>
            </a:r>
            <a:endParaRPr lang="en-US" dirty="0"/>
          </a:p>
        </p:txBody>
      </p:sp>
      <p:sp>
        <p:nvSpPr>
          <p:cNvPr id="3" name="Content Placeholder 2"/>
          <p:cNvSpPr>
            <a:spLocks noGrp="1"/>
          </p:cNvSpPr>
          <p:nvPr>
            <p:ph idx="1"/>
          </p:nvPr>
        </p:nvSpPr>
        <p:spPr>
          <a:xfrm>
            <a:off x="457200" y="959096"/>
            <a:ext cx="4038600" cy="3565923"/>
          </a:xfrm>
        </p:spPr>
        <p:txBody>
          <a:bodyPr>
            <a:normAutofit/>
          </a:bodyPr>
          <a:lstStyle/>
          <a:p>
            <a:endParaRPr lang="en-US" sz="1600" dirty="0" smtClean="0"/>
          </a:p>
          <a:p>
            <a:r>
              <a:rPr lang="en-US" sz="1600" dirty="0" smtClean="0"/>
              <a:t>Extrapolation from our own SS suggests it is necessary to go below 100 MHz to directly detect </a:t>
            </a:r>
            <a:r>
              <a:rPr lang="en-US" sz="1600" dirty="0" err="1" smtClean="0"/>
              <a:t>exoplanetary</a:t>
            </a:r>
            <a:r>
              <a:rPr lang="en-US" sz="1600" dirty="0" smtClean="0"/>
              <a:t> radio emission.</a:t>
            </a:r>
          </a:p>
        </p:txBody>
      </p:sp>
      <p:sp>
        <p:nvSpPr>
          <p:cNvPr id="4" name="Footer Placeholder 3"/>
          <p:cNvSpPr>
            <a:spLocks noGrp="1"/>
          </p:cNvSpPr>
          <p:nvPr>
            <p:ph type="ftr" sz="quarter" idx="11"/>
          </p:nvPr>
        </p:nvSpPr>
        <p:spPr/>
        <p:txBody>
          <a:bodyPr/>
          <a:lstStyle/>
          <a:p>
            <a:r>
              <a:rPr lang="en-US" smtClean="0"/>
              <a:t>OVRO-LWA</a:t>
            </a:r>
            <a:endParaRPr lang="en-US" dirty="0"/>
          </a:p>
        </p:txBody>
      </p:sp>
      <p:sp>
        <p:nvSpPr>
          <p:cNvPr id="7" name="Slide Number Placeholder 6"/>
          <p:cNvSpPr>
            <a:spLocks noGrp="1"/>
          </p:cNvSpPr>
          <p:nvPr>
            <p:ph type="sldNum" sz="quarter" idx="12"/>
          </p:nvPr>
        </p:nvSpPr>
        <p:spPr/>
        <p:txBody>
          <a:bodyPr/>
          <a:lstStyle/>
          <a:p>
            <a:fld id="{451B6DA5-BAFE-C740-9756-212E50996240}" type="slidenum">
              <a:rPr lang="en-US" smtClean="0"/>
              <a:pPr/>
              <a:t>4</a:t>
            </a:fld>
            <a:endParaRPr lang="en-US" dirty="0"/>
          </a:p>
        </p:txBody>
      </p:sp>
      <p:sp>
        <p:nvSpPr>
          <p:cNvPr id="15" name="Oval 14"/>
          <p:cNvSpPr/>
          <p:nvPr/>
        </p:nvSpPr>
        <p:spPr>
          <a:xfrm>
            <a:off x="2317994" y="372346"/>
            <a:ext cx="292608" cy="292100"/>
          </a:xfrm>
          <a:prstGeom prst="ellipse">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descr="zarka+2007fig1_simplified.jpg"/>
          <p:cNvPicPr>
            <a:picLocks noChangeAspect="1"/>
          </p:cNvPicPr>
          <p:nvPr/>
        </p:nvPicPr>
        <p:blipFill>
          <a:blip r:embed="rId3"/>
          <a:stretch>
            <a:fillRect/>
          </a:stretch>
        </p:blipFill>
        <p:spPr>
          <a:xfrm>
            <a:off x="4592900" y="908296"/>
            <a:ext cx="3796589" cy="3840479"/>
          </a:xfrm>
          <a:prstGeom prst="rect">
            <a:avLst/>
          </a:prstGeom>
        </p:spPr>
      </p:pic>
      <p:sp>
        <p:nvSpPr>
          <p:cNvPr id="28" name="Footer Placeholder 4"/>
          <p:cNvSpPr txBox="1">
            <a:spLocks/>
          </p:cNvSpPr>
          <p:nvPr/>
        </p:nvSpPr>
        <p:spPr>
          <a:xfrm>
            <a:off x="4570595" y="4407060"/>
            <a:ext cx="2037642" cy="365125"/>
          </a:xfrm>
          <a:prstGeom prst="rect">
            <a:avLst/>
          </a:prstGeom>
        </p:spPr>
        <p:txBody>
          <a:bodyPr vert="horz" lIns="91440" tIns="45720" rIns="91440" bIns="4572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smtClean="0">
                <a:ln>
                  <a:noFill/>
                </a:ln>
                <a:solidFill>
                  <a:srgbClr val="000000"/>
                </a:solidFill>
                <a:effectLst/>
                <a:uLnTx/>
                <a:uFillTx/>
                <a:latin typeface="+mn-lt"/>
                <a:ea typeface="+mn-ea"/>
                <a:cs typeface="+mn-cs"/>
              </a:rPr>
              <a:t>Zarka</a:t>
            </a:r>
            <a:r>
              <a:rPr kumimoji="0" lang="en-US" sz="1000" b="1" i="0" u="none" strike="noStrike" kern="1200" cap="none" spc="0" normalizeH="0" baseline="0" noProof="0" dirty="0" smtClean="0">
                <a:ln>
                  <a:noFill/>
                </a:ln>
                <a:solidFill>
                  <a:srgbClr val="000000"/>
                </a:solidFill>
                <a:effectLst/>
                <a:uLnTx/>
                <a:uFillTx/>
                <a:latin typeface="+mn-lt"/>
                <a:ea typeface="+mn-ea"/>
                <a:cs typeface="+mn-cs"/>
              </a:rPr>
              <a:t> 2007</a:t>
            </a:r>
          </a:p>
        </p:txBody>
      </p:sp>
      <p:sp>
        <p:nvSpPr>
          <p:cNvPr id="30" name="Rectangle 29"/>
          <p:cNvSpPr/>
          <p:nvPr/>
        </p:nvSpPr>
        <p:spPr>
          <a:xfrm>
            <a:off x="5080003" y="1096435"/>
            <a:ext cx="1269997" cy="3238498"/>
          </a:xfrm>
          <a:prstGeom prst="rect">
            <a:avLst/>
          </a:prstGeom>
          <a:solidFill>
            <a:schemeClr val="tx1">
              <a:alpha val="2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rot="16200000">
            <a:off x="3705255" y="2523424"/>
            <a:ext cx="2065890" cy="261610"/>
          </a:xfrm>
          <a:prstGeom prst="rect">
            <a:avLst/>
          </a:prstGeom>
          <a:solidFill>
            <a:schemeClr val="bg1"/>
          </a:solidFill>
        </p:spPr>
        <p:txBody>
          <a:bodyPr wrap="none" rtlCol="0">
            <a:spAutoFit/>
          </a:bodyPr>
          <a:lstStyle/>
          <a:p>
            <a:r>
              <a:rPr lang="en-US" sz="1100" b="1" dirty="0" smtClean="0"/>
              <a:t>Flux Density from Earth (Jy)</a:t>
            </a:r>
            <a:endParaRPr lang="en-US" sz="1100" b="1" dirty="0"/>
          </a:p>
        </p:txBody>
      </p:sp>
      <p:sp>
        <p:nvSpPr>
          <p:cNvPr id="32" name="TextBox 31"/>
          <p:cNvSpPr txBox="1"/>
          <p:nvPr/>
        </p:nvSpPr>
        <p:spPr>
          <a:xfrm>
            <a:off x="5888567" y="4480507"/>
            <a:ext cx="1321101" cy="261610"/>
          </a:xfrm>
          <a:prstGeom prst="rect">
            <a:avLst/>
          </a:prstGeom>
          <a:solidFill>
            <a:schemeClr val="bg1"/>
          </a:solidFill>
        </p:spPr>
        <p:txBody>
          <a:bodyPr wrap="none" rtlCol="0">
            <a:spAutoFit/>
          </a:bodyPr>
          <a:lstStyle/>
          <a:p>
            <a:r>
              <a:rPr lang="en-US" sz="1100" b="1" dirty="0" smtClean="0"/>
              <a:t>Frequency (MHz)</a:t>
            </a:r>
            <a:endParaRPr lang="en-US" sz="1100" b="1" dirty="0"/>
          </a:p>
        </p:txBody>
      </p:sp>
      <p:sp>
        <p:nvSpPr>
          <p:cNvPr id="41" name="Half Frame 40"/>
          <p:cNvSpPr/>
          <p:nvPr/>
        </p:nvSpPr>
        <p:spPr>
          <a:xfrm rot="5400000">
            <a:off x="5698067" y="2116667"/>
            <a:ext cx="1532467" cy="491066"/>
          </a:xfrm>
          <a:prstGeom prst="halfFrame">
            <a:avLst/>
          </a:prstGeom>
          <a:solidFill>
            <a:srgbClr val="800000">
              <a:alpha val="1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2" name="Half Frame 41"/>
          <p:cNvSpPr/>
          <p:nvPr/>
        </p:nvSpPr>
        <p:spPr>
          <a:xfrm rot="5400000">
            <a:off x="5689600" y="2379130"/>
            <a:ext cx="1532467" cy="491066"/>
          </a:xfrm>
          <a:prstGeom prst="halfFrame">
            <a:avLst>
              <a:gd name="adj1" fmla="val 33333"/>
              <a:gd name="adj2" fmla="val 47126"/>
            </a:avLst>
          </a:prstGeom>
          <a:solidFill>
            <a:srgbClr val="800000">
              <a:alpha val="1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 name="Half Frame 42"/>
          <p:cNvSpPr/>
          <p:nvPr/>
        </p:nvSpPr>
        <p:spPr>
          <a:xfrm rot="5400000">
            <a:off x="5861050" y="3486154"/>
            <a:ext cx="1189567" cy="491066"/>
          </a:xfrm>
          <a:prstGeom prst="halfFrame">
            <a:avLst/>
          </a:prstGeom>
          <a:solidFill>
            <a:srgbClr val="800000">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4" name="Half Frame 43"/>
          <p:cNvSpPr/>
          <p:nvPr/>
        </p:nvSpPr>
        <p:spPr>
          <a:xfrm rot="5400000">
            <a:off x="6102350" y="3735917"/>
            <a:ext cx="690033" cy="491066"/>
          </a:xfrm>
          <a:prstGeom prst="halfFrame">
            <a:avLst>
              <a:gd name="adj1" fmla="val 33333"/>
              <a:gd name="adj2" fmla="val 29884"/>
            </a:avLst>
          </a:prstGeom>
          <a:solidFill>
            <a:srgbClr val="800000">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Low frequency ( &lt; 100 MHz)</a:t>
            </a:r>
            <a:endParaRPr lang="en-US" dirty="0"/>
          </a:p>
        </p:txBody>
      </p:sp>
      <p:sp>
        <p:nvSpPr>
          <p:cNvPr id="3" name="Content Placeholder 2"/>
          <p:cNvSpPr>
            <a:spLocks noGrp="1"/>
          </p:cNvSpPr>
          <p:nvPr>
            <p:ph idx="1"/>
          </p:nvPr>
        </p:nvSpPr>
        <p:spPr>
          <a:xfrm>
            <a:off x="457200" y="959096"/>
            <a:ext cx="4038600" cy="3565923"/>
          </a:xfrm>
        </p:spPr>
        <p:txBody>
          <a:bodyPr>
            <a:normAutofit/>
          </a:bodyPr>
          <a:lstStyle/>
          <a:p>
            <a:endParaRPr lang="en-US" sz="1600" dirty="0" smtClean="0"/>
          </a:p>
          <a:p>
            <a:pPr>
              <a:spcAft>
                <a:spcPts val="2400"/>
              </a:spcAft>
            </a:pPr>
            <a:r>
              <a:rPr lang="en-US" sz="1600" dirty="0" smtClean="0">
                <a:solidFill>
                  <a:schemeClr val="tx1">
                    <a:lumMod val="50000"/>
                    <a:lumOff val="50000"/>
                  </a:schemeClr>
                </a:solidFill>
              </a:rPr>
              <a:t>Extrapolation from our own SS suggests it is necessary to go below 100 MHz to directly detect </a:t>
            </a:r>
            <a:r>
              <a:rPr lang="en-US" sz="1600" dirty="0" err="1" smtClean="0">
                <a:solidFill>
                  <a:schemeClr val="tx1">
                    <a:lumMod val="50000"/>
                    <a:lumOff val="50000"/>
                  </a:schemeClr>
                </a:solidFill>
              </a:rPr>
              <a:t>exoplanetary</a:t>
            </a:r>
            <a:r>
              <a:rPr lang="en-US" sz="1600" dirty="0" smtClean="0">
                <a:solidFill>
                  <a:schemeClr val="tx1">
                    <a:lumMod val="50000"/>
                    <a:lumOff val="50000"/>
                  </a:schemeClr>
                </a:solidFill>
              </a:rPr>
              <a:t> radio emission.</a:t>
            </a:r>
          </a:p>
          <a:p>
            <a:r>
              <a:rPr lang="en-US" sz="1600" dirty="0" smtClean="0"/>
              <a:t>Solar Type II radio bursts are associated with </a:t>
            </a:r>
            <a:r>
              <a:rPr lang="en-US" sz="1600" dirty="0" err="1" smtClean="0"/>
              <a:t>CMEs</a:t>
            </a:r>
            <a:r>
              <a:rPr lang="en-US" sz="1600" dirty="0" smtClean="0"/>
              <a:t>, and frequently occur in the sub-100 MHz regime.</a:t>
            </a:r>
          </a:p>
        </p:txBody>
      </p:sp>
      <p:sp>
        <p:nvSpPr>
          <p:cNvPr id="4" name="Footer Placeholder 3"/>
          <p:cNvSpPr>
            <a:spLocks noGrp="1"/>
          </p:cNvSpPr>
          <p:nvPr>
            <p:ph type="ftr" sz="quarter" idx="11"/>
          </p:nvPr>
        </p:nvSpPr>
        <p:spPr/>
        <p:txBody>
          <a:bodyPr/>
          <a:lstStyle/>
          <a:p>
            <a:r>
              <a:rPr lang="en-US" smtClean="0"/>
              <a:t>OVRO-LWA</a:t>
            </a:r>
            <a:endParaRPr lang="en-US" dirty="0"/>
          </a:p>
        </p:txBody>
      </p:sp>
      <p:sp>
        <p:nvSpPr>
          <p:cNvPr id="7" name="Slide Number Placeholder 6"/>
          <p:cNvSpPr>
            <a:spLocks noGrp="1"/>
          </p:cNvSpPr>
          <p:nvPr>
            <p:ph type="sldNum" sz="quarter" idx="12"/>
          </p:nvPr>
        </p:nvSpPr>
        <p:spPr/>
        <p:txBody>
          <a:bodyPr/>
          <a:lstStyle/>
          <a:p>
            <a:fld id="{451B6DA5-BAFE-C740-9756-212E50996240}" type="slidenum">
              <a:rPr lang="en-US" smtClean="0"/>
              <a:pPr/>
              <a:t>5</a:t>
            </a:fld>
            <a:endParaRPr lang="en-US" dirty="0"/>
          </a:p>
        </p:txBody>
      </p:sp>
      <p:sp>
        <p:nvSpPr>
          <p:cNvPr id="15" name="Oval 14"/>
          <p:cNvSpPr/>
          <p:nvPr/>
        </p:nvSpPr>
        <p:spPr>
          <a:xfrm>
            <a:off x="2317994" y="372346"/>
            <a:ext cx="292608" cy="292100"/>
          </a:xfrm>
          <a:prstGeom prst="ellipse">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3"/>
          <a:srcRect l="7748" t="8341" r="-4393" b="9490"/>
          <a:stretch/>
        </p:blipFill>
        <p:spPr>
          <a:xfrm flipV="1">
            <a:off x="5130800" y="978933"/>
            <a:ext cx="3556000" cy="3415267"/>
          </a:xfrm>
          <a:prstGeom prst="rect">
            <a:avLst/>
          </a:prstGeom>
          <a:solidFill>
            <a:schemeClr val="bg1"/>
          </a:solidFill>
        </p:spPr>
      </p:pic>
      <p:sp>
        <p:nvSpPr>
          <p:cNvPr id="17" name="TextBox 16"/>
          <p:cNvSpPr txBox="1"/>
          <p:nvPr/>
        </p:nvSpPr>
        <p:spPr>
          <a:xfrm>
            <a:off x="5659830" y="3263284"/>
            <a:ext cx="1287070" cy="307777"/>
          </a:xfrm>
          <a:prstGeom prst="rect">
            <a:avLst/>
          </a:prstGeom>
          <a:solidFill>
            <a:schemeClr val="bg1">
              <a:lumMod val="50000"/>
            </a:schemeClr>
          </a:solidFill>
          <a:ln>
            <a:solidFill>
              <a:srgbClr val="FFFFFF"/>
            </a:solidFill>
          </a:ln>
          <a:effectLst>
            <a:glow rad="228600">
              <a:schemeClr val="bg1">
                <a:lumMod val="50000"/>
                <a:alpha val="40000"/>
              </a:schemeClr>
            </a:glow>
          </a:effectLst>
        </p:spPr>
        <p:txBody>
          <a:bodyPr wrap="square" rtlCol="0">
            <a:spAutoFit/>
          </a:bodyPr>
          <a:lstStyle/>
          <a:p>
            <a:pPr algn="ctr"/>
            <a:r>
              <a:rPr lang="en-US" sz="1400" dirty="0" smtClean="0">
                <a:solidFill>
                  <a:schemeClr val="bg1"/>
                </a:solidFill>
              </a:rPr>
              <a:t>fundamental</a:t>
            </a:r>
            <a:endParaRPr lang="en-US" sz="1400" dirty="0">
              <a:solidFill>
                <a:schemeClr val="bg1"/>
              </a:solidFill>
            </a:endParaRPr>
          </a:p>
        </p:txBody>
      </p:sp>
      <p:sp>
        <p:nvSpPr>
          <p:cNvPr id="18" name="TextBox 17"/>
          <p:cNvSpPr txBox="1"/>
          <p:nvPr/>
        </p:nvSpPr>
        <p:spPr>
          <a:xfrm>
            <a:off x="5872449" y="1946658"/>
            <a:ext cx="960151" cy="307777"/>
          </a:xfrm>
          <a:prstGeom prst="rect">
            <a:avLst/>
          </a:prstGeom>
          <a:solidFill>
            <a:schemeClr val="tx1">
              <a:lumMod val="85000"/>
              <a:lumOff val="15000"/>
            </a:schemeClr>
          </a:solidFill>
          <a:ln>
            <a:solidFill>
              <a:schemeClr val="bg1"/>
            </a:solidFill>
          </a:ln>
          <a:effectLst>
            <a:glow rad="228600">
              <a:schemeClr val="bg1">
                <a:lumMod val="50000"/>
                <a:alpha val="40000"/>
              </a:schemeClr>
            </a:glow>
          </a:effectLst>
        </p:spPr>
        <p:txBody>
          <a:bodyPr wrap="square" rtlCol="0">
            <a:spAutoFit/>
          </a:bodyPr>
          <a:lstStyle/>
          <a:p>
            <a:pPr algn="ctr"/>
            <a:r>
              <a:rPr lang="en-US" sz="1400" dirty="0">
                <a:solidFill>
                  <a:schemeClr val="bg1"/>
                </a:solidFill>
              </a:rPr>
              <a:t>h</a:t>
            </a:r>
            <a:r>
              <a:rPr lang="en-US" sz="1400" dirty="0" smtClean="0">
                <a:solidFill>
                  <a:schemeClr val="bg1"/>
                </a:solidFill>
              </a:rPr>
              <a:t>armonic</a:t>
            </a:r>
          </a:p>
        </p:txBody>
      </p:sp>
      <p:sp>
        <p:nvSpPr>
          <p:cNvPr id="23" name="TextBox 22"/>
          <p:cNvSpPr txBox="1"/>
          <p:nvPr/>
        </p:nvSpPr>
        <p:spPr>
          <a:xfrm rot="16200000">
            <a:off x="3108327" y="2359022"/>
            <a:ext cx="3403600" cy="641352"/>
          </a:xfrm>
          <a:prstGeom prst="rect">
            <a:avLst/>
          </a:prstGeom>
          <a:solidFill>
            <a:schemeClr val="bg1"/>
          </a:solidFill>
        </p:spPr>
        <p:txBody>
          <a:bodyPr wrap="square" rtlCol="0">
            <a:noAutofit/>
          </a:bodyPr>
          <a:lstStyle/>
          <a:p>
            <a:pPr algn="ctr"/>
            <a:r>
              <a:rPr lang="en-US" sz="1500" dirty="0" smtClean="0"/>
              <a:t>Frequency (MHz)</a:t>
            </a:r>
            <a:endParaRPr lang="en-US" sz="1500" dirty="0"/>
          </a:p>
        </p:txBody>
      </p:sp>
      <p:sp>
        <p:nvSpPr>
          <p:cNvPr id="29" name="TextBox 28"/>
          <p:cNvSpPr txBox="1"/>
          <p:nvPr/>
        </p:nvSpPr>
        <p:spPr>
          <a:xfrm>
            <a:off x="4782569" y="1467413"/>
            <a:ext cx="570768" cy="276999"/>
          </a:xfrm>
          <a:prstGeom prst="rect">
            <a:avLst/>
          </a:prstGeom>
          <a:noFill/>
        </p:spPr>
        <p:txBody>
          <a:bodyPr wrap="square" rtlCol="0">
            <a:spAutoFit/>
          </a:bodyPr>
          <a:lstStyle/>
          <a:p>
            <a:r>
              <a:rPr lang="en-US" sz="1200" dirty="0"/>
              <a:t>2</a:t>
            </a:r>
            <a:r>
              <a:rPr lang="en-US" sz="1200" dirty="0" smtClean="0"/>
              <a:t>00</a:t>
            </a:r>
            <a:endParaRPr lang="en-US" sz="1200" dirty="0"/>
          </a:p>
        </p:txBody>
      </p:sp>
      <p:sp>
        <p:nvSpPr>
          <p:cNvPr id="33" name="TextBox 32"/>
          <p:cNvSpPr txBox="1"/>
          <p:nvPr/>
        </p:nvSpPr>
        <p:spPr>
          <a:xfrm>
            <a:off x="4782569" y="940046"/>
            <a:ext cx="570768" cy="276999"/>
          </a:xfrm>
          <a:prstGeom prst="rect">
            <a:avLst/>
          </a:prstGeom>
          <a:noFill/>
        </p:spPr>
        <p:txBody>
          <a:bodyPr wrap="square" rtlCol="0">
            <a:spAutoFit/>
          </a:bodyPr>
          <a:lstStyle/>
          <a:p>
            <a:r>
              <a:rPr lang="en-US" sz="1200" dirty="0" smtClean="0"/>
              <a:t>300</a:t>
            </a:r>
            <a:endParaRPr lang="en-US" sz="1200" dirty="0"/>
          </a:p>
        </p:txBody>
      </p:sp>
      <p:sp>
        <p:nvSpPr>
          <p:cNvPr id="36" name="TextBox 35"/>
          <p:cNvSpPr txBox="1"/>
          <p:nvPr/>
        </p:nvSpPr>
        <p:spPr>
          <a:xfrm>
            <a:off x="4782569" y="2345551"/>
            <a:ext cx="570768" cy="276999"/>
          </a:xfrm>
          <a:prstGeom prst="rect">
            <a:avLst/>
          </a:prstGeom>
          <a:noFill/>
        </p:spPr>
        <p:txBody>
          <a:bodyPr wrap="square" rtlCol="0">
            <a:spAutoFit/>
          </a:bodyPr>
          <a:lstStyle/>
          <a:p>
            <a:r>
              <a:rPr lang="en-US" sz="1200" dirty="0"/>
              <a:t>1</a:t>
            </a:r>
            <a:r>
              <a:rPr lang="en-US" sz="1200" dirty="0" smtClean="0"/>
              <a:t>00</a:t>
            </a:r>
            <a:endParaRPr lang="en-US" sz="1200" dirty="0"/>
          </a:p>
        </p:txBody>
      </p:sp>
      <p:sp>
        <p:nvSpPr>
          <p:cNvPr id="37" name="TextBox 36"/>
          <p:cNvSpPr txBox="1"/>
          <p:nvPr/>
        </p:nvSpPr>
        <p:spPr>
          <a:xfrm>
            <a:off x="4858769" y="3244234"/>
            <a:ext cx="570768" cy="276999"/>
          </a:xfrm>
          <a:prstGeom prst="rect">
            <a:avLst/>
          </a:prstGeom>
          <a:noFill/>
        </p:spPr>
        <p:txBody>
          <a:bodyPr wrap="square" rtlCol="0">
            <a:spAutoFit/>
          </a:bodyPr>
          <a:lstStyle/>
          <a:p>
            <a:r>
              <a:rPr lang="en-US" sz="1200" dirty="0" smtClean="0"/>
              <a:t>50</a:t>
            </a:r>
            <a:endParaRPr lang="en-US" sz="1200" dirty="0"/>
          </a:p>
        </p:txBody>
      </p:sp>
      <p:sp>
        <p:nvSpPr>
          <p:cNvPr id="38" name="TextBox 37"/>
          <p:cNvSpPr txBox="1"/>
          <p:nvPr/>
        </p:nvSpPr>
        <p:spPr>
          <a:xfrm>
            <a:off x="4858769" y="4136249"/>
            <a:ext cx="570768" cy="276999"/>
          </a:xfrm>
          <a:prstGeom prst="rect">
            <a:avLst/>
          </a:prstGeom>
          <a:noFill/>
        </p:spPr>
        <p:txBody>
          <a:bodyPr wrap="square" rtlCol="0">
            <a:spAutoFit/>
          </a:bodyPr>
          <a:lstStyle/>
          <a:p>
            <a:r>
              <a:rPr lang="en-US" sz="1200" dirty="0" smtClean="0"/>
              <a:t>25</a:t>
            </a:r>
            <a:endParaRPr lang="en-US" sz="1200" dirty="0"/>
          </a:p>
        </p:txBody>
      </p:sp>
      <p:sp>
        <p:nvSpPr>
          <p:cNvPr id="39" name="TextBox 38"/>
          <p:cNvSpPr txBox="1"/>
          <p:nvPr/>
        </p:nvSpPr>
        <p:spPr>
          <a:xfrm>
            <a:off x="4495800" y="4381498"/>
            <a:ext cx="4191000" cy="360365"/>
          </a:xfrm>
          <a:prstGeom prst="rect">
            <a:avLst/>
          </a:prstGeom>
          <a:solidFill>
            <a:schemeClr val="bg1"/>
          </a:solidFill>
        </p:spPr>
        <p:txBody>
          <a:bodyPr wrap="square" rtlCol="0" anchor="b">
            <a:noAutofit/>
          </a:bodyPr>
          <a:lstStyle/>
          <a:p>
            <a:pPr algn="ctr"/>
            <a:r>
              <a:rPr lang="en-US" sz="1500" dirty="0" smtClean="0"/>
              <a:t>Time (minutes)</a:t>
            </a:r>
            <a:endParaRPr lang="en-US" sz="1500" dirty="0"/>
          </a:p>
        </p:txBody>
      </p:sp>
      <p:sp>
        <p:nvSpPr>
          <p:cNvPr id="40" name="TextBox 39"/>
          <p:cNvSpPr txBox="1"/>
          <p:nvPr/>
        </p:nvSpPr>
        <p:spPr>
          <a:xfrm>
            <a:off x="5049269" y="4288649"/>
            <a:ext cx="570768" cy="276999"/>
          </a:xfrm>
          <a:prstGeom prst="rect">
            <a:avLst/>
          </a:prstGeom>
          <a:noFill/>
        </p:spPr>
        <p:txBody>
          <a:bodyPr wrap="square" rtlCol="0">
            <a:spAutoFit/>
          </a:bodyPr>
          <a:lstStyle/>
          <a:p>
            <a:r>
              <a:rPr lang="en-US" sz="1200" dirty="0" smtClean="0"/>
              <a:t>0</a:t>
            </a:r>
            <a:endParaRPr lang="en-US" sz="1200" dirty="0"/>
          </a:p>
        </p:txBody>
      </p:sp>
      <p:sp>
        <p:nvSpPr>
          <p:cNvPr id="45" name="TextBox 44"/>
          <p:cNvSpPr txBox="1"/>
          <p:nvPr/>
        </p:nvSpPr>
        <p:spPr>
          <a:xfrm>
            <a:off x="6623416" y="4292598"/>
            <a:ext cx="570768" cy="276999"/>
          </a:xfrm>
          <a:prstGeom prst="rect">
            <a:avLst/>
          </a:prstGeom>
          <a:noFill/>
        </p:spPr>
        <p:txBody>
          <a:bodyPr wrap="square" rtlCol="0">
            <a:spAutoFit/>
          </a:bodyPr>
          <a:lstStyle/>
          <a:p>
            <a:r>
              <a:rPr lang="en-US" sz="1200" dirty="0" smtClean="0"/>
              <a:t>10</a:t>
            </a:r>
            <a:endParaRPr lang="en-US" sz="1200" dirty="0"/>
          </a:p>
        </p:txBody>
      </p:sp>
      <p:sp>
        <p:nvSpPr>
          <p:cNvPr id="46" name="TextBox 45"/>
          <p:cNvSpPr txBox="1"/>
          <p:nvPr/>
        </p:nvSpPr>
        <p:spPr>
          <a:xfrm>
            <a:off x="8217632" y="4275949"/>
            <a:ext cx="570768" cy="276999"/>
          </a:xfrm>
          <a:prstGeom prst="rect">
            <a:avLst/>
          </a:prstGeom>
          <a:noFill/>
        </p:spPr>
        <p:txBody>
          <a:bodyPr wrap="square" rtlCol="0">
            <a:spAutoFit/>
          </a:bodyPr>
          <a:lstStyle/>
          <a:p>
            <a:r>
              <a:rPr lang="en-US" sz="1200" dirty="0" smtClean="0"/>
              <a:t>20</a:t>
            </a:r>
            <a:endParaRPr lang="en-US" sz="1200" dirty="0"/>
          </a:p>
        </p:txBody>
      </p:sp>
      <p:sp>
        <p:nvSpPr>
          <p:cNvPr id="47" name="Footer Placeholder 4"/>
          <p:cNvSpPr txBox="1">
            <a:spLocks/>
          </p:cNvSpPr>
          <p:nvPr/>
        </p:nvSpPr>
        <p:spPr>
          <a:xfrm>
            <a:off x="2495837" y="4370385"/>
            <a:ext cx="2045432"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smtClean="0">
                <a:ln>
                  <a:noFill/>
                </a:ln>
                <a:effectLst/>
                <a:uLnTx/>
                <a:uFillTx/>
                <a:latin typeface="+mn-lt"/>
                <a:ea typeface="+mn-ea"/>
                <a:cs typeface="+mn-cs"/>
              </a:rPr>
              <a:t>Kouloumvakos</a:t>
            </a:r>
            <a:r>
              <a:rPr kumimoji="0" lang="en-US" sz="1200" b="1" i="0" u="none" strike="noStrike" kern="1200" cap="none" spc="0" normalizeH="0" baseline="0" noProof="0" dirty="0" smtClean="0">
                <a:ln>
                  <a:noFill/>
                </a:ln>
                <a:effectLst/>
                <a:uLnTx/>
                <a:uFillTx/>
                <a:latin typeface="+mn-lt"/>
                <a:ea typeface="+mn-ea"/>
                <a:cs typeface="+mn-cs"/>
              </a:rPr>
              <a:t> et</a:t>
            </a:r>
            <a:r>
              <a:rPr kumimoji="0" lang="en-US" sz="1200" b="1" i="0" u="none" strike="noStrike" kern="1200" cap="none" spc="0" normalizeH="0" noProof="0" dirty="0" smtClean="0">
                <a:ln>
                  <a:noFill/>
                </a:ln>
                <a:effectLst/>
                <a:uLnTx/>
                <a:uFillTx/>
                <a:latin typeface="+mn-lt"/>
                <a:ea typeface="+mn-ea"/>
                <a:cs typeface="+mn-cs"/>
              </a:rPr>
              <a:t> al. </a:t>
            </a:r>
            <a:r>
              <a:rPr kumimoji="0" lang="en-US" sz="1200" b="1" i="0" u="none" strike="noStrike" kern="1200" cap="none" spc="0" normalizeH="0" baseline="0" noProof="0" dirty="0" smtClean="0">
                <a:ln>
                  <a:noFill/>
                </a:ln>
                <a:effectLst/>
                <a:uLnTx/>
                <a:uFillTx/>
                <a:latin typeface="+mn-lt"/>
                <a:ea typeface="+mn-ea"/>
                <a:cs typeface="+mn-cs"/>
              </a:rPr>
              <a:t>2014</a:t>
            </a:r>
          </a:p>
          <a:p>
            <a:pPr marL="0" marR="0" lvl="0" indent="0" algn="r" defTabSz="457200" rtl="0" eaLnBrk="1" fontAlgn="auto" latinLnBrk="0" hangingPunct="1">
              <a:lnSpc>
                <a:spcPct val="100000"/>
              </a:lnSpc>
              <a:spcBef>
                <a:spcPts val="0"/>
              </a:spcBef>
              <a:spcAft>
                <a:spcPts val="0"/>
              </a:spcAft>
              <a:buClrTx/>
              <a:buSzTx/>
              <a:buFontTx/>
              <a:buNone/>
              <a:tabLst/>
              <a:defRPr/>
            </a:pPr>
            <a:r>
              <a:rPr lang="en-US" sz="1200" dirty="0" smtClean="0"/>
              <a:t>Figure c/o J. </a:t>
            </a:r>
            <a:r>
              <a:rPr lang="en-US" sz="1200" dirty="0" err="1" smtClean="0"/>
              <a:t>Villadsen</a:t>
            </a:r>
            <a:endParaRPr kumimoji="0" lang="en-US" sz="1200" i="0" u="none" strike="noStrike" kern="1200" cap="none" spc="0" normalizeH="0" baseline="0" noProof="0" dirty="0">
              <a:ln>
                <a:noFill/>
              </a:ln>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Low frequency ( &lt; 100 MHz)</a:t>
            </a:r>
            <a:endParaRPr lang="en-US" dirty="0"/>
          </a:p>
        </p:txBody>
      </p:sp>
      <p:sp>
        <p:nvSpPr>
          <p:cNvPr id="3" name="Content Placeholder 2"/>
          <p:cNvSpPr>
            <a:spLocks noGrp="1"/>
          </p:cNvSpPr>
          <p:nvPr>
            <p:ph idx="1"/>
          </p:nvPr>
        </p:nvSpPr>
        <p:spPr>
          <a:xfrm>
            <a:off x="457200" y="959096"/>
            <a:ext cx="4038600" cy="3565923"/>
          </a:xfrm>
        </p:spPr>
        <p:txBody>
          <a:bodyPr>
            <a:normAutofit/>
          </a:bodyPr>
          <a:lstStyle/>
          <a:p>
            <a:endParaRPr lang="en-US" sz="1600" dirty="0" smtClean="0"/>
          </a:p>
          <a:p>
            <a:pPr>
              <a:spcAft>
                <a:spcPts val="2400"/>
              </a:spcAft>
            </a:pPr>
            <a:r>
              <a:rPr lang="en-US" sz="1600" dirty="0" smtClean="0">
                <a:solidFill>
                  <a:schemeClr val="tx1">
                    <a:lumMod val="50000"/>
                    <a:lumOff val="50000"/>
                  </a:schemeClr>
                </a:solidFill>
              </a:rPr>
              <a:t>Extrapolation from our own SS suggests it is necessary to go below 100 MHz to directly detect </a:t>
            </a:r>
            <a:r>
              <a:rPr lang="en-US" sz="1600" dirty="0" err="1" smtClean="0">
                <a:solidFill>
                  <a:schemeClr val="tx1">
                    <a:lumMod val="50000"/>
                    <a:lumOff val="50000"/>
                  </a:schemeClr>
                </a:solidFill>
              </a:rPr>
              <a:t>exoplanetary</a:t>
            </a:r>
            <a:r>
              <a:rPr lang="en-US" sz="1600" dirty="0" smtClean="0">
                <a:solidFill>
                  <a:schemeClr val="tx1">
                    <a:lumMod val="50000"/>
                    <a:lumOff val="50000"/>
                  </a:schemeClr>
                </a:solidFill>
              </a:rPr>
              <a:t> radio emission.</a:t>
            </a:r>
          </a:p>
          <a:p>
            <a:pPr>
              <a:spcAft>
                <a:spcPts val="2400"/>
              </a:spcAft>
            </a:pPr>
            <a:r>
              <a:rPr lang="en-US" sz="1600" dirty="0" smtClean="0">
                <a:solidFill>
                  <a:schemeClr val="tx1">
                    <a:lumMod val="50000"/>
                    <a:lumOff val="50000"/>
                  </a:schemeClr>
                </a:solidFill>
              </a:rPr>
              <a:t>Solar Type II radio bursts are frequently associated with </a:t>
            </a:r>
            <a:r>
              <a:rPr lang="en-US" sz="1600" dirty="0" err="1" smtClean="0">
                <a:solidFill>
                  <a:schemeClr val="tx1">
                    <a:lumMod val="50000"/>
                    <a:lumOff val="50000"/>
                  </a:schemeClr>
                </a:solidFill>
              </a:rPr>
              <a:t>CMEs</a:t>
            </a:r>
            <a:r>
              <a:rPr lang="en-US" sz="1600" dirty="0" smtClean="0">
                <a:solidFill>
                  <a:schemeClr val="tx1">
                    <a:lumMod val="50000"/>
                    <a:lumOff val="50000"/>
                  </a:schemeClr>
                </a:solidFill>
              </a:rPr>
              <a:t>, and peak in the sub-100 MHz regime.</a:t>
            </a:r>
          </a:p>
          <a:p>
            <a:r>
              <a:rPr lang="en-US" sz="1600" dirty="0" smtClean="0"/>
              <a:t>Previous detections of flare star radio emission indicate flux increases at low frequencies.</a:t>
            </a:r>
          </a:p>
        </p:txBody>
      </p:sp>
      <p:sp>
        <p:nvSpPr>
          <p:cNvPr id="4" name="Footer Placeholder 3"/>
          <p:cNvSpPr>
            <a:spLocks noGrp="1"/>
          </p:cNvSpPr>
          <p:nvPr>
            <p:ph type="ftr" sz="quarter" idx="11"/>
          </p:nvPr>
        </p:nvSpPr>
        <p:spPr/>
        <p:txBody>
          <a:bodyPr/>
          <a:lstStyle/>
          <a:p>
            <a:r>
              <a:rPr lang="en-US" smtClean="0"/>
              <a:t>OVRO-LWA</a:t>
            </a:r>
            <a:endParaRPr lang="en-US" dirty="0"/>
          </a:p>
        </p:txBody>
      </p:sp>
      <p:sp>
        <p:nvSpPr>
          <p:cNvPr id="7" name="Slide Number Placeholder 6"/>
          <p:cNvSpPr>
            <a:spLocks noGrp="1"/>
          </p:cNvSpPr>
          <p:nvPr>
            <p:ph type="sldNum" sz="quarter" idx="12"/>
          </p:nvPr>
        </p:nvSpPr>
        <p:spPr/>
        <p:txBody>
          <a:bodyPr/>
          <a:lstStyle/>
          <a:p>
            <a:fld id="{451B6DA5-BAFE-C740-9756-212E50996240}" type="slidenum">
              <a:rPr lang="en-US" smtClean="0"/>
              <a:pPr/>
              <a:t>6</a:t>
            </a:fld>
            <a:endParaRPr lang="en-US" dirty="0"/>
          </a:p>
        </p:txBody>
      </p:sp>
      <p:sp>
        <p:nvSpPr>
          <p:cNvPr id="15" name="Oval 14"/>
          <p:cNvSpPr/>
          <p:nvPr/>
        </p:nvSpPr>
        <p:spPr>
          <a:xfrm>
            <a:off x="2317994" y="372346"/>
            <a:ext cx="292608" cy="292100"/>
          </a:xfrm>
          <a:prstGeom prst="ellipse">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3"/>
          <a:srcRect l="7748" t="8341" r="-4393" b="9490"/>
          <a:stretch/>
        </p:blipFill>
        <p:spPr>
          <a:xfrm flipV="1">
            <a:off x="5130800" y="978933"/>
            <a:ext cx="3556000" cy="3415267"/>
          </a:xfrm>
          <a:prstGeom prst="rect">
            <a:avLst/>
          </a:prstGeom>
          <a:solidFill>
            <a:schemeClr val="bg1"/>
          </a:solidFill>
        </p:spPr>
      </p:pic>
      <p:sp>
        <p:nvSpPr>
          <p:cNvPr id="17" name="TextBox 16"/>
          <p:cNvSpPr txBox="1"/>
          <p:nvPr/>
        </p:nvSpPr>
        <p:spPr>
          <a:xfrm>
            <a:off x="5659830" y="3263284"/>
            <a:ext cx="1287070" cy="307777"/>
          </a:xfrm>
          <a:prstGeom prst="rect">
            <a:avLst/>
          </a:prstGeom>
          <a:solidFill>
            <a:schemeClr val="bg1">
              <a:lumMod val="50000"/>
            </a:schemeClr>
          </a:solidFill>
          <a:ln>
            <a:solidFill>
              <a:srgbClr val="FFFFFF"/>
            </a:solidFill>
          </a:ln>
          <a:effectLst>
            <a:glow rad="228600">
              <a:schemeClr val="bg1">
                <a:lumMod val="50000"/>
                <a:alpha val="40000"/>
              </a:schemeClr>
            </a:glow>
          </a:effectLst>
        </p:spPr>
        <p:txBody>
          <a:bodyPr wrap="square" rtlCol="0">
            <a:spAutoFit/>
          </a:bodyPr>
          <a:lstStyle/>
          <a:p>
            <a:pPr algn="ctr"/>
            <a:r>
              <a:rPr lang="en-US" sz="1400" dirty="0" smtClean="0">
                <a:solidFill>
                  <a:schemeClr val="bg1"/>
                </a:solidFill>
              </a:rPr>
              <a:t>fundamental</a:t>
            </a:r>
            <a:endParaRPr lang="en-US" sz="1400" dirty="0">
              <a:solidFill>
                <a:schemeClr val="bg1"/>
              </a:solidFill>
            </a:endParaRPr>
          </a:p>
        </p:txBody>
      </p:sp>
      <p:sp>
        <p:nvSpPr>
          <p:cNvPr id="18" name="TextBox 17"/>
          <p:cNvSpPr txBox="1"/>
          <p:nvPr/>
        </p:nvSpPr>
        <p:spPr>
          <a:xfrm>
            <a:off x="5872449" y="1946658"/>
            <a:ext cx="960151" cy="307777"/>
          </a:xfrm>
          <a:prstGeom prst="rect">
            <a:avLst/>
          </a:prstGeom>
          <a:solidFill>
            <a:schemeClr val="tx1">
              <a:lumMod val="85000"/>
              <a:lumOff val="15000"/>
            </a:schemeClr>
          </a:solidFill>
          <a:ln>
            <a:solidFill>
              <a:schemeClr val="bg1"/>
            </a:solidFill>
          </a:ln>
          <a:effectLst>
            <a:glow rad="228600">
              <a:schemeClr val="bg1">
                <a:lumMod val="50000"/>
                <a:alpha val="40000"/>
              </a:schemeClr>
            </a:glow>
          </a:effectLst>
        </p:spPr>
        <p:txBody>
          <a:bodyPr wrap="square" rtlCol="0">
            <a:spAutoFit/>
          </a:bodyPr>
          <a:lstStyle/>
          <a:p>
            <a:pPr algn="ctr"/>
            <a:r>
              <a:rPr lang="en-US" sz="1400" dirty="0">
                <a:solidFill>
                  <a:schemeClr val="bg1"/>
                </a:solidFill>
              </a:rPr>
              <a:t>h</a:t>
            </a:r>
            <a:r>
              <a:rPr lang="en-US" sz="1400" dirty="0" smtClean="0">
                <a:solidFill>
                  <a:schemeClr val="bg1"/>
                </a:solidFill>
              </a:rPr>
              <a:t>armonic</a:t>
            </a:r>
          </a:p>
        </p:txBody>
      </p:sp>
      <p:sp>
        <p:nvSpPr>
          <p:cNvPr id="23" name="TextBox 22"/>
          <p:cNvSpPr txBox="1"/>
          <p:nvPr/>
        </p:nvSpPr>
        <p:spPr>
          <a:xfrm rot="16200000">
            <a:off x="3108327" y="2359022"/>
            <a:ext cx="3403600" cy="641352"/>
          </a:xfrm>
          <a:prstGeom prst="rect">
            <a:avLst/>
          </a:prstGeom>
          <a:solidFill>
            <a:schemeClr val="bg1"/>
          </a:solidFill>
        </p:spPr>
        <p:txBody>
          <a:bodyPr wrap="square" rtlCol="0">
            <a:noAutofit/>
          </a:bodyPr>
          <a:lstStyle/>
          <a:p>
            <a:pPr algn="ctr"/>
            <a:r>
              <a:rPr lang="en-US" sz="1500" dirty="0" smtClean="0"/>
              <a:t>Frequency (MHz)</a:t>
            </a:r>
            <a:endParaRPr lang="en-US" sz="1500" dirty="0"/>
          </a:p>
        </p:txBody>
      </p:sp>
      <p:sp>
        <p:nvSpPr>
          <p:cNvPr id="29" name="TextBox 28"/>
          <p:cNvSpPr txBox="1"/>
          <p:nvPr/>
        </p:nvSpPr>
        <p:spPr>
          <a:xfrm>
            <a:off x="4782569" y="1467413"/>
            <a:ext cx="570768" cy="276999"/>
          </a:xfrm>
          <a:prstGeom prst="rect">
            <a:avLst/>
          </a:prstGeom>
          <a:noFill/>
        </p:spPr>
        <p:txBody>
          <a:bodyPr wrap="square" rtlCol="0">
            <a:spAutoFit/>
          </a:bodyPr>
          <a:lstStyle/>
          <a:p>
            <a:r>
              <a:rPr lang="en-US" sz="1200" dirty="0"/>
              <a:t>2</a:t>
            </a:r>
            <a:r>
              <a:rPr lang="en-US" sz="1200" dirty="0" smtClean="0"/>
              <a:t>00</a:t>
            </a:r>
            <a:endParaRPr lang="en-US" sz="1200" dirty="0"/>
          </a:p>
        </p:txBody>
      </p:sp>
      <p:sp>
        <p:nvSpPr>
          <p:cNvPr id="33" name="TextBox 32"/>
          <p:cNvSpPr txBox="1"/>
          <p:nvPr/>
        </p:nvSpPr>
        <p:spPr>
          <a:xfrm>
            <a:off x="4782569" y="940046"/>
            <a:ext cx="570768" cy="276999"/>
          </a:xfrm>
          <a:prstGeom prst="rect">
            <a:avLst/>
          </a:prstGeom>
          <a:noFill/>
        </p:spPr>
        <p:txBody>
          <a:bodyPr wrap="square" rtlCol="0">
            <a:spAutoFit/>
          </a:bodyPr>
          <a:lstStyle/>
          <a:p>
            <a:r>
              <a:rPr lang="en-US" sz="1200" dirty="0" smtClean="0"/>
              <a:t>300</a:t>
            </a:r>
            <a:endParaRPr lang="en-US" sz="1200" dirty="0"/>
          </a:p>
        </p:txBody>
      </p:sp>
      <p:sp>
        <p:nvSpPr>
          <p:cNvPr id="36" name="TextBox 35"/>
          <p:cNvSpPr txBox="1"/>
          <p:nvPr/>
        </p:nvSpPr>
        <p:spPr>
          <a:xfrm>
            <a:off x="4782569" y="2345551"/>
            <a:ext cx="570768" cy="276999"/>
          </a:xfrm>
          <a:prstGeom prst="rect">
            <a:avLst/>
          </a:prstGeom>
          <a:noFill/>
        </p:spPr>
        <p:txBody>
          <a:bodyPr wrap="square" rtlCol="0">
            <a:spAutoFit/>
          </a:bodyPr>
          <a:lstStyle/>
          <a:p>
            <a:r>
              <a:rPr lang="en-US" sz="1200" dirty="0"/>
              <a:t>1</a:t>
            </a:r>
            <a:r>
              <a:rPr lang="en-US" sz="1200" dirty="0" smtClean="0"/>
              <a:t>00</a:t>
            </a:r>
            <a:endParaRPr lang="en-US" sz="1200" dirty="0"/>
          </a:p>
        </p:txBody>
      </p:sp>
      <p:sp>
        <p:nvSpPr>
          <p:cNvPr id="37" name="TextBox 36"/>
          <p:cNvSpPr txBox="1"/>
          <p:nvPr/>
        </p:nvSpPr>
        <p:spPr>
          <a:xfrm>
            <a:off x="4858769" y="3244234"/>
            <a:ext cx="570768" cy="276999"/>
          </a:xfrm>
          <a:prstGeom prst="rect">
            <a:avLst/>
          </a:prstGeom>
          <a:noFill/>
        </p:spPr>
        <p:txBody>
          <a:bodyPr wrap="square" rtlCol="0">
            <a:spAutoFit/>
          </a:bodyPr>
          <a:lstStyle/>
          <a:p>
            <a:r>
              <a:rPr lang="en-US" sz="1200" dirty="0" smtClean="0"/>
              <a:t>50</a:t>
            </a:r>
            <a:endParaRPr lang="en-US" sz="1200" dirty="0"/>
          </a:p>
        </p:txBody>
      </p:sp>
      <p:sp>
        <p:nvSpPr>
          <p:cNvPr id="38" name="TextBox 37"/>
          <p:cNvSpPr txBox="1"/>
          <p:nvPr/>
        </p:nvSpPr>
        <p:spPr>
          <a:xfrm>
            <a:off x="4858769" y="4136249"/>
            <a:ext cx="570768" cy="276999"/>
          </a:xfrm>
          <a:prstGeom prst="rect">
            <a:avLst/>
          </a:prstGeom>
          <a:noFill/>
        </p:spPr>
        <p:txBody>
          <a:bodyPr wrap="square" rtlCol="0">
            <a:spAutoFit/>
          </a:bodyPr>
          <a:lstStyle/>
          <a:p>
            <a:r>
              <a:rPr lang="en-US" sz="1200" dirty="0" smtClean="0"/>
              <a:t>25</a:t>
            </a:r>
            <a:endParaRPr lang="en-US" sz="1200" dirty="0"/>
          </a:p>
        </p:txBody>
      </p:sp>
      <p:sp>
        <p:nvSpPr>
          <p:cNvPr id="39" name="TextBox 38"/>
          <p:cNvSpPr txBox="1"/>
          <p:nvPr/>
        </p:nvSpPr>
        <p:spPr>
          <a:xfrm>
            <a:off x="4495800" y="4381498"/>
            <a:ext cx="4191000" cy="360365"/>
          </a:xfrm>
          <a:prstGeom prst="rect">
            <a:avLst/>
          </a:prstGeom>
          <a:solidFill>
            <a:schemeClr val="bg1"/>
          </a:solidFill>
        </p:spPr>
        <p:txBody>
          <a:bodyPr wrap="square" rtlCol="0" anchor="b">
            <a:noAutofit/>
          </a:bodyPr>
          <a:lstStyle/>
          <a:p>
            <a:pPr algn="ctr"/>
            <a:r>
              <a:rPr lang="en-US" sz="1500" dirty="0" smtClean="0"/>
              <a:t>Time (minutes)</a:t>
            </a:r>
            <a:endParaRPr lang="en-US" sz="1500" dirty="0"/>
          </a:p>
        </p:txBody>
      </p:sp>
      <p:sp>
        <p:nvSpPr>
          <p:cNvPr id="40" name="TextBox 39"/>
          <p:cNvSpPr txBox="1"/>
          <p:nvPr/>
        </p:nvSpPr>
        <p:spPr>
          <a:xfrm>
            <a:off x="5049269" y="4288649"/>
            <a:ext cx="570768" cy="276999"/>
          </a:xfrm>
          <a:prstGeom prst="rect">
            <a:avLst/>
          </a:prstGeom>
          <a:noFill/>
        </p:spPr>
        <p:txBody>
          <a:bodyPr wrap="square" rtlCol="0">
            <a:spAutoFit/>
          </a:bodyPr>
          <a:lstStyle/>
          <a:p>
            <a:r>
              <a:rPr lang="en-US" sz="1200" dirty="0" smtClean="0"/>
              <a:t>0</a:t>
            </a:r>
            <a:endParaRPr lang="en-US" sz="1200" dirty="0"/>
          </a:p>
        </p:txBody>
      </p:sp>
      <p:sp>
        <p:nvSpPr>
          <p:cNvPr id="45" name="TextBox 44"/>
          <p:cNvSpPr txBox="1"/>
          <p:nvPr/>
        </p:nvSpPr>
        <p:spPr>
          <a:xfrm>
            <a:off x="6623416" y="4292598"/>
            <a:ext cx="570768" cy="276999"/>
          </a:xfrm>
          <a:prstGeom prst="rect">
            <a:avLst/>
          </a:prstGeom>
          <a:noFill/>
        </p:spPr>
        <p:txBody>
          <a:bodyPr wrap="square" rtlCol="0">
            <a:spAutoFit/>
          </a:bodyPr>
          <a:lstStyle/>
          <a:p>
            <a:r>
              <a:rPr lang="en-US" sz="1200" dirty="0" smtClean="0"/>
              <a:t>10</a:t>
            </a:r>
            <a:endParaRPr lang="en-US" sz="1200" dirty="0"/>
          </a:p>
        </p:txBody>
      </p:sp>
      <p:sp>
        <p:nvSpPr>
          <p:cNvPr id="46" name="TextBox 45"/>
          <p:cNvSpPr txBox="1"/>
          <p:nvPr/>
        </p:nvSpPr>
        <p:spPr>
          <a:xfrm>
            <a:off x="8217632" y="4275949"/>
            <a:ext cx="570768" cy="276999"/>
          </a:xfrm>
          <a:prstGeom prst="rect">
            <a:avLst/>
          </a:prstGeom>
          <a:noFill/>
        </p:spPr>
        <p:txBody>
          <a:bodyPr wrap="square" rtlCol="0">
            <a:spAutoFit/>
          </a:bodyPr>
          <a:lstStyle/>
          <a:p>
            <a:r>
              <a:rPr lang="en-US" sz="1200" dirty="0" smtClean="0"/>
              <a:t>20</a:t>
            </a:r>
            <a:endParaRPr lang="en-US" sz="1200" dirty="0"/>
          </a:p>
        </p:txBody>
      </p:sp>
      <p:pic>
        <p:nvPicPr>
          <p:cNvPr id="21" name="Picture 20" descr="Screen Shot 2016-12-08 at 10.54.16 AM.png"/>
          <p:cNvPicPr>
            <a:picLocks noChangeAspect="1"/>
          </p:cNvPicPr>
          <p:nvPr/>
        </p:nvPicPr>
        <p:blipFill>
          <a:blip r:embed="rId4"/>
          <a:srcRect l="-23695" r="-18085" b="-580"/>
          <a:stretch>
            <a:fillRect/>
          </a:stretch>
        </p:blipFill>
        <p:spPr>
          <a:xfrm>
            <a:off x="4495800" y="920996"/>
            <a:ext cx="4191000" cy="3846267"/>
          </a:xfrm>
          <a:prstGeom prst="rect">
            <a:avLst/>
          </a:prstGeom>
          <a:solidFill>
            <a:schemeClr val="tx1">
              <a:alpha val="68000"/>
            </a:schemeClr>
          </a:solidFill>
        </p:spPr>
      </p:pic>
      <p:sp>
        <p:nvSpPr>
          <p:cNvPr id="22" name="Footer Placeholder 4"/>
          <p:cNvSpPr txBox="1">
            <a:spLocks/>
          </p:cNvSpPr>
          <p:nvPr/>
        </p:nvSpPr>
        <p:spPr>
          <a:xfrm>
            <a:off x="2617927" y="4432298"/>
            <a:ext cx="2037642" cy="365125"/>
          </a:xfrm>
          <a:prstGeom prst="rect">
            <a:avLst/>
          </a:prstGeom>
        </p:spPr>
        <p:txBody>
          <a:bodyPr vert="horz" lIns="91440" tIns="45720" rIns="91440" bIns="4572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mn-lt"/>
                <a:ea typeface="+mn-ea"/>
                <a:cs typeface="+mn-cs"/>
              </a:rPr>
              <a:t>Spangler &amp; Moffett</a:t>
            </a:r>
            <a:r>
              <a:rPr kumimoji="0" lang="en-US" sz="1200" b="1" i="0" u="none" strike="noStrike" kern="1200" cap="none" spc="0" normalizeH="0" noProof="0" dirty="0" smtClean="0">
                <a:ln>
                  <a:noFill/>
                </a:ln>
                <a:solidFill>
                  <a:srgbClr val="000000"/>
                </a:solidFill>
                <a:effectLst/>
                <a:uLnTx/>
                <a:uFillTx/>
                <a:latin typeface="+mn-lt"/>
                <a:ea typeface="+mn-ea"/>
                <a:cs typeface="+mn-cs"/>
              </a:rPr>
              <a:t> 1976</a:t>
            </a:r>
            <a:endParaRPr kumimoji="0" lang="en-US" sz="1200" b="1" i="0" u="none" strike="noStrike" kern="1200" cap="none" spc="0" normalizeH="0" baseline="0" noProof="0" dirty="0">
              <a:ln>
                <a:noFill/>
              </a:ln>
              <a:solidFill>
                <a:srgbClr val="000000"/>
              </a:solidFill>
              <a:effectLst/>
              <a:uLnTx/>
              <a:uFillTx/>
              <a:latin typeface="+mn-lt"/>
              <a:ea typeface="+mn-ea"/>
              <a:cs typeface="+mn-cs"/>
            </a:endParaRPr>
          </a:p>
        </p:txBody>
      </p:sp>
      <p:sp>
        <p:nvSpPr>
          <p:cNvPr id="24" name="Rectangle 23"/>
          <p:cNvSpPr/>
          <p:nvPr/>
        </p:nvSpPr>
        <p:spPr>
          <a:xfrm>
            <a:off x="5566291" y="1942512"/>
            <a:ext cx="1200497" cy="215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dirty="0" smtClean="0">
                <a:solidFill>
                  <a:srgbClr val="800000"/>
                </a:solidFill>
              </a:rPr>
              <a:t>500 mJy at 318 MHz</a:t>
            </a:r>
            <a:endParaRPr lang="en-US" sz="800" dirty="0">
              <a:solidFill>
                <a:srgbClr val="800000"/>
              </a:solidFill>
            </a:endParaRPr>
          </a:p>
        </p:txBody>
      </p:sp>
      <p:sp>
        <p:nvSpPr>
          <p:cNvPr id="25" name="Rectangle 24"/>
          <p:cNvSpPr/>
          <p:nvPr/>
        </p:nvSpPr>
        <p:spPr>
          <a:xfrm>
            <a:off x="5566291" y="1016248"/>
            <a:ext cx="1200497" cy="215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800" dirty="0" smtClean="0">
                <a:solidFill>
                  <a:srgbClr val="800000"/>
                </a:solidFill>
              </a:rPr>
              <a:t>5 Jy at 196 MHz</a:t>
            </a:r>
            <a:endParaRPr lang="en-US" sz="800" dirty="0">
              <a:solidFill>
                <a:srgbClr val="80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Large-FoV Instruments</a:t>
            </a:r>
            <a:endParaRPr lang="en-US" dirty="0"/>
          </a:p>
        </p:txBody>
      </p:sp>
      <p:sp>
        <p:nvSpPr>
          <p:cNvPr id="4" name="Footer Placeholder 3"/>
          <p:cNvSpPr>
            <a:spLocks noGrp="1"/>
          </p:cNvSpPr>
          <p:nvPr>
            <p:ph type="ftr" sz="quarter" idx="11"/>
          </p:nvPr>
        </p:nvSpPr>
        <p:spPr/>
        <p:txBody>
          <a:bodyPr/>
          <a:lstStyle/>
          <a:p>
            <a:r>
              <a:rPr lang="en-US" smtClean="0"/>
              <a:t>OVRO-LWA</a:t>
            </a:r>
            <a:endParaRPr lang="en-US" dirty="0"/>
          </a:p>
        </p:txBody>
      </p:sp>
      <p:sp>
        <p:nvSpPr>
          <p:cNvPr id="7" name="Slide Number Placeholder 6"/>
          <p:cNvSpPr>
            <a:spLocks noGrp="1"/>
          </p:cNvSpPr>
          <p:nvPr>
            <p:ph type="sldNum" sz="quarter" idx="12"/>
          </p:nvPr>
        </p:nvSpPr>
        <p:spPr/>
        <p:txBody>
          <a:bodyPr/>
          <a:lstStyle/>
          <a:p>
            <a:fld id="{451B6DA5-BAFE-C740-9756-212E50996240}" type="slidenum">
              <a:rPr lang="en-US" smtClean="0"/>
              <a:pPr/>
              <a:t>7</a:t>
            </a:fld>
            <a:endParaRPr lang="en-US" dirty="0"/>
          </a:p>
        </p:txBody>
      </p:sp>
      <p:sp>
        <p:nvSpPr>
          <p:cNvPr id="15" name="Oval 14"/>
          <p:cNvSpPr/>
          <p:nvPr/>
        </p:nvSpPr>
        <p:spPr>
          <a:xfrm>
            <a:off x="2610094" y="372346"/>
            <a:ext cx="292608" cy="292100"/>
          </a:xfrm>
          <a:prstGeom prst="ellipse">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zarka+2007fig1_simplified.jpg"/>
          <p:cNvPicPr>
            <a:picLocks noChangeAspect="1"/>
          </p:cNvPicPr>
          <p:nvPr/>
        </p:nvPicPr>
        <p:blipFill>
          <a:blip r:embed="rId3"/>
          <a:stretch>
            <a:fillRect/>
          </a:stretch>
        </p:blipFill>
        <p:spPr>
          <a:xfrm>
            <a:off x="4592900" y="908296"/>
            <a:ext cx="3796589" cy="3840479"/>
          </a:xfrm>
          <a:prstGeom prst="rect">
            <a:avLst/>
          </a:prstGeom>
        </p:spPr>
      </p:pic>
      <p:sp>
        <p:nvSpPr>
          <p:cNvPr id="27" name="Footer Placeholder 4"/>
          <p:cNvSpPr txBox="1">
            <a:spLocks/>
          </p:cNvSpPr>
          <p:nvPr/>
        </p:nvSpPr>
        <p:spPr>
          <a:xfrm>
            <a:off x="4570595" y="4407060"/>
            <a:ext cx="2037642" cy="365125"/>
          </a:xfrm>
          <a:prstGeom prst="rect">
            <a:avLst/>
          </a:prstGeom>
        </p:spPr>
        <p:txBody>
          <a:bodyPr vert="horz" lIns="91440" tIns="45720" rIns="91440" bIns="4572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smtClean="0">
                <a:ln>
                  <a:noFill/>
                </a:ln>
                <a:solidFill>
                  <a:srgbClr val="000000"/>
                </a:solidFill>
                <a:effectLst/>
                <a:uLnTx/>
                <a:uFillTx/>
                <a:latin typeface="+mn-lt"/>
                <a:ea typeface="+mn-ea"/>
                <a:cs typeface="+mn-cs"/>
              </a:rPr>
              <a:t>Zarka</a:t>
            </a:r>
            <a:r>
              <a:rPr kumimoji="0" lang="en-US" sz="1000" b="1" i="0" u="none" strike="noStrike" kern="1200" cap="none" spc="0" normalizeH="0" baseline="0" noProof="0" dirty="0" smtClean="0">
                <a:ln>
                  <a:noFill/>
                </a:ln>
                <a:solidFill>
                  <a:srgbClr val="000000"/>
                </a:solidFill>
                <a:effectLst/>
                <a:uLnTx/>
                <a:uFillTx/>
                <a:latin typeface="+mn-lt"/>
                <a:ea typeface="+mn-ea"/>
                <a:cs typeface="+mn-cs"/>
              </a:rPr>
              <a:t> 2007</a:t>
            </a:r>
          </a:p>
        </p:txBody>
      </p:sp>
      <p:sp>
        <p:nvSpPr>
          <p:cNvPr id="28" name="Rectangle 27"/>
          <p:cNvSpPr/>
          <p:nvPr/>
        </p:nvSpPr>
        <p:spPr>
          <a:xfrm>
            <a:off x="5080003" y="1096435"/>
            <a:ext cx="1269997" cy="3238498"/>
          </a:xfrm>
          <a:prstGeom prst="rect">
            <a:avLst/>
          </a:prstGeom>
          <a:solidFill>
            <a:schemeClr val="tx1">
              <a:alpha val="2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rot="16200000">
            <a:off x="3705255" y="2523424"/>
            <a:ext cx="2065890" cy="261610"/>
          </a:xfrm>
          <a:prstGeom prst="rect">
            <a:avLst/>
          </a:prstGeom>
          <a:solidFill>
            <a:schemeClr val="bg1"/>
          </a:solidFill>
        </p:spPr>
        <p:txBody>
          <a:bodyPr wrap="none" rtlCol="0">
            <a:spAutoFit/>
          </a:bodyPr>
          <a:lstStyle/>
          <a:p>
            <a:r>
              <a:rPr lang="en-US" sz="1100" b="1" dirty="0" smtClean="0"/>
              <a:t>Flux Density from Earth (Jy)</a:t>
            </a:r>
            <a:endParaRPr lang="en-US" sz="1100" b="1" dirty="0"/>
          </a:p>
        </p:txBody>
      </p:sp>
      <p:sp>
        <p:nvSpPr>
          <p:cNvPr id="31" name="TextBox 30"/>
          <p:cNvSpPr txBox="1"/>
          <p:nvPr/>
        </p:nvSpPr>
        <p:spPr>
          <a:xfrm>
            <a:off x="5888567" y="4480507"/>
            <a:ext cx="1321101" cy="261610"/>
          </a:xfrm>
          <a:prstGeom prst="rect">
            <a:avLst/>
          </a:prstGeom>
          <a:solidFill>
            <a:schemeClr val="bg1"/>
          </a:solidFill>
        </p:spPr>
        <p:txBody>
          <a:bodyPr wrap="none" rtlCol="0">
            <a:spAutoFit/>
          </a:bodyPr>
          <a:lstStyle/>
          <a:p>
            <a:r>
              <a:rPr lang="en-US" sz="1100" b="1" dirty="0" smtClean="0"/>
              <a:t>Frequency (MHz)</a:t>
            </a:r>
            <a:endParaRPr lang="en-US" sz="1100" b="1" dirty="0"/>
          </a:p>
        </p:txBody>
      </p:sp>
      <p:grpSp>
        <p:nvGrpSpPr>
          <p:cNvPr id="48" name="Group 47"/>
          <p:cNvGrpSpPr/>
          <p:nvPr/>
        </p:nvGrpSpPr>
        <p:grpSpPr>
          <a:xfrm>
            <a:off x="1803722" y="919006"/>
            <a:ext cx="6725467" cy="3891279"/>
            <a:chOff x="1803722" y="919006"/>
            <a:chExt cx="6725467" cy="3891279"/>
          </a:xfrm>
        </p:grpSpPr>
        <p:grpSp>
          <p:nvGrpSpPr>
            <p:cNvPr id="47" name="Group 46"/>
            <p:cNvGrpSpPr/>
            <p:nvPr/>
          </p:nvGrpSpPr>
          <p:grpSpPr>
            <a:xfrm>
              <a:off x="1803722" y="919006"/>
              <a:ext cx="6725467" cy="3891279"/>
              <a:chOff x="1803722" y="919006"/>
              <a:chExt cx="6725467" cy="3891279"/>
            </a:xfrm>
          </p:grpSpPr>
          <p:pic>
            <p:nvPicPr>
              <p:cNvPr id="32" name="Picture 31"/>
              <p:cNvPicPr>
                <a:picLocks noChangeAspect="1"/>
              </p:cNvPicPr>
              <p:nvPr/>
            </p:nvPicPr>
            <p:blipFill>
              <a:blip r:embed="rId4"/>
              <a:srcRect l="-78" t="-919" r="-1268" b="-7281"/>
              <a:stretch>
                <a:fillRect/>
              </a:stretch>
            </p:blipFill>
            <p:spPr>
              <a:xfrm>
                <a:off x="4060060" y="919006"/>
                <a:ext cx="4469129" cy="3840479"/>
              </a:xfrm>
              <a:prstGeom prst="rect">
                <a:avLst/>
              </a:prstGeom>
              <a:solidFill>
                <a:schemeClr val="bg1"/>
              </a:solidFill>
              <a:ln w="3175">
                <a:noFill/>
              </a:ln>
            </p:spPr>
          </p:pic>
          <p:sp>
            <p:nvSpPr>
              <p:cNvPr id="34" name="TextBox 33"/>
              <p:cNvSpPr txBox="1"/>
              <p:nvPr/>
            </p:nvSpPr>
            <p:spPr>
              <a:xfrm>
                <a:off x="4869005" y="959096"/>
                <a:ext cx="3520484" cy="307777"/>
              </a:xfrm>
              <a:prstGeom prst="rect">
                <a:avLst/>
              </a:prstGeom>
              <a:solidFill>
                <a:schemeClr val="bg1"/>
              </a:solidFill>
            </p:spPr>
            <p:txBody>
              <a:bodyPr wrap="square" rtlCol="0">
                <a:spAutoFit/>
              </a:bodyPr>
              <a:lstStyle/>
              <a:p>
                <a:pPr algn="ctr"/>
                <a:r>
                  <a:rPr lang="en-US" sz="1400" b="1" dirty="0" smtClean="0"/>
                  <a:t>Earth’s </a:t>
                </a:r>
                <a:r>
                  <a:rPr lang="en-US" sz="1400" b="1" dirty="0" err="1" smtClean="0"/>
                  <a:t>Auroral</a:t>
                </a:r>
                <a:r>
                  <a:rPr lang="en-US" sz="1400" b="1" dirty="0" smtClean="0"/>
                  <a:t> Emission</a:t>
                </a:r>
                <a:endParaRPr lang="en-US" sz="1400" b="1" dirty="0"/>
              </a:p>
            </p:txBody>
          </p:sp>
          <p:sp>
            <p:nvSpPr>
              <p:cNvPr id="35" name="TextBox 34"/>
              <p:cNvSpPr txBox="1"/>
              <p:nvPr/>
            </p:nvSpPr>
            <p:spPr>
              <a:xfrm rot="16200000">
                <a:off x="2631012" y="2540926"/>
                <a:ext cx="3556000" cy="323165"/>
              </a:xfrm>
              <a:prstGeom prst="rect">
                <a:avLst/>
              </a:prstGeom>
              <a:solidFill>
                <a:schemeClr val="bg1"/>
              </a:solidFill>
            </p:spPr>
            <p:txBody>
              <a:bodyPr wrap="square" rtlCol="0">
                <a:spAutoFit/>
              </a:bodyPr>
              <a:lstStyle/>
              <a:p>
                <a:pPr algn="ctr">
                  <a:tabLst>
                    <a:tab pos="1320800" algn="l"/>
                  </a:tabLst>
                </a:pPr>
                <a:r>
                  <a:rPr lang="en-US" sz="1500" b="1" dirty="0" smtClean="0"/>
                  <a:t>Radio Power</a:t>
                </a:r>
                <a:endParaRPr lang="en-US" sz="1500" b="1" dirty="0"/>
              </a:p>
            </p:txBody>
          </p:sp>
          <p:sp>
            <p:nvSpPr>
              <p:cNvPr id="41" name="TextBox 40"/>
              <p:cNvSpPr txBox="1"/>
              <p:nvPr/>
            </p:nvSpPr>
            <p:spPr>
              <a:xfrm>
                <a:off x="4060060" y="4334933"/>
                <a:ext cx="4469129" cy="323165"/>
              </a:xfrm>
              <a:prstGeom prst="rect">
                <a:avLst/>
              </a:prstGeom>
              <a:solidFill>
                <a:schemeClr val="bg1"/>
              </a:solidFill>
            </p:spPr>
            <p:txBody>
              <a:bodyPr wrap="square" rtlCol="0">
                <a:spAutoFit/>
              </a:bodyPr>
              <a:lstStyle/>
              <a:p>
                <a:pPr algn="ctr"/>
                <a:r>
                  <a:rPr lang="en-US" sz="1500" b="1" dirty="0" smtClean="0"/>
                  <a:t>                Solar wind speed [km/</a:t>
                </a:r>
                <a:r>
                  <a:rPr lang="en-US" sz="1500" b="1" dirty="0" err="1" smtClean="0"/>
                  <a:t>s</a:t>
                </a:r>
                <a:r>
                  <a:rPr lang="en-US" sz="1500" b="1" dirty="0" smtClean="0"/>
                  <a:t>]</a:t>
                </a:r>
                <a:endParaRPr lang="en-US" sz="1500" b="1" dirty="0"/>
              </a:p>
            </p:txBody>
          </p:sp>
          <p:sp>
            <p:nvSpPr>
              <p:cNvPr id="42" name="Footer Placeholder 4"/>
              <p:cNvSpPr txBox="1">
                <a:spLocks/>
              </p:cNvSpPr>
              <p:nvPr/>
            </p:nvSpPr>
            <p:spPr>
              <a:xfrm>
                <a:off x="1803722" y="4445160"/>
                <a:ext cx="2766873" cy="365125"/>
              </a:xfrm>
              <a:prstGeom prst="rect">
                <a:avLst/>
              </a:prstGeom>
            </p:spPr>
            <p:txBody>
              <a:bodyPr vert="horz" lIns="91440" tIns="45720" rIns="91440" bIns="45720" rtlCol="0" anchor="ctr"/>
              <a:lstStyle/>
              <a:p>
                <a:r>
                  <a:rPr lang="en-US" sz="1200" b="1" dirty="0" smtClean="0">
                    <a:latin typeface="Calibri (body)"/>
                    <a:cs typeface="Calibri (body)"/>
                  </a:rPr>
                  <a:t>Gallagher and </a:t>
                </a:r>
                <a:r>
                  <a:rPr lang="en-US" sz="1200" b="1" dirty="0" err="1" smtClean="0">
                    <a:latin typeface="Calibri (body)"/>
                    <a:cs typeface="Calibri (body)"/>
                  </a:rPr>
                  <a:t>D’Angelo</a:t>
                </a:r>
                <a:r>
                  <a:rPr lang="en-US" sz="1200" b="1" dirty="0" smtClean="0">
                    <a:latin typeface="Calibri (body)"/>
                    <a:cs typeface="Calibri (body)"/>
                  </a:rPr>
                  <a:t> 1981</a:t>
                </a:r>
                <a:endParaRPr lang="en-US" sz="1200" b="1" dirty="0">
                  <a:latin typeface="Calibri (body)"/>
                  <a:cs typeface="Calibri (body)"/>
                </a:endParaRPr>
              </a:p>
            </p:txBody>
          </p:sp>
          <p:sp>
            <p:nvSpPr>
              <p:cNvPr id="44" name="Right Arrow 43"/>
              <p:cNvSpPr/>
              <p:nvPr/>
            </p:nvSpPr>
            <p:spPr>
              <a:xfrm rot="17984444">
                <a:off x="6817771" y="2636340"/>
                <a:ext cx="953350" cy="355600"/>
              </a:xfrm>
              <a:prstGeom prst="rightArrow">
                <a:avLst/>
              </a:prstGeom>
              <a:solidFill>
                <a:srgbClr val="A41F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3" name="Rectangle 42"/>
            <p:cNvSpPr/>
            <p:nvPr/>
          </p:nvSpPr>
          <p:spPr>
            <a:xfrm>
              <a:off x="5799969" y="3420475"/>
              <a:ext cx="2311400" cy="50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solidFill>
                    <a:srgbClr val="A41F1F"/>
                  </a:solidFill>
                </a:rPr>
                <a:t>1000x increase during Solar CME!</a:t>
              </a:r>
              <a:endParaRPr lang="en-US" sz="1500" dirty="0">
                <a:solidFill>
                  <a:srgbClr val="A41F1F"/>
                </a:solidFill>
              </a:endParaRPr>
            </a:p>
          </p:txBody>
        </p:sp>
      </p:grpSp>
      <p:sp>
        <p:nvSpPr>
          <p:cNvPr id="29" name="Content Placeholder 2"/>
          <p:cNvSpPr>
            <a:spLocks noGrp="1"/>
          </p:cNvSpPr>
          <p:nvPr>
            <p:ph idx="1"/>
          </p:nvPr>
        </p:nvSpPr>
        <p:spPr>
          <a:xfrm>
            <a:off x="457200" y="1274057"/>
            <a:ext cx="3602860" cy="2200664"/>
          </a:xfrm>
        </p:spPr>
        <p:txBody>
          <a:bodyPr>
            <a:normAutofit lnSpcReduction="10000"/>
          </a:bodyPr>
          <a:lstStyle/>
          <a:p>
            <a:pPr>
              <a:spcAft>
                <a:spcPts val="2400"/>
              </a:spcAft>
            </a:pPr>
            <a:r>
              <a:rPr lang="en-US" sz="1600" dirty="0" smtClean="0"/>
              <a:t>Capture a large fraction of sky in order to monitor a large sample of objects.</a:t>
            </a:r>
          </a:p>
          <a:p>
            <a:r>
              <a:rPr lang="en-US" sz="1600" dirty="0" smtClean="0"/>
              <a:t>Sensitive to rare events associated with extreme flares / </a:t>
            </a:r>
            <a:r>
              <a:rPr lang="en-US" sz="1600" dirty="0" err="1" smtClean="0"/>
              <a:t>CMEs</a:t>
            </a:r>
            <a:r>
              <a:rPr lang="en-US" sz="1600" dirty="0" smtClean="0"/>
              <a:t> that may induce significant increase in </a:t>
            </a:r>
            <a:r>
              <a:rPr lang="en-US" sz="1600" dirty="0" err="1" smtClean="0"/>
              <a:t>exoplanetary</a:t>
            </a:r>
            <a:r>
              <a:rPr lang="en-US" sz="1600" dirty="0" smtClean="0"/>
              <a:t> radio power.</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OVRO-LWA</a:t>
            </a:r>
            <a:endParaRPr lang="en-US" dirty="0"/>
          </a:p>
        </p:txBody>
      </p:sp>
      <p:sp>
        <p:nvSpPr>
          <p:cNvPr id="5" name="Title 1"/>
          <p:cNvSpPr>
            <a:spLocks noGrp="1"/>
          </p:cNvSpPr>
          <p:nvPr>
            <p:ph type="title"/>
          </p:nvPr>
        </p:nvSpPr>
        <p:spPr/>
        <p:txBody>
          <a:bodyPr>
            <a:normAutofit fontScale="90000"/>
          </a:bodyPr>
          <a:lstStyle/>
          <a:p>
            <a:r>
              <a:rPr lang="en-US" dirty="0" smtClean="0"/>
              <a:t>The Owens Valley Radio Observatory</a:t>
            </a:r>
            <a:br>
              <a:rPr lang="en-US" dirty="0" smtClean="0"/>
            </a:br>
            <a:r>
              <a:rPr lang="en-US" dirty="0" smtClean="0"/>
              <a:t>Long Wavelength Array (</a:t>
            </a:r>
            <a:r>
              <a:rPr lang="en-US" dirty="0" smtClean="0">
                <a:solidFill>
                  <a:schemeClr val="tx2"/>
                </a:solidFill>
              </a:rPr>
              <a:t>OVRO-LWA</a:t>
            </a:r>
            <a:r>
              <a:rPr lang="en-US" dirty="0" smtClean="0"/>
              <a:t>)</a:t>
            </a:r>
            <a:endParaRPr lang="en-US" dirty="0"/>
          </a:p>
        </p:txBody>
      </p:sp>
      <p:pic>
        <p:nvPicPr>
          <p:cNvPr id="6" name="Picture 5" descr="lwadaytime.jpg"/>
          <p:cNvPicPr>
            <a:picLocks noChangeAspect="1"/>
          </p:cNvPicPr>
          <p:nvPr/>
        </p:nvPicPr>
        <p:blipFill>
          <a:blip r:embed="rId2">
            <a:alphaModFix amt="45000"/>
          </a:blip>
          <a:stretch>
            <a:fillRect/>
          </a:stretch>
        </p:blipFill>
        <p:spPr>
          <a:xfrm>
            <a:off x="238760" y="878953"/>
            <a:ext cx="8686800" cy="3735110"/>
          </a:xfrm>
          <a:prstGeom prst="rect">
            <a:avLst/>
          </a:prstGeom>
        </p:spPr>
      </p:pic>
      <p:pic>
        <p:nvPicPr>
          <p:cNvPr id="7" name="Picture 2" descr="http://www.tauceti.caltech.edu/sbourke/lwa-ovro-logo.png"/>
          <p:cNvPicPr>
            <a:picLocks noChangeAspect="1" noChangeArrowheads="1"/>
          </p:cNvPicPr>
          <p:nvPr/>
        </p:nvPicPr>
        <p:blipFill>
          <a:blip r:embed="rId3"/>
          <a:srcRect b="30269"/>
          <a:stretch>
            <a:fillRect/>
          </a:stretch>
        </p:blipFill>
        <p:spPr bwMode="auto">
          <a:xfrm>
            <a:off x="5966777" y="1048815"/>
            <a:ext cx="1733550" cy="655638"/>
          </a:xfrm>
          <a:prstGeom prst="rect">
            <a:avLst/>
          </a:prstGeom>
          <a:noFill/>
          <a:ln w="9525">
            <a:noFill/>
            <a:miter lim="800000"/>
            <a:headEnd/>
            <a:tailEnd/>
          </a:ln>
        </p:spPr>
      </p:pic>
      <p:pic>
        <p:nvPicPr>
          <p:cNvPr id="8" name="Picture 4" descr="https://www.cfa.harvard.edu/%7Elincoln/LEDALogo.png"/>
          <p:cNvPicPr>
            <a:picLocks noChangeAspect="1" noChangeArrowheads="1"/>
          </p:cNvPicPr>
          <p:nvPr/>
        </p:nvPicPr>
        <p:blipFill>
          <a:blip r:embed="rId4"/>
          <a:srcRect/>
          <a:stretch>
            <a:fillRect/>
          </a:stretch>
        </p:blipFill>
        <p:spPr bwMode="auto">
          <a:xfrm>
            <a:off x="3975735" y="1897856"/>
            <a:ext cx="674687" cy="844550"/>
          </a:xfrm>
          <a:prstGeom prst="rect">
            <a:avLst/>
          </a:prstGeom>
          <a:noFill/>
          <a:ln w="9525">
            <a:noFill/>
            <a:miter lim="800000"/>
            <a:headEnd/>
            <a:tailEnd/>
          </a:ln>
        </p:spPr>
      </p:pic>
      <p:pic>
        <p:nvPicPr>
          <p:cNvPr id="9" name="Picture 6" descr="http://robotics.caltech.edu/%7Epablo/axel/images/jpl_logo_black.png"/>
          <p:cNvPicPr>
            <a:picLocks noChangeAspect="1" noChangeArrowheads="1"/>
          </p:cNvPicPr>
          <p:nvPr/>
        </p:nvPicPr>
        <p:blipFill>
          <a:blip r:embed="rId5"/>
          <a:srcRect/>
          <a:stretch>
            <a:fillRect/>
          </a:stretch>
        </p:blipFill>
        <p:spPr bwMode="auto">
          <a:xfrm>
            <a:off x="4235449" y="1048815"/>
            <a:ext cx="1543050" cy="676275"/>
          </a:xfrm>
          <a:prstGeom prst="rect">
            <a:avLst/>
          </a:prstGeom>
          <a:noFill/>
          <a:ln w="9525">
            <a:noFill/>
            <a:miter lim="800000"/>
            <a:headEnd/>
            <a:tailEnd/>
          </a:ln>
        </p:spPr>
      </p:pic>
      <p:pic>
        <p:nvPicPr>
          <p:cNvPr id="10" name="Picture 17" descr="http://rescorp.org/img/rescorp_logo.png"/>
          <p:cNvPicPr>
            <a:picLocks noChangeAspect="1" noChangeArrowheads="1"/>
          </p:cNvPicPr>
          <p:nvPr/>
        </p:nvPicPr>
        <p:blipFill>
          <a:blip r:embed="rId6"/>
          <a:srcRect/>
          <a:stretch>
            <a:fillRect/>
          </a:stretch>
        </p:blipFill>
        <p:spPr bwMode="auto">
          <a:xfrm>
            <a:off x="6573837" y="1897856"/>
            <a:ext cx="2209800" cy="690562"/>
          </a:xfrm>
          <a:prstGeom prst="rect">
            <a:avLst/>
          </a:prstGeom>
          <a:noFill/>
          <a:ln w="9525">
            <a:noFill/>
            <a:miter lim="800000"/>
            <a:headEnd/>
            <a:tailEnd/>
          </a:ln>
        </p:spPr>
      </p:pic>
      <p:pic>
        <p:nvPicPr>
          <p:cNvPr id="11" name="Picture 8" descr="https://www.lib.utexas.edu/maps/us_2001/california_ref_2001.jpg"/>
          <p:cNvPicPr>
            <a:picLocks noChangeAspect="1" noChangeArrowheads="1"/>
          </p:cNvPicPr>
          <p:nvPr/>
        </p:nvPicPr>
        <p:blipFill>
          <a:blip r:embed="rId7"/>
          <a:srcRect/>
          <a:stretch>
            <a:fillRect/>
          </a:stretch>
        </p:blipFill>
        <p:spPr bwMode="auto">
          <a:xfrm>
            <a:off x="762001" y="928113"/>
            <a:ext cx="3068320" cy="3635150"/>
          </a:xfrm>
          <a:prstGeom prst="rect">
            <a:avLst/>
          </a:prstGeom>
          <a:noFill/>
          <a:ln w="9525">
            <a:noFill/>
            <a:miter lim="800000"/>
            <a:headEnd/>
            <a:tailEnd/>
          </a:ln>
        </p:spPr>
      </p:pic>
      <p:cxnSp>
        <p:nvCxnSpPr>
          <p:cNvPr id="12" name="Straight Connector 11"/>
          <p:cNvCxnSpPr/>
          <p:nvPr/>
        </p:nvCxnSpPr>
        <p:spPr>
          <a:xfrm rot="10800000">
            <a:off x="2675380" y="2789412"/>
            <a:ext cx="5422141" cy="5024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a:off x="2603940" y="2860850"/>
            <a:ext cx="5493580" cy="151811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descr="caltech_logo.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4869477" y="1928336"/>
            <a:ext cx="1501160" cy="361624"/>
          </a:xfrm>
          <a:prstGeom prst="rect">
            <a:avLst/>
          </a:prstGeom>
        </p:spPr>
      </p:pic>
      <p:sp>
        <p:nvSpPr>
          <p:cNvPr id="15" name="5-Point Star 14"/>
          <p:cNvSpPr/>
          <p:nvPr/>
        </p:nvSpPr>
        <p:spPr>
          <a:xfrm>
            <a:off x="2603940" y="2789411"/>
            <a:ext cx="71437" cy="7143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IE">
              <a:solidFill>
                <a:srgbClr val="FF0000"/>
              </a:solidFill>
            </a:endParaRPr>
          </a:p>
        </p:txBody>
      </p:sp>
      <p:pic>
        <p:nvPicPr>
          <p:cNvPr id="16" name="Picture 8" descr="http://upload.wikimedia.org/wikipedia/commons/8/87/NSF_Logo.PNG"/>
          <p:cNvPicPr>
            <a:picLocks noChangeAspect="1" noChangeArrowheads="1"/>
          </p:cNvPicPr>
          <p:nvPr/>
        </p:nvPicPr>
        <p:blipFill>
          <a:blip r:embed="rId10"/>
          <a:srcRect/>
          <a:stretch>
            <a:fillRect/>
          </a:stretch>
        </p:blipFill>
        <p:spPr bwMode="auto">
          <a:xfrm>
            <a:off x="7864792" y="909433"/>
            <a:ext cx="847725" cy="849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9402</TotalTime>
  <Words>1693</Words>
  <Application>Microsoft Macintosh PowerPoint</Application>
  <PresentationFormat>On-screen Show (16:9)</PresentationFormat>
  <Paragraphs>195</Paragraphs>
  <Slides>21</Slides>
  <Notes>15</Notes>
  <HiddenSlides>0</HiddenSlides>
  <MMClips>5</MMClips>
  <ScaleCrop>false</ScaleCrop>
  <HeadingPairs>
    <vt:vector size="4" baseType="variant">
      <vt:variant>
        <vt:lpstr>Design Template</vt:lpstr>
      </vt:variant>
      <vt:variant>
        <vt:i4>1</vt:i4>
      </vt:variant>
      <vt:variant>
        <vt:lpstr>Slide Titles</vt:lpstr>
      </vt:variant>
      <vt:variant>
        <vt:i4>21</vt:i4>
      </vt:variant>
    </vt:vector>
  </HeadingPairs>
  <TitlesOfParts>
    <vt:vector size="22" baseType="lpstr">
      <vt:lpstr>Office Theme</vt:lpstr>
      <vt:lpstr>Monitoring nearly 4000 nearby stellar systems for extrasolar space weather with the OVRO-LWA</vt:lpstr>
      <vt:lpstr>Characterizing stellar magnetic activity, planetary magnetic fields, and their interaction for a wide range of host mass and age. </vt:lpstr>
      <vt:lpstr>Understanding how CMEs scale with flare energy and frequency is critical to diagnosing habitable environments around magnetically active stars.</vt:lpstr>
      <vt:lpstr>And understanding how CME mass, morphology, and velocity scale with magnetic field strength and topology.</vt:lpstr>
      <vt:lpstr>Low frequency ( &lt; 100 MHz)</vt:lpstr>
      <vt:lpstr>Low frequency ( &lt; 100 MHz)</vt:lpstr>
      <vt:lpstr>Low frequency ( &lt; 100 MHz)</vt:lpstr>
      <vt:lpstr>Large-FoV Instruments</vt:lpstr>
      <vt:lpstr>The Owens Valley Radio Observatory Long Wavelength Array (OVRO-LWA)</vt:lpstr>
      <vt:lpstr>Stage I of the array was completed in 2014</vt:lpstr>
      <vt:lpstr>Stage II (and current status) of the array was completed in 2016</vt:lpstr>
      <vt:lpstr>(The final) Stage III of the array will add an additional 64 antennas on long baselines, and vastly increase the capabilities of the existing OVRO-LWA.</vt:lpstr>
      <vt:lpstr>Slide 12</vt:lpstr>
      <vt:lpstr>Current mode of operation with the Stage 2 OVRO-LWA</vt:lpstr>
      <vt:lpstr>Slide 14</vt:lpstr>
      <vt:lpstr>Slide 15</vt:lpstr>
      <vt:lpstr>Initial results from a sample subset of flare stars.</vt:lpstr>
      <vt:lpstr>OVRO-LWA light curves for the usual flare star suspects.</vt:lpstr>
      <vt:lpstr>Searching for signatures of magnetic activity in a  volume-limited sample of systems.</vt:lpstr>
      <vt:lpstr>Sensitivities achieved for all objects in the 28-hour survey.</vt:lpstr>
      <vt:lpstr>Scientific goals of the OVRO-LWA</vt:lpstr>
    </vt:vector>
  </TitlesOfParts>
  <Manager/>
  <Company>University of California, Berkeley</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Marin Anderson</dc:creator>
  <cp:keywords/>
  <dc:description/>
  <cp:lastModifiedBy>Marin Anderson</cp:lastModifiedBy>
  <cp:revision>167</cp:revision>
  <dcterms:created xsi:type="dcterms:W3CDTF">2019-01-10T05:04:20Z</dcterms:created>
  <dcterms:modified xsi:type="dcterms:W3CDTF">2019-01-10T18:11:32Z</dcterms:modified>
  <cp:category/>
</cp:coreProperties>
</file>