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xml" ContentType="application/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Default Extension="pdf" ContentType="application/pdf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8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firstSlideNum="0" showSpecialPlsOnTitleSld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3" r:id="rId3"/>
    <p:sldId id="285" r:id="rId4"/>
    <p:sldId id="284" r:id="rId5"/>
    <p:sldId id="274" r:id="rId6"/>
    <p:sldId id="287" r:id="rId7"/>
    <p:sldId id="280" r:id="rId8"/>
    <p:sldId id="281" r:id="rId9"/>
    <p:sldId id="282" r:id="rId10"/>
    <p:sldId id="261" r:id="rId11"/>
    <p:sldId id="272" r:id="rId12"/>
    <p:sldId id="275" r:id="rId13"/>
    <p:sldId id="279" r:id="rId14"/>
    <p:sldId id="278" r:id="rId15"/>
    <p:sldId id="266" r:id="rId16"/>
    <p:sldId id="276" r:id="rId17"/>
    <p:sldId id="277" r:id="rId18"/>
    <p:sldId id="286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996633"/>
    <a:srgbClr val="171435"/>
    <a:srgbClr val="1A1A1A"/>
    <a:srgbClr val="8B1C75"/>
    <a:srgbClr val="C9EFF4"/>
    <a:srgbClr val="03E0B3"/>
    <a:srgbClr val="00000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0891" autoAdjust="0"/>
  </p:normalViewPr>
  <p:slideViewPr>
    <p:cSldViewPr snapToGrid="0" snapToObjects="1">
      <p:cViewPr>
        <p:scale>
          <a:sx n="125" d="100"/>
          <a:sy n="125" d="100"/>
        </p:scale>
        <p:origin x="-304" y="-12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9066AD-D290-5D48-8E66-9840200B5717}" type="datetimeFigureOut">
              <a:rPr lang="en-US" smtClean="0"/>
              <a:pPr/>
              <a:t>5/19/17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D0CA22-05E5-934F-AFB3-28076F67565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DD438-472A-F045-85DB-14DB98B45D38}" type="datetimeFigureOut">
              <a:rPr lang="en-US" smtClean="0"/>
              <a:pPr/>
              <a:t>5/19/17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E4F6E4-3B04-2741-9FCE-B9DF638BBE2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4F6E4-3B04-2741-9FCE-B9DF638BBE25}" type="slidenum">
              <a:rPr lang="en-US" smtClean="0"/>
              <a:pPr/>
              <a:t>0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4F6E4-3B04-2741-9FCE-B9DF638BBE2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4F6E4-3B04-2741-9FCE-B9DF638BBE2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4F6E4-3B04-2741-9FCE-B9DF638BBE2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4F6E4-3B04-2741-9FCE-B9DF638BBE2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4F6E4-3B04-2741-9FCE-B9DF638BBE2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4F6E4-3B04-2741-9FCE-B9DF638BBE2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4F6E4-3B04-2741-9FCE-B9DF638BBE2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4F6E4-3B04-2741-9FCE-B9DF638BBE25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4F6E4-3B04-2741-9FCE-B9DF638BBE25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4F6E4-3B04-2741-9FCE-B9DF638BBE2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4F6E4-3B04-2741-9FCE-B9DF638BBE2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4F6E4-3B04-2741-9FCE-B9DF638BBE2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4F6E4-3B04-2741-9FCE-B9DF638BBE2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4F6E4-3B04-2741-9FCE-B9DF638BBE2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4F6E4-3B04-2741-9FCE-B9DF638BBE2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4F6E4-3B04-2741-9FCE-B9DF638BBE2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4F6E4-3B04-2741-9FCE-B9DF638BBE2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766C1-911B-1747-A57D-B2B5698D53EF}" type="datetime1">
              <a:rPr lang="en-US" smtClean="0"/>
              <a:pPr/>
              <a:t>5/19/17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AASTCS 5: Radio Habitability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403FD-6206-CA40-BBB3-5A868EA359BC}" type="datetime1">
              <a:rPr lang="en-US" smtClean="0"/>
              <a:pPr/>
              <a:t>5/19/17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AASTCS 5: Radio Habitability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205C1-A883-F24E-BCE9-C0671ED9BE0D}" type="datetime1">
              <a:rPr lang="en-US" smtClean="0"/>
              <a:pPr/>
              <a:t>5/19/17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AASTCS 5: Radio Habitability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45E60-4619-B947-8C93-A0E40E9FF904}" type="datetime1">
              <a:rPr lang="en-US" smtClean="0"/>
              <a:pPr/>
              <a:t>5/19/17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AASTCS 5: Radio Habitability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bg>
      <p:bgPr>
        <a:gradFill flip="none" rotWithShape="1">
          <a:gsLst>
            <a:gs pos="26000">
              <a:srgbClr val="1A1A1A"/>
            </a:gs>
            <a:gs pos="100000">
              <a:schemeClr val="tx2">
                <a:lumMod val="5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39700" y="114299"/>
            <a:ext cx="8869680" cy="491410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479"/>
            <a:ext cx="8229600" cy="733821"/>
          </a:xfrm>
        </p:spPr>
        <p:txBody>
          <a:bodyPr>
            <a:normAutofit/>
          </a:bodyPr>
          <a:lstStyle>
            <a:lvl1pPr>
              <a:defRPr sz="2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56592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41863"/>
            <a:ext cx="2133600" cy="273844"/>
          </a:xfrm>
        </p:spPr>
        <p:txBody>
          <a:bodyPr/>
          <a:lstStyle/>
          <a:p>
            <a:fld id="{8EB4478D-7397-844D-99CF-B26F62DF1798}" type="datetime1">
              <a:rPr lang="en-US" smtClean="0"/>
              <a:pPr/>
              <a:t>5/19/17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41863"/>
            <a:ext cx="2895600" cy="273844"/>
          </a:xfrm>
        </p:spPr>
        <p:txBody>
          <a:bodyPr/>
          <a:lstStyle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OVRO-LWA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94500" y="4741863"/>
            <a:ext cx="2133600" cy="273844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451B6DA5-BAFE-C740-9756-212E5099624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295400" y="877888"/>
            <a:ext cx="6540500" cy="1588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Title and Content">
    <p:bg>
      <p:bgPr>
        <a:gradFill flip="none" rotWithShape="1">
          <a:gsLst>
            <a:gs pos="26000">
              <a:srgbClr val="1A1A1A"/>
            </a:gs>
            <a:gs pos="100000">
              <a:schemeClr val="tx2">
                <a:lumMod val="5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91643-CCDD-E94F-8B95-057B7C2DE30D}" type="datetime1">
              <a:rPr lang="en-US" smtClean="0"/>
              <a:pPr/>
              <a:t>5/19/17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AASTCS 5: Radio Habitability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88F15-87FC-2246-93DF-1761F85A5C85}" type="datetime1">
              <a:rPr lang="en-US" smtClean="0"/>
              <a:pPr/>
              <a:t>5/19/17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AASTCS 5: Radio Habitability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01BD8-7500-F44A-BE9E-7EA4ACCB1868}" type="datetime1">
              <a:rPr lang="en-US" smtClean="0"/>
              <a:pPr/>
              <a:t>5/19/17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AASTCS 5: Radio Habitability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22161-A329-A74E-887B-C744534FD71D}" type="datetime1">
              <a:rPr lang="en-US" smtClean="0"/>
              <a:pPr/>
              <a:t>5/19/17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AASTCS 5: Radio Habitability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6148-2C5B-DF4E-B71E-B39E71842F2F}" type="datetime1">
              <a:rPr lang="en-US" smtClean="0"/>
              <a:pPr/>
              <a:t>5/19/17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AASTCS 5: Radio Habitability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28DFF-3F67-1F45-A6F6-0822E91D562F}" type="datetime1">
              <a:rPr lang="en-US" smtClean="0"/>
              <a:pPr/>
              <a:t>5/19/17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AASTCS 5: Radio Habitability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3EF63667-B4EA-D347-9E3A-0C094CC6E9A7}" type="datetime1">
              <a:rPr lang="en-US" smtClean="0"/>
              <a:pPr/>
              <a:t>5/19/17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AASTCS 5: Radio Habitability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B6DA5-BAFE-C740-9756-212E5099624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16.png"/><Relationship Id="rId5" Type="http://schemas.openxmlformats.org/officeDocument/2006/relationships/image" Target="../media/image17.jpeg"/><Relationship Id="rId1" Type="http://schemas.openxmlformats.org/officeDocument/2006/relationships/video" Target="file://localhost/Users/Marin/Desktop/media/galaxysetting_20170112.mp4" TargetMode="External"/><Relationship Id="rId2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16.png"/><Relationship Id="rId5" Type="http://schemas.openxmlformats.org/officeDocument/2006/relationships/image" Target="../media/image18.jpeg"/><Relationship Id="rId1" Type="http://schemas.openxmlformats.org/officeDocument/2006/relationships/video" Target="file://localhost/Users/Marin/Desktop/media/galaxysetting_20170112_stokesv.mp4" TargetMode="External"/><Relationship Id="rId2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16.png"/><Relationship Id="rId5" Type="http://schemas.openxmlformats.org/officeDocument/2006/relationships/image" Target="../media/image19.jpe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" Type="http://schemas.openxmlformats.org/officeDocument/2006/relationships/video" Target="file://localhost/Users/Marin/Desktop/media/galaxysetting_20170112_sourcelabels.mp4" TargetMode="Externa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2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25.png"/><Relationship Id="rId5" Type="http://schemas.openxmlformats.org/officeDocument/2006/relationships/image" Target="../media/image16.png"/><Relationship Id="rId6" Type="http://schemas.openxmlformats.org/officeDocument/2006/relationships/image" Target="../media/image19.jpeg"/><Relationship Id="rId1" Type="http://schemas.openxmlformats.org/officeDocument/2006/relationships/video" Target="file://localhost/Users/Marin/Desktop/media/galaxysetting_20170112_4000objs.mp4" TargetMode="Externa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video" Target="file://localhost/Users/Marin/Documents/Caltech%20Projects/LWA/presentations_posters_papers/presentation_materials/SideBySide_ExoFlare4_720.mov" TargetMode="Externa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df"/><Relationship Id="rId5" Type="http://schemas.openxmlformats.org/officeDocument/2006/relationships/image" Target="../media/image6.png"/><Relationship Id="rId6" Type="http://schemas.openxmlformats.org/officeDocument/2006/relationships/image" Target="../media/image7.pdf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8300" y="152400"/>
            <a:ext cx="8445500" cy="1102519"/>
          </a:xfrm>
          <a:noFill/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Monitoring nearly 4000 nearby stellar systems with the </a:t>
            </a:r>
            <a:r>
              <a:rPr lang="en-US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OVRO-LWA </a:t>
            </a:r>
            <a:r>
              <a:rPr lang="en-US" b="1" dirty="0" smtClean="0">
                <a:solidFill>
                  <a:schemeClr val="bg1"/>
                </a:solidFill>
              </a:rPr>
              <a:t>in search of radio exoplanets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1600200"/>
            <a:ext cx="3086100" cy="971550"/>
          </a:xfrm>
          <a:noFill/>
        </p:spPr>
        <p:txBody>
          <a:bodyPr anchor="ctr"/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CD5B5"/>
                </a:solidFill>
              </a:rPr>
              <a:t>Marin M Anderson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FCD5B5"/>
                </a:solidFill>
              </a:rPr>
              <a:t>Caltech</a:t>
            </a:r>
            <a:endParaRPr lang="en-US" dirty="0">
              <a:solidFill>
                <a:srgbClr val="FCD5B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03763"/>
            <a:ext cx="2895600" cy="273844"/>
          </a:xfrm>
        </p:spPr>
        <p:txBody>
          <a:bodyPr/>
          <a:lstStyle/>
          <a:p>
            <a:pPr>
              <a:spcAft>
                <a:spcPts val="200"/>
              </a:spcAft>
            </a:pPr>
            <a:r>
              <a:rPr lang="en-US" dirty="0" smtClean="0">
                <a:solidFill>
                  <a:srgbClr val="FCD5B5"/>
                </a:solidFill>
              </a:rPr>
              <a:t>AASTCS 5: Radio Habitability</a:t>
            </a:r>
          </a:p>
          <a:p>
            <a:r>
              <a:rPr lang="en-US" dirty="0" smtClean="0">
                <a:solidFill>
                  <a:srgbClr val="FCD5B5"/>
                </a:solidFill>
              </a:rPr>
              <a:t>May 11, 2017</a:t>
            </a:r>
            <a:endParaRPr lang="en-US" dirty="0">
              <a:solidFill>
                <a:srgbClr val="FCD5B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mode of operation with the Stage 2 OVRO-LWA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Continuously observing as of November 2016, in order to respond to external event triggers (including GW events from </a:t>
            </a:r>
            <a:r>
              <a:rPr lang="en-US" sz="1600" dirty="0" err="1" smtClean="0"/>
              <a:t>aLIGO</a:t>
            </a:r>
            <a:r>
              <a:rPr lang="en-US" sz="1600" dirty="0" smtClean="0"/>
              <a:t>, X-ray flares from </a:t>
            </a:r>
            <a:r>
              <a:rPr lang="en-US" sz="1600" i="1" dirty="0" smtClean="0"/>
              <a:t>Swift</a:t>
            </a:r>
            <a:r>
              <a:rPr lang="en-US" sz="1600" dirty="0" smtClean="0"/>
              <a:t>).</a:t>
            </a:r>
            <a:endParaRPr lang="en-US" sz="1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 descr="lwanighttime.jpg"/>
          <p:cNvPicPr>
            <a:picLocks noChangeAspect="1"/>
          </p:cNvPicPr>
          <p:nvPr/>
        </p:nvPicPr>
        <p:blipFill>
          <a:blip r:embed="rId3">
            <a:alphaModFix/>
          </a:blip>
          <a:srcRect r="2734"/>
          <a:stretch>
            <a:fillRect/>
          </a:stretch>
        </p:blipFill>
        <p:spPr>
          <a:xfrm>
            <a:off x="139700" y="1691425"/>
            <a:ext cx="4383341" cy="3008376"/>
          </a:xfrm>
          <a:prstGeom prst="rect">
            <a:avLst/>
          </a:prstGeom>
        </p:spPr>
      </p:pic>
      <p:sp>
        <p:nvSpPr>
          <p:cNvPr id="8" name="Footer Placeholder 4"/>
          <p:cNvSpPr txBox="1">
            <a:spLocks/>
          </p:cNvSpPr>
          <p:nvPr/>
        </p:nvSpPr>
        <p:spPr>
          <a:xfrm>
            <a:off x="2686340" y="4395636"/>
            <a:ext cx="23526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Image credit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G.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Hallinan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033140" y="1877060"/>
            <a:ext cx="3602860" cy="2200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4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Initial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24-hour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dataset monitoring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4000 objects out to 25 pc.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24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noProof="0" dirty="0" smtClean="0">
                <a:solidFill>
                  <a:srgbClr val="800000"/>
                </a:solidFill>
                <a:latin typeface="Arial"/>
                <a:cs typeface="Arial"/>
              </a:rPr>
              <a:t>27-84 MHz </a:t>
            </a:r>
            <a:r>
              <a:rPr lang="en-US" sz="1600" noProof="0" dirty="0" smtClean="0">
                <a:latin typeface="Arial"/>
                <a:cs typeface="Arial"/>
              </a:rPr>
              <a:t>with 24 kHz resolution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600" noProof="0" dirty="0" smtClean="0">
                <a:solidFill>
                  <a:srgbClr val="800000"/>
                </a:solidFill>
                <a:latin typeface="Arial"/>
                <a:cs typeface="Arial"/>
              </a:rPr>
              <a:t>13-second </a:t>
            </a:r>
            <a:r>
              <a:rPr lang="en-US" sz="1600" noProof="0" dirty="0" smtClean="0">
                <a:latin typeface="Arial"/>
                <a:cs typeface="Arial"/>
              </a:rPr>
              <a:t>integrations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5008462" y="1897380"/>
            <a:ext cx="292608" cy="2921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008462" y="2745740"/>
            <a:ext cx="292608" cy="2921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008462" y="3430270"/>
            <a:ext cx="292608" cy="2921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Simultaneous optical monitoring with </a:t>
            </a:r>
            <a:r>
              <a:rPr lang="en-US" dirty="0" err="1" smtClean="0"/>
              <a:t>Evryscope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/>
          </a:p>
        </p:txBody>
      </p:sp>
      <p:pic>
        <p:nvPicPr>
          <p:cNvPr id="6" name="Picture 5" descr="evryscope_installation-1024x683.jpg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0441" y="970280"/>
            <a:ext cx="4747959" cy="31668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" y="4183758"/>
            <a:ext cx="8331200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600" b="1" dirty="0" smtClean="0"/>
              <a:t>See Ward Howard’s Poster 202.05 – </a:t>
            </a:r>
            <a:r>
              <a:rPr lang="en-US" sz="1400" dirty="0" err="1" smtClean="0">
                <a:solidFill>
                  <a:srgbClr val="800000"/>
                </a:solidFill>
              </a:rPr>
              <a:t>EvryFlare</a:t>
            </a:r>
            <a:r>
              <a:rPr lang="en-US" sz="1400" dirty="0" smtClean="0">
                <a:solidFill>
                  <a:srgbClr val="800000"/>
                </a:solidFill>
              </a:rPr>
              <a:t>: Flare rates and intensities for every 10 &lt; </a:t>
            </a:r>
            <a:r>
              <a:rPr lang="en-US" sz="1400" dirty="0" err="1" smtClean="0">
                <a:solidFill>
                  <a:srgbClr val="800000"/>
                </a:solidFill>
              </a:rPr>
              <a:t>g</a:t>
            </a:r>
            <a:r>
              <a:rPr lang="en-US" sz="1400" dirty="0" smtClean="0">
                <a:solidFill>
                  <a:srgbClr val="800000"/>
                </a:solidFill>
              </a:rPr>
              <a:t>' &lt; 15 							      solar-type and red dwarf star in the Southern sky</a:t>
            </a:r>
            <a:endParaRPr lang="en-US" sz="1400" dirty="0">
              <a:solidFill>
                <a:srgbClr val="8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6750758" y="3785613"/>
            <a:ext cx="21646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Evryscope: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Nick Law et al.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2380"/>
            <a:ext cx="3583241" cy="3565923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en-US" sz="1600" dirty="0" err="1" smtClean="0"/>
              <a:t>Evryscope</a:t>
            </a:r>
            <a:r>
              <a:rPr lang="en-US" sz="1600" dirty="0" smtClean="0"/>
              <a:t> is an 8,600 sq. deg. </a:t>
            </a:r>
            <a:r>
              <a:rPr lang="en-US" sz="1600" dirty="0" err="1" smtClean="0"/>
              <a:t>FoV</a:t>
            </a:r>
            <a:r>
              <a:rPr lang="en-US" sz="1600" dirty="0" smtClean="0"/>
              <a:t> telescope at CTIO, that has 1.5 year-long coverage at            2 minute cadence for all stars      </a:t>
            </a:r>
            <a:r>
              <a:rPr lang="en-US" sz="1600" dirty="0" err="1" smtClean="0"/>
              <a:t>g</a:t>
            </a:r>
            <a:r>
              <a:rPr lang="en-US" sz="1600" dirty="0" smtClean="0"/>
              <a:t> &gt; 16.5.</a:t>
            </a:r>
          </a:p>
          <a:p>
            <a:r>
              <a:rPr lang="en-US" sz="1600" dirty="0" smtClean="0"/>
              <a:t>45% </a:t>
            </a:r>
            <a:r>
              <a:rPr lang="en-US" sz="1600" dirty="0" err="1" smtClean="0"/>
              <a:t>FoV</a:t>
            </a:r>
            <a:r>
              <a:rPr lang="en-US" sz="1600" dirty="0" smtClean="0"/>
              <a:t> overlap between </a:t>
            </a:r>
            <a:r>
              <a:rPr lang="en-US" sz="1600" dirty="0" err="1" smtClean="0"/>
              <a:t>Evryscope</a:t>
            </a:r>
            <a:r>
              <a:rPr lang="en-US" sz="1600" dirty="0" smtClean="0"/>
              <a:t> and OVRO-LWA.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457200" y="954542"/>
            <a:ext cx="8331199" cy="3783214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457200" y="1982814"/>
            <a:ext cx="8331200" cy="1509686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vert="horz" lIns="91440" tIns="45720" rIns="91440" bIns="45720" numCol="1" rtlCol="0">
            <a:noAutofit/>
          </a:bodyPr>
          <a:lstStyle/>
          <a:p>
            <a:pPr marL="621792" indent="-274320">
              <a:spcBef>
                <a:spcPct val="200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Simultaneous optical and radio monitoring…</a:t>
            </a:r>
          </a:p>
          <a:p>
            <a:pPr marL="621792" marR="0" lvl="0" indent="-27432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dirty="0" smtClean="0"/>
              <a:t>Can begin to establish how flare frequency correlates with CME occurrence-rate for large range of spectral type and age.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alaxysetting_20170112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  <p:pic>
        <p:nvPicPr>
          <p:cNvPr id="7" name="Picture 6" descr="int00001-image_mask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alaxysetting_20170112_stokesv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  <p:pic>
        <p:nvPicPr>
          <p:cNvPr id="4" name="Picture 3" descr="int00001-image_mask_stokesv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4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57200" y="142479"/>
            <a:ext cx="8229600" cy="73382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Initial results from a sample subset of flare stars.</a:t>
            </a:r>
            <a:endParaRPr lang="en-US" sz="2000" dirty="0"/>
          </a:p>
        </p:txBody>
      </p:sp>
      <p:pic>
        <p:nvPicPr>
          <p:cNvPr id="14" name="galaxysetting_20170112_sourcelabels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43916" y="1151636"/>
            <a:ext cx="3310128" cy="3310128"/>
          </a:xfrm>
          <a:prstGeom prst="rect">
            <a:avLst/>
          </a:prstGeom>
        </p:spPr>
      </p:pic>
      <p:pic>
        <p:nvPicPr>
          <p:cNvPr id="16" name="Picture 15" descr="int00001-image_sourcelabe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186" y="1151636"/>
            <a:ext cx="3310128" cy="3310128"/>
          </a:xfrm>
          <a:prstGeom prst="rect">
            <a:avLst/>
          </a:prstGeom>
        </p:spPr>
      </p:pic>
      <p:pic>
        <p:nvPicPr>
          <p:cNvPr id="17" name="Picture 16" descr="20170510_eqpeg.png"/>
          <p:cNvPicPr>
            <a:picLocks noChangeAspect="1"/>
          </p:cNvPicPr>
          <p:nvPr/>
        </p:nvPicPr>
        <p:blipFill>
          <a:blip r:embed="rId6"/>
          <a:srcRect t="-6752"/>
          <a:stretch>
            <a:fillRect/>
          </a:stretch>
        </p:blipFill>
        <p:spPr>
          <a:xfrm>
            <a:off x="3721100" y="1016000"/>
            <a:ext cx="5247640" cy="224078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Picture 19" descr="20170510_gj1243i.png"/>
          <p:cNvPicPr>
            <a:picLocks noChangeAspect="1"/>
          </p:cNvPicPr>
          <p:nvPr/>
        </p:nvPicPr>
        <p:blipFill>
          <a:blip r:embed="rId7"/>
          <a:srcRect t="-5890"/>
          <a:stretch>
            <a:fillRect/>
          </a:stretch>
        </p:blipFill>
        <p:spPr>
          <a:xfrm>
            <a:off x="3721100" y="2441835"/>
            <a:ext cx="5248656" cy="222312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5" name="Picture 24" descr="20170510_uvceti.png"/>
          <p:cNvPicPr>
            <a:picLocks noChangeAspect="1"/>
          </p:cNvPicPr>
          <p:nvPr/>
        </p:nvPicPr>
        <p:blipFill>
          <a:blip r:embed="rId8"/>
          <a:srcRect t="-6023"/>
          <a:stretch>
            <a:fillRect/>
          </a:stretch>
        </p:blipFill>
        <p:spPr>
          <a:xfrm>
            <a:off x="3715004" y="1666240"/>
            <a:ext cx="5248656" cy="222590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6" name="Rectangle 25"/>
          <p:cNvSpPr/>
          <p:nvPr/>
        </p:nvSpPr>
        <p:spPr>
          <a:xfrm>
            <a:off x="4543355" y="2188478"/>
            <a:ext cx="799176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800000"/>
                </a:solidFill>
              </a:rPr>
              <a:t>~400 mJy</a:t>
            </a:r>
            <a:endParaRPr lang="en-US" sz="1000" dirty="0">
              <a:solidFill>
                <a:srgbClr val="800000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 rot="2282980">
            <a:off x="5229091" y="2391193"/>
            <a:ext cx="398481" cy="263842"/>
          </a:xfrm>
          <a:prstGeom prst="rightArrow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20170510_uvceti_V.png"/>
          <p:cNvPicPr>
            <a:picLocks noChangeAspect="1"/>
          </p:cNvPicPr>
          <p:nvPr/>
        </p:nvPicPr>
        <p:blipFill>
          <a:blip r:embed="rId9"/>
          <a:srcRect t="-34492" b="-39313"/>
          <a:stretch>
            <a:fillRect/>
          </a:stretch>
        </p:blipFill>
        <p:spPr>
          <a:xfrm>
            <a:off x="3725164" y="1016000"/>
            <a:ext cx="5248656" cy="364896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</p:pic>
      <p:sp>
        <p:nvSpPr>
          <p:cNvPr id="29" name="Rectangle 28"/>
          <p:cNvSpPr/>
          <p:nvPr/>
        </p:nvSpPr>
        <p:spPr>
          <a:xfrm>
            <a:off x="5831839" y="2029728"/>
            <a:ext cx="1115765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800000"/>
                </a:solidFill>
              </a:rPr>
              <a:t>Stokes V</a:t>
            </a:r>
            <a:endParaRPr lang="en-US" sz="1400" b="1" dirty="0">
              <a:solidFill>
                <a:srgbClr val="80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83995" y="2229118"/>
            <a:ext cx="799176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800000"/>
                </a:solidFill>
              </a:rPr>
              <a:t>~330 mJy</a:t>
            </a:r>
            <a:endParaRPr lang="en-US" sz="1000" dirty="0">
              <a:solidFill>
                <a:srgbClr val="800000"/>
              </a:solidFill>
            </a:endParaRPr>
          </a:p>
        </p:txBody>
      </p:sp>
      <p:sp>
        <p:nvSpPr>
          <p:cNvPr id="31" name="Right Arrow 30"/>
          <p:cNvSpPr/>
          <p:nvPr/>
        </p:nvSpPr>
        <p:spPr>
          <a:xfrm rot="2282980">
            <a:off x="5269731" y="2431833"/>
            <a:ext cx="398481" cy="263842"/>
          </a:xfrm>
          <a:prstGeom prst="rightArrow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546398" y="3118358"/>
            <a:ext cx="3744162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800000"/>
                </a:solidFill>
              </a:rPr>
              <a:t>Integrating down in Stokes V, we can get down to 100 </a:t>
            </a:r>
            <a:r>
              <a:rPr lang="en-US" sz="1000" dirty="0" err="1" smtClean="0">
                <a:solidFill>
                  <a:srgbClr val="800000"/>
                </a:solidFill>
              </a:rPr>
              <a:t>mJy</a:t>
            </a:r>
            <a:r>
              <a:rPr lang="en-US" sz="1000" dirty="0" smtClean="0">
                <a:solidFill>
                  <a:srgbClr val="800000"/>
                </a:solidFill>
              </a:rPr>
              <a:t>. </a:t>
            </a:r>
            <a:endParaRPr lang="en-US" sz="10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2" repeatCount="4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20170510_uvceti.png"/>
          <p:cNvPicPr>
            <a:picLocks noChangeAspect="1"/>
          </p:cNvPicPr>
          <p:nvPr/>
        </p:nvPicPr>
        <p:blipFill>
          <a:blip r:embed="rId3"/>
          <a:srcRect t="-6214"/>
          <a:stretch>
            <a:fillRect/>
          </a:stretch>
        </p:blipFill>
        <p:spPr>
          <a:xfrm>
            <a:off x="3652519" y="1039282"/>
            <a:ext cx="4956048" cy="210561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OVRO-LWA light curves for the usual flare star suspects.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/>
          </a:p>
        </p:txBody>
      </p:sp>
      <p:pic>
        <p:nvPicPr>
          <p:cNvPr id="6" name="Picture 5" descr="Screen Shot 2016-12-08 at 10.54.16 AM.png"/>
          <p:cNvPicPr>
            <a:picLocks noChangeAspect="1"/>
          </p:cNvPicPr>
          <p:nvPr/>
        </p:nvPicPr>
        <p:blipFill>
          <a:blip r:embed="rId4"/>
          <a:srcRect b="-5211"/>
          <a:stretch>
            <a:fillRect/>
          </a:stretch>
        </p:blipFill>
        <p:spPr>
          <a:xfrm>
            <a:off x="609601" y="918630"/>
            <a:ext cx="2955985" cy="40233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650241" y="4640422"/>
            <a:ext cx="20376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Spangler &amp; Moffett</a:t>
            </a:r>
            <a:r>
              <a:rPr kumimoji="0" lang="en-US" sz="10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1976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357880" y="1926167"/>
            <a:ext cx="914400" cy="244688"/>
          </a:xfrm>
          <a:prstGeom prst="line">
            <a:avLst/>
          </a:prstGeom>
          <a:ln w="6350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6200000" flipH="1">
            <a:off x="3336713" y="990600"/>
            <a:ext cx="956734" cy="914400"/>
          </a:xfrm>
          <a:prstGeom prst="line">
            <a:avLst/>
          </a:prstGeom>
          <a:ln w="6350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979669" y="1965546"/>
            <a:ext cx="1200497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 smtClean="0">
                <a:solidFill>
                  <a:srgbClr val="800000"/>
                </a:solidFill>
              </a:rPr>
              <a:t>500 mJy at 318 MHz</a:t>
            </a:r>
            <a:endParaRPr lang="en-US" sz="800" dirty="0">
              <a:solidFill>
                <a:srgbClr val="8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79669" y="1039282"/>
            <a:ext cx="1200497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 smtClean="0">
                <a:solidFill>
                  <a:srgbClr val="800000"/>
                </a:solidFill>
              </a:rPr>
              <a:t>5 Jy at 196 MHz</a:t>
            </a:r>
            <a:endParaRPr lang="en-US" sz="800" dirty="0">
              <a:solidFill>
                <a:srgbClr val="80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324004" y="1380069"/>
            <a:ext cx="700964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 smtClean="0">
                <a:solidFill>
                  <a:srgbClr val="800000"/>
                </a:solidFill>
              </a:rPr>
              <a:t>&lt;100 MHz</a:t>
            </a:r>
            <a:endParaRPr lang="en-US" sz="800" dirty="0">
              <a:solidFill>
                <a:srgbClr val="800000"/>
              </a:solidFill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3907466" y="3742464"/>
            <a:ext cx="4698053" cy="1368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400" noProof="0" dirty="0" smtClean="0"/>
              <a:t>A Wolf 424-like flare </a:t>
            </a:r>
            <a:r>
              <a:rPr lang="en-US" sz="1400" dirty="0" smtClean="0"/>
              <a:t>would be &gt;10 σ detection!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3904565" y="3783428"/>
            <a:ext cx="325396" cy="292100"/>
          </a:xfrm>
          <a:prstGeom prst="ellipse">
            <a:avLst/>
          </a:prstGeom>
          <a:solidFill>
            <a:srgbClr val="8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target_UV_Cet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2519" y="2283046"/>
            <a:ext cx="4956048" cy="270468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283364" y="2637790"/>
            <a:ext cx="2743200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rgbClr val="800000"/>
                </a:solidFill>
              </a:rPr>
              <a:t>Optical </a:t>
            </a:r>
            <a:r>
              <a:rPr lang="en-US" sz="1000" b="1" dirty="0" err="1" smtClean="0">
                <a:solidFill>
                  <a:srgbClr val="800000"/>
                </a:solidFill>
              </a:rPr>
              <a:t>Evryscope</a:t>
            </a:r>
            <a:r>
              <a:rPr lang="en-US" sz="1000" dirty="0" smtClean="0">
                <a:solidFill>
                  <a:srgbClr val="800000"/>
                </a:solidFill>
              </a:rPr>
              <a:t> observations of UV </a:t>
            </a:r>
            <a:r>
              <a:rPr lang="en-US" sz="1000" dirty="0" err="1" smtClean="0">
                <a:solidFill>
                  <a:srgbClr val="800000"/>
                </a:solidFill>
              </a:rPr>
              <a:t>Ceti</a:t>
            </a:r>
            <a:endParaRPr lang="en-US" sz="1000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142479"/>
            <a:ext cx="8623300" cy="733821"/>
          </a:xfrm>
        </p:spPr>
        <p:txBody>
          <a:bodyPr>
            <a:noAutofit/>
          </a:bodyPr>
          <a:lstStyle/>
          <a:p>
            <a:r>
              <a:rPr lang="en-US" dirty="0" smtClean="0"/>
              <a:t>Searching for signatures of magnetic activity in a </a:t>
            </a:r>
            <a:br>
              <a:rPr lang="en-US" dirty="0" smtClean="0"/>
            </a:br>
            <a:r>
              <a:rPr lang="en-US" dirty="0" smtClean="0"/>
              <a:t>volume-limited sample of systems.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 descr="25p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3987" y="957082"/>
            <a:ext cx="4610426" cy="36883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22900" y="2838450"/>
            <a:ext cx="1847850" cy="1555750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296150" y="1320800"/>
            <a:ext cx="361950" cy="3073400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677150" y="1733550"/>
            <a:ext cx="361950" cy="2660650"/>
          </a:xfrm>
          <a:prstGeom prst="rect">
            <a:avLst/>
          </a:prstGeom>
          <a:solidFill>
            <a:srgbClr val="996633">
              <a:alpha val="2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alaxysetting_20170112_4000objs.mp4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27050" y="956835"/>
            <a:ext cx="3675888" cy="3675888"/>
          </a:xfrm>
          <a:prstGeom prst="rect">
            <a:avLst/>
          </a:prstGeom>
        </p:spPr>
      </p:pic>
      <p:pic>
        <p:nvPicPr>
          <p:cNvPr id="16" name="Picture 15" descr="int00001-image_sourcelabel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050" y="956835"/>
            <a:ext cx="3675888" cy="367588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27051" y="954542"/>
            <a:ext cx="8077362" cy="367818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6"/>
          <p:cNvSpPr txBox="1">
            <a:spLocks/>
          </p:cNvSpPr>
          <p:nvPr/>
        </p:nvSpPr>
        <p:spPr>
          <a:xfrm>
            <a:off x="527050" y="1982814"/>
            <a:ext cx="8077363" cy="1509686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vert="horz" lIns="91440" tIns="45720" rIns="91440" bIns="45720" numCol="1" rtlCol="0">
            <a:noAutofit/>
          </a:bodyPr>
          <a:lstStyle/>
          <a:p>
            <a:pPr marL="621792" indent="-274320">
              <a:spcBef>
                <a:spcPct val="200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Simultaneous monitoring of nearly 4000 objects, out to 25 pc</a:t>
            </a:r>
          </a:p>
          <a:p>
            <a:pPr marL="621792" marR="0" lvl="0" indent="-27432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dirty="0" smtClean="0"/>
              <a:t>Equivalent to &gt;5000 hours of targeted observation</a:t>
            </a:r>
          </a:p>
          <a:p>
            <a:pPr marL="621792" marR="0" lvl="0" indent="-27432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noProof="0" dirty="0" smtClean="0"/>
              <a:t>Increases to 5 years with the full 24-hour dataset</a:t>
            </a:r>
            <a:endParaRPr kumimoji="0" lang="en-US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8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vryscope_installation-1024x683.jpg"/>
          <p:cNvPicPr>
            <a:picLocks noChangeAspect="1"/>
          </p:cNvPicPr>
          <p:nvPr/>
        </p:nvPicPr>
        <p:blipFill>
          <a:blip r:embed="rId3">
            <a:alphaModFix amt="32000"/>
          </a:blip>
          <a:stretch>
            <a:fillRect/>
          </a:stretch>
        </p:blipFill>
        <p:spPr>
          <a:xfrm>
            <a:off x="4523041" y="1661725"/>
            <a:ext cx="4493959" cy="2997436"/>
          </a:xfrm>
          <a:prstGeom prst="rect">
            <a:avLst/>
          </a:prstGeom>
        </p:spPr>
      </p:pic>
      <p:pic>
        <p:nvPicPr>
          <p:cNvPr id="11" name="Picture 10" descr="lwanighttime.jpg"/>
          <p:cNvPicPr>
            <a:picLocks noChangeAspect="1"/>
          </p:cNvPicPr>
          <p:nvPr/>
        </p:nvPicPr>
        <p:blipFill>
          <a:blip r:embed="rId4">
            <a:alphaModFix amt="32000"/>
          </a:blip>
          <a:srcRect r="2734"/>
          <a:stretch>
            <a:fillRect/>
          </a:stretch>
        </p:blipFill>
        <p:spPr>
          <a:xfrm>
            <a:off x="139700" y="1650785"/>
            <a:ext cx="4383341" cy="3008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completed stage-III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OVRO-LWA</a:t>
            </a:r>
            <a:r>
              <a:rPr lang="en-US" dirty="0" smtClean="0"/>
              <a:t>, in coordination with </a:t>
            </a:r>
            <a:r>
              <a:rPr lang="en-US" dirty="0" smtClean="0">
                <a:solidFill>
                  <a:srgbClr val="632523"/>
                </a:solidFill>
              </a:rPr>
              <a:t>Evryscope-North</a:t>
            </a:r>
            <a:r>
              <a:rPr lang="en-US" dirty="0" smtClean="0"/>
              <a:t>…</a:t>
            </a:r>
            <a:endParaRPr lang="en-US" dirty="0">
              <a:solidFill>
                <a:srgbClr val="63252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5701"/>
            <a:ext cx="8229600" cy="1625600"/>
          </a:xfrm>
        </p:spPr>
        <p:txBody>
          <a:bodyPr/>
          <a:lstStyle/>
          <a:p>
            <a:pPr>
              <a:spcBef>
                <a:spcPts val="1680"/>
              </a:spcBef>
            </a:pPr>
            <a:r>
              <a:rPr lang="en-US" dirty="0" smtClean="0"/>
              <a:t>…will provide unprecedented statistics on flare and CME activity</a:t>
            </a:r>
          </a:p>
          <a:p>
            <a:pPr>
              <a:spcBef>
                <a:spcPts val="1680"/>
              </a:spcBef>
            </a:pPr>
            <a:r>
              <a:rPr lang="en-US" dirty="0" smtClean="0"/>
              <a:t>…with nearly 100% overlap in sky coverage </a:t>
            </a:r>
          </a:p>
          <a:p>
            <a:pPr>
              <a:spcBef>
                <a:spcPts val="1680"/>
              </a:spcBef>
            </a:pPr>
            <a:r>
              <a:rPr lang="en-US" dirty="0" smtClean="0"/>
              <a:t>Planned 1000-hour survey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19100" y="1193800"/>
            <a:ext cx="384048" cy="384048"/>
          </a:xfrm>
          <a:prstGeom prst="ellipse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17576" y="1704848"/>
            <a:ext cx="384048" cy="384048"/>
          </a:xfrm>
          <a:prstGeom prst="ellipse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4"/>
          <p:cNvSpPr txBox="1">
            <a:spLocks/>
          </p:cNvSpPr>
          <p:nvPr/>
        </p:nvSpPr>
        <p:spPr>
          <a:xfrm>
            <a:off x="7004758" y="4306736"/>
            <a:ext cx="21646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Evryscope: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Nick Law et al.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711200" y="2938661"/>
            <a:ext cx="3824541" cy="1368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with few-seconds cadence and ~100 mJy snapshot sensitivity with OVRO-LWA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862259" y="2938661"/>
            <a:ext cx="3824541" cy="1368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and 2-minute cadence for every star down to 16.5 </a:t>
            </a:r>
            <a:r>
              <a:rPr lang="en-US" dirty="0" err="1" smtClean="0"/>
              <a:t>mag</a:t>
            </a:r>
            <a:r>
              <a:rPr lang="en-US" dirty="0" smtClean="0"/>
              <a:t> with Evryscope-N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17576" y="2222500"/>
            <a:ext cx="384048" cy="384048"/>
          </a:xfrm>
          <a:prstGeom prst="ellipse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88848" y="2989461"/>
            <a:ext cx="292608" cy="2921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862259" y="2989461"/>
            <a:ext cx="292608" cy="2921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wanighttime.jpg"/>
          <p:cNvPicPr>
            <a:picLocks noChangeAspect="1"/>
          </p:cNvPicPr>
          <p:nvPr/>
        </p:nvPicPr>
        <p:blipFill>
          <a:blip r:embed="rId3">
            <a:alphaModFix amt="32000"/>
          </a:blip>
          <a:srcRect r="2734"/>
          <a:stretch>
            <a:fillRect/>
          </a:stretch>
        </p:blipFill>
        <p:spPr>
          <a:xfrm>
            <a:off x="0" y="-419441"/>
            <a:ext cx="9144000" cy="60316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Scientific goals of the OVRO-LWA</a:t>
            </a:r>
            <a:endParaRPr lang="en-US" dirty="0">
              <a:solidFill>
                <a:srgbClr val="63252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5700"/>
            <a:ext cx="8229600" cy="3385819"/>
          </a:xfrm>
        </p:spPr>
        <p:txBody>
          <a:bodyPr>
            <a:normAutofit lnSpcReduction="10000"/>
          </a:bodyPr>
          <a:lstStyle/>
          <a:p>
            <a:pPr>
              <a:spcBef>
                <a:spcPts val="1680"/>
              </a:spcBef>
            </a:pPr>
            <a:r>
              <a:rPr lang="en-US" dirty="0" smtClean="0"/>
              <a:t>Establish flare and CME rates across a wide range of mass and age.</a:t>
            </a:r>
          </a:p>
          <a:p>
            <a:pPr>
              <a:spcBef>
                <a:spcPts val="1680"/>
              </a:spcBef>
            </a:pPr>
            <a:r>
              <a:rPr lang="en-US" dirty="0" smtClean="0"/>
              <a:t>Investigate the relationship between flare energy and CME kinetic energies for low mass stars.</a:t>
            </a:r>
          </a:p>
          <a:p>
            <a:pPr>
              <a:spcBef>
                <a:spcPts val="1680"/>
              </a:spcBef>
            </a:pPr>
            <a:r>
              <a:rPr lang="en-US" dirty="0" smtClean="0"/>
              <a:t>Inform the community of extreme events.</a:t>
            </a:r>
          </a:p>
          <a:p>
            <a:pPr>
              <a:spcBef>
                <a:spcPts val="1680"/>
              </a:spcBef>
            </a:pPr>
            <a:r>
              <a:rPr lang="en-US" dirty="0" smtClean="0"/>
              <a:t>Receive triggers for highest energy events (e.g. </a:t>
            </a:r>
            <a:r>
              <a:rPr lang="en-US" i="1" dirty="0" smtClean="0"/>
              <a:t>Swift </a:t>
            </a:r>
            <a:r>
              <a:rPr lang="en-US" dirty="0" smtClean="0"/>
              <a:t>super-flares)</a:t>
            </a:r>
          </a:p>
          <a:p>
            <a:pPr>
              <a:spcBef>
                <a:spcPts val="1680"/>
              </a:spcBef>
            </a:pPr>
            <a:r>
              <a:rPr lang="en-US" dirty="0" smtClean="0"/>
              <a:t>Provide the most meaningful constraints (or detections) of radio </a:t>
            </a:r>
            <a:r>
              <a:rPr lang="en-US" dirty="0" err="1" smtClean="0"/>
              <a:t>exoplanets</a:t>
            </a:r>
            <a:r>
              <a:rPr lang="en-US" dirty="0" smtClean="0"/>
              <a:t>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19100" y="1305560"/>
            <a:ext cx="384048" cy="384048"/>
          </a:xfrm>
          <a:prstGeom prst="ellipse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17576" y="2070608"/>
            <a:ext cx="384048" cy="384048"/>
          </a:xfrm>
          <a:prstGeom prst="ellipse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17576" y="2687828"/>
            <a:ext cx="384048" cy="384048"/>
          </a:xfrm>
          <a:prstGeom prst="ellipse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17576" y="3193796"/>
            <a:ext cx="384048" cy="384048"/>
          </a:xfrm>
          <a:prstGeom prst="ellipse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19100" y="3730244"/>
            <a:ext cx="384048" cy="384048"/>
          </a:xfrm>
          <a:prstGeom prst="ellipse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6" name="SideBySide_ExoFlare4_720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Picture 4" descr="Cover image expans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7386" t="-5167" r="-10071" b="-5796"/>
          <a:stretch>
            <a:fillRect/>
          </a:stretch>
        </p:blipFill>
        <p:spPr bwMode="auto">
          <a:xfrm>
            <a:off x="381000" y="223520"/>
            <a:ext cx="3870960" cy="4650423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2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xoPlanetary_MagField9.jpg"/>
          <p:cNvPicPr>
            <a:picLocks noChangeAspect="1"/>
          </p:cNvPicPr>
          <p:nvPr/>
        </p:nvPicPr>
        <p:blipFill>
          <a:blip r:embed="rId3">
            <a:alphaModFix amt="22000"/>
          </a:blip>
          <a:stretch>
            <a:fillRect/>
          </a:stretch>
        </p:blipFill>
        <p:spPr>
          <a:xfrm>
            <a:off x="317500" y="924942"/>
            <a:ext cx="8528758" cy="38347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000" dirty="0" smtClean="0"/>
              <a:t>Understanding how </a:t>
            </a:r>
            <a:r>
              <a:rPr lang="en-US" sz="2000" dirty="0" err="1" smtClean="0"/>
              <a:t>CMEs</a:t>
            </a:r>
            <a:r>
              <a:rPr lang="en-US" sz="2000" dirty="0" smtClean="0"/>
              <a:t> scale with flare energy and frequency is critical to diagnosing habitable environments around magnetically active stars.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2569855" y="927082"/>
            <a:ext cx="3948142" cy="3824941"/>
            <a:chOff x="2569855" y="927082"/>
            <a:chExt cx="3948142" cy="3824941"/>
          </a:xfrm>
        </p:grpSpPr>
        <p:pic>
          <p:nvPicPr>
            <p:cNvPr id="15" name="Picture 14" descr="Aarnio+2015_CMEmassFlareFlux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rcRect t="27966" r="10889" b="5324"/>
                <a:stretch>
                  <a:fillRect/>
                </a:stretch>
              </p:blipFill>
            </mc:Choice>
            <mc:Fallback>
              <p:blipFill>
                <a:blip r:embed="rId5"/>
                <a:srcRect t="27966" r="10889" b="5324"/>
                <a:stretch>
                  <a:fillRect/>
                </a:stretch>
              </p:blipFill>
            </mc:Fallback>
          </mc:AlternateContent>
          <p:spPr>
            <a:xfrm>
              <a:off x="2569855" y="927082"/>
              <a:ext cx="3948142" cy="3824941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7" name="TextBox 16"/>
            <p:cNvSpPr txBox="1"/>
            <p:nvPr/>
          </p:nvSpPr>
          <p:spPr>
            <a:xfrm rot="16200000">
              <a:off x="2608475" y="2691328"/>
              <a:ext cx="102668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CME Mass</a:t>
              </a:r>
              <a:endParaRPr lang="en-US" sz="11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373835" y="1065101"/>
              <a:ext cx="2837179" cy="430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/>
                <a:t>Relationship between CME mass and flare flux for the Sun</a:t>
              </a:r>
              <a:endParaRPr lang="en-US" sz="11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974966" y="4338013"/>
              <a:ext cx="12954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/>
                <a:t>Flare Flux</a:t>
              </a:r>
              <a:endParaRPr lang="en-US" sz="1100" b="1" dirty="0"/>
            </a:p>
          </p:txBody>
        </p:sp>
      </p:grpSp>
      <p:pic>
        <p:nvPicPr>
          <p:cNvPr id="34" name="Picture 33" descr="Aarnio+2015_CMEmassFlareFluxExtende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rcRect l="8083" t="39479" r="22219" b="7366"/>
              <a:stretch>
                <a:fillRect/>
              </a:stretch>
            </p:blipFill>
          </mc:Choice>
          <mc:Fallback>
            <p:blipFill>
              <a:blip r:embed="rId7"/>
              <a:srcRect l="8083" t="39479" r="22219" b="7366"/>
              <a:stretch>
                <a:fillRect/>
              </a:stretch>
            </p:blipFill>
          </mc:Fallback>
        </mc:AlternateContent>
        <p:spPr>
          <a:xfrm>
            <a:off x="2777067" y="924942"/>
            <a:ext cx="3877733" cy="3827081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25" name="Straight Connector 24"/>
          <p:cNvCxnSpPr/>
          <p:nvPr/>
        </p:nvCxnSpPr>
        <p:spPr>
          <a:xfrm rot="5400000" flipH="1" flipV="1">
            <a:off x="3510282" y="1610360"/>
            <a:ext cx="2001521" cy="1849122"/>
          </a:xfrm>
          <a:prstGeom prst="line">
            <a:avLst/>
          </a:prstGeom>
          <a:ln w="107950">
            <a:solidFill>
              <a:srgbClr val="800000">
                <a:alpha val="59000"/>
              </a:srgbClr>
            </a:solidFill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4"/>
          <p:cNvSpPr txBox="1">
            <a:spLocks/>
          </p:cNvSpPr>
          <p:nvPr/>
        </p:nvSpPr>
        <p:spPr>
          <a:xfrm>
            <a:off x="2539375" y="4417060"/>
            <a:ext cx="20376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Aarnio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et al. 2010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526235" y="1062632"/>
            <a:ext cx="2837179" cy="4308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Relationship between CME mass and flare flux for the Sun</a:t>
            </a:r>
            <a:endParaRPr lang="en-US" sz="1100" b="1" dirty="0"/>
          </a:p>
        </p:txBody>
      </p:sp>
      <p:sp>
        <p:nvSpPr>
          <p:cNvPr id="36" name="TextBox 35"/>
          <p:cNvSpPr txBox="1"/>
          <p:nvPr/>
        </p:nvSpPr>
        <p:spPr>
          <a:xfrm rot="16200000">
            <a:off x="2404242" y="2725391"/>
            <a:ext cx="135897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CME Mass</a:t>
            </a:r>
            <a:endParaRPr lang="en-US" sz="11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4127366" y="4359608"/>
            <a:ext cx="160287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Flare Flux</a:t>
            </a:r>
            <a:endParaRPr lang="en-US" sz="1100" b="1" dirty="0"/>
          </a:p>
        </p:txBody>
      </p:sp>
      <p:sp>
        <p:nvSpPr>
          <p:cNvPr id="38" name="Rectangle 37"/>
          <p:cNvSpPr/>
          <p:nvPr/>
        </p:nvSpPr>
        <p:spPr>
          <a:xfrm>
            <a:off x="317500" y="924942"/>
            <a:ext cx="8528757" cy="3812814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ontent Placeholder 6"/>
          <p:cNvSpPr txBox="1">
            <a:spLocks/>
          </p:cNvSpPr>
          <p:nvPr/>
        </p:nvSpPr>
        <p:spPr>
          <a:xfrm>
            <a:off x="317500" y="1971002"/>
            <a:ext cx="8528758" cy="1521498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vert="horz" lIns="91440" tIns="45720" rIns="91440" bIns="45720" numCol="1" rtlCol="0" anchor="ctr">
            <a:noAutofit/>
          </a:bodyPr>
          <a:lstStyle/>
          <a:p>
            <a:pPr marL="621792" indent="-274320" algn="ctr">
              <a:spcBef>
                <a:spcPct val="20000"/>
              </a:spcBef>
            </a:pP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We need to characterize </a:t>
            </a:r>
            <a:r>
              <a:rPr lang="en-US" sz="2000" b="1" i="1" dirty="0" smtClean="0"/>
              <a:t>both 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planetary magnetic fields </a:t>
            </a:r>
          </a:p>
          <a:p>
            <a:pPr marL="621792" indent="-274320" algn="ctr">
              <a:spcBef>
                <a:spcPct val="200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and stellar transient mass loss.</a:t>
            </a:r>
            <a:endParaRPr lang="en-US" sz="2000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xoPlanetary_MagField9.jpg"/>
          <p:cNvPicPr>
            <a:picLocks noChangeAspect="1"/>
          </p:cNvPicPr>
          <p:nvPr/>
        </p:nvPicPr>
        <p:blipFill>
          <a:blip r:embed="rId3">
            <a:alphaModFix amt="22000"/>
          </a:blip>
          <a:stretch>
            <a:fillRect/>
          </a:stretch>
        </p:blipFill>
        <p:spPr>
          <a:xfrm>
            <a:off x="317500" y="924942"/>
            <a:ext cx="8528758" cy="38347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Characterizing stellar magnetic activity, planetary magnetic fields, and their interaction for a wide range of host mass and age.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How can we optimize the search for extrasolar space weather, and begin detecting and characterizing systems en masse?</a:t>
            </a:r>
          </a:p>
          <a:p>
            <a:pPr lvl="8">
              <a:spcBef>
                <a:spcPts val="1500"/>
              </a:spcBef>
            </a:pPr>
            <a:r>
              <a:rPr lang="en-US" dirty="0" smtClean="0"/>
              <a:t>Low frequency ( &lt; 100 MHz )</a:t>
            </a:r>
          </a:p>
          <a:p>
            <a:pPr lvl="8">
              <a:spcBef>
                <a:spcPts val="1500"/>
              </a:spcBef>
            </a:pPr>
            <a:r>
              <a:rPr lang="en-US" dirty="0" smtClean="0"/>
              <a:t>Large-</a:t>
            </a:r>
            <a:r>
              <a:rPr lang="en-US" dirty="0" err="1" smtClean="0"/>
              <a:t>FoV</a:t>
            </a:r>
            <a:r>
              <a:rPr lang="en-US" dirty="0" smtClean="0"/>
              <a:t> instruments</a:t>
            </a:r>
          </a:p>
          <a:p>
            <a:pPr lvl="8">
              <a:spcBef>
                <a:spcPts val="1500"/>
              </a:spcBef>
            </a:pPr>
            <a:r>
              <a:rPr lang="en-US" dirty="0" smtClean="0"/>
              <a:t>Capitalize on characteristics of emission mechanisms (Stokes V)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6115758" y="4416823"/>
            <a:ext cx="2806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Image credit: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C. Carter &amp; G.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Hallinan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088892" y="2273300"/>
            <a:ext cx="292608" cy="2921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088892" y="2768600"/>
            <a:ext cx="292608" cy="2921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088892" y="3251200"/>
            <a:ext cx="292608" cy="2921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31800" y="1549400"/>
            <a:ext cx="384048" cy="384048"/>
          </a:xfrm>
          <a:prstGeom prst="ellipse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Low frequency ( &lt; 100 MHz)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317994" y="372346"/>
            <a:ext cx="292608" cy="2921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ooter Placeholder 4"/>
          <p:cNvSpPr txBox="1">
            <a:spLocks/>
          </p:cNvSpPr>
          <p:nvPr/>
        </p:nvSpPr>
        <p:spPr>
          <a:xfrm>
            <a:off x="4570595" y="4407060"/>
            <a:ext cx="20376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Zarka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2007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080003" y="1096435"/>
            <a:ext cx="1269997" cy="3238498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3705255" y="2523424"/>
            <a:ext cx="2065890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Flux Density from Earth (Jy)</a:t>
            </a:r>
            <a:endParaRPr lang="en-US" sz="1100" b="1" dirty="0"/>
          </a:p>
        </p:txBody>
      </p:sp>
      <p:sp>
        <p:nvSpPr>
          <p:cNvPr id="41" name="Half Frame 40"/>
          <p:cNvSpPr/>
          <p:nvPr/>
        </p:nvSpPr>
        <p:spPr>
          <a:xfrm rot="5400000">
            <a:off x="5698067" y="2116667"/>
            <a:ext cx="1532467" cy="491066"/>
          </a:xfrm>
          <a:prstGeom prst="halfFrame">
            <a:avLst/>
          </a:prstGeom>
          <a:solidFill>
            <a:srgbClr val="800000">
              <a:alpha val="1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Half Frame 41"/>
          <p:cNvSpPr/>
          <p:nvPr/>
        </p:nvSpPr>
        <p:spPr>
          <a:xfrm rot="5400000">
            <a:off x="5689600" y="2379130"/>
            <a:ext cx="1532467" cy="491066"/>
          </a:xfrm>
          <a:prstGeom prst="halfFrame">
            <a:avLst>
              <a:gd name="adj1" fmla="val 33333"/>
              <a:gd name="adj2" fmla="val 47126"/>
            </a:avLst>
          </a:prstGeom>
          <a:solidFill>
            <a:srgbClr val="800000">
              <a:alpha val="1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Half Frame 42"/>
          <p:cNvSpPr/>
          <p:nvPr/>
        </p:nvSpPr>
        <p:spPr>
          <a:xfrm rot="5400000">
            <a:off x="5861050" y="3486154"/>
            <a:ext cx="1189567" cy="491066"/>
          </a:xfrm>
          <a:prstGeom prst="halfFrame">
            <a:avLst/>
          </a:prstGeom>
          <a:solidFill>
            <a:srgbClr val="800000">
              <a:alpha val="3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Half Frame 43"/>
          <p:cNvSpPr/>
          <p:nvPr/>
        </p:nvSpPr>
        <p:spPr>
          <a:xfrm rot="5400000">
            <a:off x="6102350" y="3735917"/>
            <a:ext cx="690033" cy="491066"/>
          </a:xfrm>
          <a:prstGeom prst="halfFrame">
            <a:avLst>
              <a:gd name="adj1" fmla="val 33333"/>
              <a:gd name="adj2" fmla="val 29884"/>
            </a:avLst>
          </a:prstGeom>
          <a:solidFill>
            <a:srgbClr val="800000">
              <a:alpha val="3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 descr="bodeslaw.png"/>
          <p:cNvPicPr>
            <a:picLocks noChangeAspect="1"/>
          </p:cNvPicPr>
          <p:nvPr/>
        </p:nvPicPr>
        <p:blipFill>
          <a:blip r:embed="rId3"/>
          <a:srcRect t="-1124" b="-1978"/>
          <a:stretch>
            <a:fillRect/>
          </a:stretch>
        </p:blipFill>
        <p:spPr>
          <a:xfrm>
            <a:off x="2041957" y="919090"/>
            <a:ext cx="4892095" cy="385309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Slide Number Placeholder 4"/>
          <p:cNvSpPr txBox="1">
            <a:spLocks/>
          </p:cNvSpPr>
          <p:nvPr/>
        </p:nvSpPr>
        <p:spPr>
          <a:xfrm>
            <a:off x="6592673" y="639262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455029-C2EC-0C48-9541-E7A4EA8DC7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50713" y="3896473"/>
            <a:ext cx="220304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Solar System bodies</a:t>
            </a:r>
            <a:endParaRPr lang="en-US" sz="1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790667" y="1686390"/>
            <a:ext cx="237306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Hot Jupiter population</a:t>
            </a:r>
            <a:endParaRPr lang="en-US" sz="1600" b="1" dirty="0"/>
          </a:p>
        </p:txBody>
      </p:sp>
      <p:sp>
        <p:nvSpPr>
          <p:cNvPr id="22" name="Right Brace 21"/>
          <p:cNvSpPr>
            <a:spLocks noChangeAspect="1"/>
          </p:cNvSpPr>
          <p:nvPr/>
        </p:nvSpPr>
        <p:spPr>
          <a:xfrm rot="3373293">
            <a:off x="3531936" y="2965012"/>
            <a:ext cx="273623" cy="1915351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565922" y="919090"/>
            <a:ext cx="2409058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b="1" dirty="0" smtClean="0"/>
              <a:t>Incident kinetic power (W)</a:t>
            </a:r>
            <a:endParaRPr lang="en-US" sz="13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409950" y="4487575"/>
            <a:ext cx="2559050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b="1" dirty="0" smtClean="0"/>
              <a:t>Incident magnetic power (W)</a:t>
            </a:r>
            <a:endParaRPr lang="en-US" sz="1300" b="1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982694" y="2242823"/>
            <a:ext cx="2409058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b="1" dirty="0" smtClean="0"/>
              <a:t>Radio power (W)</a:t>
            </a:r>
            <a:endParaRPr lang="en-US" sz="1300" b="1" dirty="0"/>
          </a:p>
        </p:txBody>
      </p:sp>
      <p:sp>
        <p:nvSpPr>
          <p:cNvPr id="33" name="Footer Placeholder 4"/>
          <p:cNvSpPr txBox="1">
            <a:spLocks/>
          </p:cNvSpPr>
          <p:nvPr/>
        </p:nvSpPr>
        <p:spPr>
          <a:xfrm>
            <a:off x="2007163" y="4474220"/>
            <a:ext cx="20376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Zarka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Low frequency ( &lt; 100 MHz)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9096"/>
            <a:ext cx="4038600" cy="3565923"/>
          </a:xfrm>
        </p:spPr>
        <p:txBody>
          <a:bodyPr>
            <a:normAutofit/>
          </a:bodyPr>
          <a:lstStyle/>
          <a:p>
            <a:endParaRPr lang="en-US" sz="1600" dirty="0" smtClean="0"/>
          </a:p>
          <a:p>
            <a:r>
              <a:rPr lang="en-US" sz="1600" dirty="0" smtClean="0"/>
              <a:t>Extrapolation from our own SS suggests it is necessary to go below 100 MHz to directly detect </a:t>
            </a:r>
            <a:r>
              <a:rPr lang="en-US" sz="1600" dirty="0" err="1" smtClean="0"/>
              <a:t>exoplanetary</a:t>
            </a:r>
            <a:r>
              <a:rPr lang="en-US" sz="1600" dirty="0" smtClean="0"/>
              <a:t> radio emission.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317994" y="372346"/>
            <a:ext cx="292608" cy="2921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zarka+2007fig1_simplifi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900" y="908296"/>
            <a:ext cx="3796589" cy="3840479"/>
          </a:xfrm>
          <a:prstGeom prst="rect">
            <a:avLst/>
          </a:prstGeom>
        </p:spPr>
      </p:pic>
      <p:sp>
        <p:nvSpPr>
          <p:cNvPr id="28" name="Footer Placeholder 4"/>
          <p:cNvSpPr txBox="1">
            <a:spLocks/>
          </p:cNvSpPr>
          <p:nvPr/>
        </p:nvSpPr>
        <p:spPr>
          <a:xfrm>
            <a:off x="4570595" y="4407060"/>
            <a:ext cx="20376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Zarka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2007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080003" y="1096435"/>
            <a:ext cx="1269997" cy="3238498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3705255" y="2523424"/>
            <a:ext cx="2065890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Flux Density from Earth (Jy)</a:t>
            </a:r>
            <a:endParaRPr lang="en-US" sz="11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5888567" y="4480507"/>
            <a:ext cx="132110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Frequency (MHz)</a:t>
            </a:r>
            <a:endParaRPr lang="en-US" sz="1100" b="1" dirty="0"/>
          </a:p>
        </p:txBody>
      </p:sp>
      <p:sp>
        <p:nvSpPr>
          <p:cNvPr id="41" name="Half Frame 40"/>
          <p:cNvSpPr/>
          <p:nvPr/>
        </p:nvSpPr>
        <p:spPr>
          <a:xfrm rot="5400000">
            <a:off x="5698067" y="2116667"/>
            <a:ext cx="1532467" cy="491066"/>
          </a:xfrm>
          <a:prstGeom prst="halfFrame">
            <a:avLst/>
          </a:prstGeom>
          <a:solidFill>
            <a:srgbClr val="800000">
              <a:alpha val="1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Half Frame 41"/>
          <p:cNvSpPr/>
          <p:nvPr/>
        </p:nvSpPr>
        <p:spPr>
          <a:xfrm rot="5400000">
            <a:off x="5689600" y="2379130"/>
            <a:ext cx="1532467" cy="491066"/>
          </a:xfrm>
          <a:prstGeom prst="halfFrame">
            <a:avLst>
              <a:gd name="adj1" fmla="val 33333"/>
              <a:gd name="adj2" fmla="val 47126"/>
            </a:avLst>
          </a:prstGeom>
          <a:solidFill>
            <a:srgbClr val="800000">
              <a:alpha val="1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Half Frame 42"/>
          <p:cNvSpPr/>
          <p:nvPr/>
        </p:nvSpPr>
        <p:spPr>
          <a:xfrm rot="5400000">
            <a:off x="5861050" y="3486154"/>
            <a:ext cx="1189567" cy="491066"/>
          </a:xfrm>
          <a:prstGeom prst="halfFrame">
            <a:avLst/>
          </a:prstGeom>
          <a:solidFill>
            <a:srgbClr val="800000">
              <a:alpha val="3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Half Frame 43"/>
          <p:cNvSpPr/>
          <p:nvPr/>
        </p:nvSpPr>
        <p:spPr>
          <a:xfrm rot="5400000">
            <a:off x="6102350" y="3735917"/>
            <a:ext cx="690033" cy="491066"/>
          </a:xfrm>
          <a:prstGeom prst="halfFrame">
            <a:avLst>
              <a:gd name="adj1" fmla="val 33333"/>
              <a:gd name="adj2" fmla="val 29884"/>
            </a:avLst>
          </a:prstGeom>
          <a:solidFill>
            <a:srgbClr val="800000">
              <a:alpha val="3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Low frequency ( &lt; 100 MHz)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9096"/>
            <a:ext cx="4038600" cy="3565923"/>
          </a:xfrm>
        </p:spPr>
        <p:txBody>
          <a:bodyPr>
            <a:normAutofit/>
          </a:bodyPr>
          <a:lstStyle/>
          <a:p>
            <a:endParaRPr lang="en-US" sz="1600" dirty="0" smtClean="0"/>
          </a:p>
          <a:p>
            <a:pPr>
              <a:spcAft>
                <a:spcPts val="2400"/>
              </a:spcAft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Extrapolation from our own SS suggests it is necessary to go below 100 MHz to directly detect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exoplanetary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radio emission.</a:t>
            </a:r>
          </a:p>
          <a:p>
            <a:r>
              <a:rPr lang="en-US" sz="1600" dirty="0" smtClean="0"/>
              <a:t>Solar Type II radio bursts are associated with </a:t>
            </a:r>
            <a:r>
              <a:rPr lang="en-US" sz="1600" dirty="0" err="1" smtClean="0"/>
              <a:t>CMEs</a:t>
            </a:r>
            <a:r>
              <a:rPr lang="en-US" sz="1600" dirty="0" smtClean="0"/>
              <a:t>, and frequently occur in the sub-100 MHz regime.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317994" y="372346"/>
            <a:ext cx="292608" cy="2921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7748" t="8341" r="-4393" b="9490"/>
          <a:stretch/>
        </p:blipFill>
        <p:spPr>
          <a:xfrm flipV="1">
            <a:off x="5130800" y="978933"/>
            <a:ext cx="3556000" cy="34152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TextBox 16"/>
          <p:cNvSpPr txBox="1"/>
          <p:nvPr/>
        </p:nvSpPr>
        <p:spPr>
          <a:xfrm>
            <a:off x="5659830" y="3263284"/>
            <a:ext cx="1287070" cy="3077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FF"/>
            </a:solidFill>
          </a:ln>
          <a:effectLst>
            <a:glow rad="228600">
              <a:schemeClr val="bg1">
                <a:lumMod val="50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fundamental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72449" y="1946658"/>
            <a:ext cx="960151" cy="30777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  <a:effectLst>
            <a:glow rad="228600">
              <a:schemeClr val="bg1">
                <a:lumMod val="50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</a:t>
            </a:r>
            <a:r>
              <a:rPr lang="en-US" sz="1400" dirty="0" smtClean="0">
                <a:solidFill>
                  <a:schemeClr val="bg1"/>
                </a:solidFill>
              </a:rPr>
              <a:t>armonic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3108327" y="2359022"/>
            <a:ext cx="3403600" cy="641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1500" dirty="0" smtClean="0"/>
              <a:t>Frequency (MHz)</a:t>
            </a:r>
            <a:endParaRPr lang="en-US" sz="1500" dirty="0"/>
          </a:p>
        </p:txBody>
      </p:sp>
      <p:sp>
        <p:nvSpPr>
          <p:cNvPr id="29" name="TextBox 28"/>
          <p:cNvSpPr txBox="1"/>
          <p:nvPr/>
        </p:nvSpPr>
        <p:spPr>
          <a:xfrm>
            <a:off x="4782569" y="1467413"/>
            <a:ext cx="570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  <a:r>
              <a:rPr lang="en-US" sz="1200" dirty="0" smtClean="0"/>
              <a:t>00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4782569" y="940046"/>
            <a:ext cx="570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300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4782569" y="2345551"/>
            <a:ext cx="570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</a:t>
            </a:r>
            <a:r>
              <a:rPr lang="en-US" sz="1200" dirty="0" smtClean="0"/>
              <a:t>00</a:t>
            </a:r>
            <a:endParaRPr lang="en-US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4858769" y="3244234"/>
            <a:ext cx="570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50</a:t>
            </a:r>
            <a:endParaRPr 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4858769" y="4136249"/>
            <a:ext cx="570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25</a:t>
            </a:r>
            <a:endParaRPr lang="en-US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4495800" y="4381498"/>
            <a:ext cx="4191000" cy="3603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b">
            <a:noAutofit/>
          </a:bodyPr>
          <a:lstStyle/>
          <a:p>
            <a:pPr algn="ctr"/>
            <a:r>
              <a:rPr lang="en-US" sz="1500" dirty="0" smtClean="0"/>
              <a:t>Time (minutes)</a:t>
            </a:r>
            <a:endParaRPr lang="en-US" sz="1500" dirty="0"/>
          </a:p>
        </p:txBody>
      </p:sp>
      <p:sp>
        <p:nvSpPr>
          <p:cNvPr id="40" name="TextBox 39"/>
          <p:cNvSpPr txBox="1"/>
          <p:nvPr/>
        </p:nvSpPr>
        <p:spPr>
          <a:xfrm>
            <a:off x="5049269" y="4288649"/>
            <a:ext cx="570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0</a:t>
            </a:r>
            <a:endParaRPr lang="en-US" sz="1200" dirty="0"/>
          </a:p>
        </p:txBody>
      </p:sp>
      <p:sp>
        <p:nvSpPr>
          <p:cNvPr id="45" name="TextBox 44"/>
          <p:cNvSpPr txBox="1"/>
          <p:nvPr/>
        </p:nvSpPr>
        <p:spPr>
          <a:xfrm>
            <a:off x="6623416" y="4292598"/>
            <a:ext cx="570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10</a:t>
            </a:r>
            <a:endParaRPr lang="en-US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8217632" y="4275949"/>
            <a:ext cx="570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</a:t>
            </a:r>
            <a:endParaRPr lang="en-US" sz="1200" dirty="0"/>
          </a:p>
        </p:txBody>
      </p:sp>
      <p:sp>
        <p:nvSpPr>
          <p:cNvPr id="47" name="Footer Placeholder 4"/>
          <p:cNvSpPr txBox="1">
            <a:spLocks/>
          </p:cNvSpPr>
          <p:nvPr/>
        </p:nvSpPr>
        <p:spPr>
          <a:xfrm>
            <a:off x="2495837" y="4370385"/>
            <a:ext cx="2045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Kouloumvakos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et</a:t>
            </a:r>
            <a:r>
              <a:rPr kumimoji="0" lang="en-US" sz="1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al.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2014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Figure c/o J. </a:t>
            </a:r>
            <a:r>
              <a:rPr lang="en-US" sz="1200" dirty="0" err="1" smtClean="0"/>
              <a:t>Villadsen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Low frequency ( &lt; 100 MHz)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9096"/>
            <a:ext cx="4038600" cy="3565923"/>
          </a:xfrm>
        </p:spPr>
        <p:txBody>
          <a:bodyPr>
            <a:normAutofit/>
          </a:bodyPr>
          <a:lstStyle/>
          <a:p>
            <a:endParaRPr lang="en-US" sz="1600" dirty="0" smtClean="0"/>
          </a:p>
          <a:p>
            <a:pPr>
              <a:spcAft>
                <a:spcPts val="2400"/>
              </a:spcAft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Extrapolation from our own SS suggests it is necessary to go below 100 MHz to directly detect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exoplanetary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radio emission.</a:t>
            </a:r>
          </a:p>
          <a:p>
            <a:pPr>
              <a:spcAft>
                <a:spcPts val="2400"/>
              </a:spcAft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Solar Type II radio bursts are frequently associated with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CMEs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and peak in the sub-100 MHz regime.</a:t>
            </a:r>
          </a:p>
          <a:p>
            <a:r>
              <a:rPr lang="en-US" sz="1600" dirty="0" smtClean="0"/>
              <a:t>Previous detections of flare star radio emission indicate flux increases at low frequencies.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317994" y="372346"/>
            <a:ext cx="292608" cy="2921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7748" t="8341" r="-4393" b="9490"/>
          <a:stretch/>
        </p:blipFill>
        <p:spPr>
          <a:xfrm flipV="1">
            <a:off x="5130800" y="978933"/>
            <a:ext cx="3556000" cy="34152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TextBox 16"/>
          <p:cNvSpPr txBox="1"/>
          <p:nvPr/>
        </p:nvSpPr>
        <p:spPr>
          <a:xfrm>
            <a:off x="5659830" y="3263284"/>
            <a:ext cx="1287070" cy="30777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FFFF"/>
            </a:solidFill>
          </a:ln>
          <a:effectLst>
            <a:glow rad="228600">
              <a:schemeClr val="bg1">
                <a:lumMod val="50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fundamental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72449" y="1946658"/>
            <a:ext cx="960151" cy="30777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  <a:effectLst>
            <a:glow rad="228600">
              <a:schemeClr val="bg1">
                <a:lumMod val="50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h</a:t>
            </a:r>
            <a:r>
              <a:rPr lang="en-US" sz="1400" dirty="0" smtClean="0">
                <a:solidFill>
                  <a:schemeClr val="bg1"/>
                </a:solidFill>
              </a:rPr>
              <a:t>armonic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3108327" y="2359022"/>
            <a:ext cx="3403600" cy="6413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1500" dirty="0" smtClean="0"/>
              <a:t>Frequency (MHz)</a:t>
            </a:r>
            <a:endParaRPr lang="en-US" sz="1500" dirty="0"/>
          </a:p>
        </p:txBody>
      </p:sp>
      <p:sp>
        <p:nvSpPr>
          <p:cNvPr id="29" name="TextBox 28"/>
          <p:cNvSpPr txBox="1"/>
          <p:nvPr/>
        </p:nvSpPr>
        <p:spPr>
          <a:xfrm>
            <a:off x="4782569" y="1467413"/>
            <a:ext cx="570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  <a:r>
              <a:rPr lang="en-US" sz="1200" dirty="0" smtClean="0"/>
              <a:t>00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4782569" y="940046"/>
            <a:ext cx="570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300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4782569" y="2345551"/>
            <a:ext cx="570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</a:t>
            </a:r>
            <a:r>
              <a:rPr lang="en-US" sz="1200" dirty="0" smtClean="0"/>
              <a:t>00</a:t>
            </a:r>
            <a:endParaRPr lang="en-US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4858769" y="3244234"/>
            <a:ext cx="570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50</a:t>
            </a:r>
            <a:endParaRPr 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4858769" y="4136249"/>
            <a:ext cx="570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25</a:t>
            </a:r>
            <a:endParaRPr lang="en-US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4495800" y="4381498"/>
            <a:ext cx="4191000" cy="3603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b">
            <a:noAutofit/>
          </a:bodyPr>
          <a:lstStyle/>
          <a:p>
            <a:pPr algn="ctr"/>
            <a:r>
              <a:rPr lang="en-US" sz="1500" dirty="0" smtClean="0"/>
              <a:t>Time (minutes)</a:t>
            </a:r>
            <a:endParaRPr lang="en-US" sz="1500" dirty="0"/>
          </a:p>
        </p:txBody>
      </p:sp>
      <p:sp>
        <p:nvSpPr>
          <p:cNvPr id="40" name="TextBox 39"/>
          <p:cNvSpPr txBox="1"/>
          <p:nvPr/>
        </p:nvSpPr>
        <p:spPr>
          <a:xfrm>
            <a:off x="5049269" y="4288649"/>
            <a:ext cx="570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0</a:t>
            </a:r>
            <a:endParaRPr lang="en-US" sz="1200" dirty="0"/>
          </a:p>
        </p:txBody>
      </p:sp>
      <p:sp>
        <p:nvSpPr>
          <p:cNvPr id="45" name="TextBox 44"/>
          <p:cNvSpPr txBox="1"/>
          <p:nvPr/>
        </p:nvSpPr>
        <p:spPr>
          <a:xfrm>
            <a:off x="6623416" y="4292598"/>
            <a:ext cx="570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10</a:t>
            </a:r>
            <a:endParaRPr lang="en-US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8217632" y="4275949"/>
            <a:ext cx="570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</a:t>
            </a:r>
            <a:endParaRPr lang="en-US" sz="1200" dirty="0"/>
          </a:p>
        </p:txBody>
      </p:sp>
      <p:pic>
        <p:nvPicPr>
          <p:cNvPr id="21" name="Picture 20" descr="Screen Shot 2016-12-08 at 10.54.16 AM.png"/>
          <p:cNvPicPr>
            <a:picLocks noChangeAspect="1"/>
          </p:cNvPicPr>
          <p:nvPr/>
        </p:nvPicPr>
        <p:blipFill>
          <a:blip r:embed="rId4"/>
          <a:srcRect l="-23695" r="-18085" b="-580"/>
          <a:stretch>
            <a:fillRect/>
          </a:stretch>
        </p:blipFill>
        <p:spPr>
          <a:xfrm>
            <a:off x="4495800" y="920996"/>
            <a:ext cx="4191000" cy="3846267"/>
          </a:xfrm>
          <a:prstGeom prst="rect">
            <a:avLst/>
          </a:prstGeom>
          <a:solidFill>
            <a:schemeClr val="tx1">
              <a:alpha val="68000"/>
            </a:schemeClr>
          </a:solidFill>
        </p:spPr>
      </p:pic>
      <p:sp>
        <p:nvSpPr>
          <p:cNvPr id="22" name="Footer Placeholder 4"/>
          <p:cNvSpPr txBox="1">
            <a:spLocks/>
          </p:cNvSpPr>
          <p:nvPr/>
        </p:nvSpPr>
        <p:spPr>
          <a:xfrm>
            <a:off x="2617927" y="4432298"/>
            <a:ext cx="20376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Spangler &amp; Moffett</a:t>
            </a:r>
            <a:r>
              <a:rPr kumimoji="0" lang="en-US" sz="12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1976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566291" y="1942512"/>
            <a:ext cx="1200497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 smtClean="0">
                <a:solidFill>
                  <a:srgbClr val="800000"/>
                </a:solidFill>
              </a:rPr>
              <a:t>500 mJy at 318 MHz</a:t>
            </a:r>
            <a:endParaRPr lang="en-US" sz="800" dirty="0">
              <a:solidFill>
                <a:srgbClr val="80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566291" y="1016248"/>
            <a:ext cx="1200497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" dirty="0" smtClean="0">
                <a:solidFill>
                  <a:srgbClr val="800000"/>
                </a:solidFill>
              </a:rPr>
              <a:t>5 Jy at 196 MHz</a:t>
            </a:r>
            <a:endParaRPr lang="en-US" sz="8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Large-</a:t>
            </a:r>
            <a:r>
              <a:rPr lang="en-US" dirty="0" err="1" smtClean="0"/>
              <a:t>FoV</a:t>
            </a:r>
            <a:r>
              <a:rPr lang="en-US" dirty="0" smtClean="0"/>
              <a:t> Instruments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4057"/>
            <a:ext cx="3602860" cy="2200664"/>
          </a:xfrm>
        </p:spPr>
        <p:txBody>
          <a:bodyPr>
            <a:normAutofit lnSpcReduction="10000"/>
          </a:bodyPr>
          <a:lstStyle/>
          <a:p>
            <a:pPr>
              <a:spcAft>
                <a:spcPts val="2400"/>
              </a:spcAft>
            </a:pPr>
            <a:r>
              <a:rPr lang="en-US" sz="1600" dirty="0" smtClean="0"/>
              <a:t>Capture a large fraction of sky in order to monitor a large sample of objects.</a:t>
            </a:r>
          </a:p>
          <a:p>
            <a:r>
              <a:rPr lang="en-US" sz="1600" dirty="0" smtClean="0"/>
              <a:t>Sensitive to rare events associated with extreme flares / </a:t>
            </a:r>
            <a:r>
              <a:rPr lang="en-US" sz="1600" dirty="0" err="1" smtClean="0"/>
              <a:t>CMEs</a:t>
            </a:r>
            <a:r>
              <a:rPr lang="en-US" sz="1600" dirty="0" smtClean="0"/>
              <a:t> that may induce significant increase in </a:t>
            </a:r>
            <a:r>
              <a:rPr lang="en-US" sz="1600" dirty="0" err="1" smtClean="0"/>
              <a:t>exoplanetary</a:t>
            </a:r>
            <a:r>
              <a:rPr lang="en-US" sz="1600" dirty="0" smtClean="0"/>
              <a:t> radio power.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OVRO-LWA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6DA5-BAFE-C740-9756-212E5099624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2610094" y="372346"/>
            <a:ext cx="292608" cy="2921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zarka+2007fig1_simplifi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900" y="908296"/>
            <a:ext cx="3796589" cy="3840479"/>
          </a:xfrm>
          <a:prstGeom prst="rect">
            <a:avLst/>
          </a:prstGeom>
        </p:spPr>
      </p:pic>
      <p:sp>
        <p:nvSpPr>
          <p:cNvPr id="27" name="Footer Placeholder 4"/>
          <p:cNvSpPr txBox="1">
            <a:spLocks/>
          </p:cNvSpPr>
          <p:nvPr/>
        </p:nvSpPr>
        <p:spPr>
          <a:xfrm>
            <a:off x="4570595" y="4407060"/>
            <a:ext cx="20376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Zarka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2007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080003" y="1096435"/>
            <a:ext cx="1269997" cy="3238498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3705255" y="2523424"/>
            <a:ext cx="2065890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Flux Density from Earth (Jy)</a:t>
            </a:r>
            <a:endParaRPr lang="en-US" sz="11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5888567" y="4480507"/>
            <a:ext cx="132110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Frequency (MHz)</a:t>
            </a:r>
            <a:endParaRPr lang="en-US" sz="1100" b="1" dirty="0"/>
          </a:p>
        </p:txBody>
      </p:sp>
      <p:grpSp>
        <p:nvGrpSpPr>
          <p:cNvPr id="48" name="Group 47"/>
          <p:cNvGrpSpPr/>
          <p:nvPr/>
        </p:nvGrpSpPr>
        <p:grpSpPr>
          <a:xfrm>
            <a:off x="1803722" y="919006"/>
            <a:ext cx="6725467" cy="3891279"/>
            <a:chOff x="1803722" y="919006"/>
            <a:chExt cx="6725467" cy="3891279"/>
          </a:xfrm>
        </p:grpSpPr>
        <p:grpSp>
          <p:nvGrpSpPr>
            <p:cNvPr id="47" name="Group 46"/>
            <p:cNvGrpSpPr/>
            <p:nvPr/>
          </p:nvGrpSpPr>
          <p:grpSpPr>
            <a:xfrm>
              <a:off x="1803722" y="919006"/>
              <a:ext cx="6725467" cy="3891279"/>
              <a:chOff x="1803722" y="919006"/>
              <a:chExt cx="6725467" cy="3891279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4"/>
              <a:srcRect l="-78" t="-919" r="-1268" b="-7281"/>
              <a:stretch>
                <a:fillRect/>
              </a:stretch>
            </p:blipFill>
            <p:spPr>
              <a:xfrm>
                <a:off x="4060060" y="919006"/>
                <a:ext cx="4469129" cy="3840479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4869005" y="959096"/>
                <a:ext cx="3520484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Earth’s </a:t>
                </a:r>
                <a:r>
                  <a:rPr lang="en-US" sz="1400" b="1" dirty="0" err="1" smtClean="0"/>
                  <a:t>Auroral</a:t>
                </a:r>
                <a:r>
                  <a:rPr lang="en-US" sz="1400" b="1" dirty="0" smtClean="0"/>
                  <a:t> Emission</a:t>
                </a:r>
                <a:endParaRPr lang="en-US" sz="1400" b="1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 rot="16200000">
                <a:off x="2631012" y="2540926"/>
                <a:ext cx="3556000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tabLst>
                    <a:tab pos="1320800" algn="l"/>
                  </a:tabLst>
                </a:pPr>
                <a:r>
                  <a:rPr lang="en-US" sz="1500" b="1" dirty="0" smtClean="0"/>
                  <a:t>Radio Power</a:t>
                </a:r>
                <a:endParaRPr lang="en-US" sz="1500" b="1" dirty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4060060" y="4334933"/>
                <a:ext cx="4469129" cy="3231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b="1" dirty="0" smtClean="0"/>
                  <a:t>                Solar wind speed [km/</a:t>
                </a:r>
                <a:r>
                  <a:rPr lang="en-US" sz="1500" b="1" dirty="0" err="1" smtClean="0"/>
                  <a:t>s</a:t>
                </a:r>
                <a:r>
                  <a:rPr lang="en-US" sz="1500" b="1" dirty="0" smtClean="0"/>
                  <a:t>]</a:t>
                </a:r>
                <a:endParaRPr lang="en-US" sz="1500" b="1" dirty="0"/>
              </a:p>
            </p:txBody>
          </p:sp>
          <p:sp>
            <p:nvSpPr>
              <p:cNvPr id="42" name="Footer Placeholder 4"/>
              <p:cNvSpPr txBox="1">
                <a:spLocks/>
              </p:cNvSpPr>
              <p:nvPr/>
            </p:nvSpPr>
            <p:spPr>
              <a:xfrm>
                <a:off x="1803722" y="4445160"/>
                <a:ext cx="2766873" cy="365125"/>
              </a:xfrm>
              <a:prstGeom prst="rect">
                <a:avLst/>
              </a:prstGeom>
            </p:spPr>
            <p:txBody>
              <a:bodyPr vert="horz" lIns="91440" tIns="45720" rIns="91440" bIns="45720" rtlCol="0" anchor="ctr"/>
              <a:lstStyle/>
              <a:p>
                <a:r>
                  <a:rPr lang="en-US" sz="1200" b="1" dirty="0" smtClean="0">
                    <a:latin typeface="Calibri (body)"/>
                    <a:cs typeface="Calibri (body)"/>
                  </a:rPr>
                  <a:t>Gallagher and </a:t>
                </a:r>
                <a:r>
                  <a:rPr lang="en-US" sz="1200" b="1" dirty="0" err="1" smtClean="0">
                    <a:latin typeface="Calibri (body)"/>
                    <a:cs typeface="Calibri (body)"/>
                  </a:rPr>
                  <a:t>D’Angelo</a:t>
                </a:r>
                <a:r>
                  <a:rPr lang="en-US" sz="1200" b="1" dirty="0" smtClean="0">
                    <a:latin typeface="Calibri (body)"/>
                    <a:cs typeface="Calibri (body)"/>
                  </a:rPr>
                  <a:t> 1981</a:t>
                </a:r>
                <a:endParaRPr lang="en-US" sz="1200" b="1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44" name="Right Arrow 43"/>
              <p:cNvSpPr/>
              <p:nvPr/>
            </p:nvSpPr>
            <p:spPr>
              <a:xfrm rot="17984444">
                <a:off x="6817771" y="2636340"/>
                <a:ext cx="953350" cy="355600"/>
              </a:xfrm>
              <a:prstGeom prst="rightArrow">
                <a:avLst/>
              </a:prstGeom>
              <a:solidFill>
                <a:srgbClr val="A41F1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Rectangle 42"/>
            <p:cNvSpPr/>
            <p:nvPr/>
          </p:nvSpPr>
          <p:spPr>
            <a:xfrm>
              <a:off x="5799969" y="3420475"/>
              <a:ext cx="2311400" cy="5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 smtClean="0">
                  <a:solidFill>
                    <a:srgbClr val="A41F1F"/>
                  </a:solidFill>
                </a:rPr>
                <a:t>1000x increase during Solar CME!</a:t>
              </a:r>
              <a:endParaRPr lang="en-US" sz="1500" dirty="0">
                <a:solidFill>
                  <a:srgbClr val="A41F1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7367</TotalTime>
  <Words>1048</Words>
  <Application>Microsoft Macintosh PowerPoint</Application>
  <PresentationFormat>On-screen Show (16:9)</PresentationFormat>
  <Paragraphs>177</Paragraphs>
  <Slides>18</Slides>
  <Notes>18</Notes>
  <HiddenSlides>0</HiddenSlides>
  <MMClips>5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Monitoring nearly 4000 nearby stellar systems with the OVRO-LWA in search of radio exoplanets</vt:lpstr>
      <vt:lpstr>Slide 1</vt:lpstr>
      <vt:lpstr>Understanding how CMEs scale with flare energy and frequency is critical to diagnosing habitable environments around magnetically active stars.</vt:lpstr>
      <vt:lpstr>Characterizing stellar magnetic activity, planetary magnetic fields, and their interaction for a wide range of host mass and age. </vt:lpstr>
      <vt:lpstr>Low frequency ( &lt; 100 MHz)</vt:lpstr>
      <vt:lpstr>Low frequency ( &lt; 100 MHz)</vt:lpstr>
      <vt:lpstr>Low frequency ( &lt; 100 MHz)</vt:lpstr>
      <vt:lpstr>Low frequency ( &lt; 100 MHz)</vt:lpstr>
      <vt:lpstr>Large-FoV Instruments</vt:lpstr>
      <vt:lpstr>Current mode of operation with the Stage 2 OVRO-LWA</vt:lpstr>
      <vt:lpstr>Simultaneous optical monitoring with Evryscope </vt:lpstr>
      <vt:lpstr>Slide 11</vt:lpstr>
      <vt:lpstr>Slide 12</vt:lpstr>
      <vt:lpstr>Initial results from a sample subset of flare stars.</vt:lpstr>
      <vt:lpstr>OVRO-LWA light curves for the usual flare star suspects.</vt:lpstr>
      <vt:lpstr>Searching for signatures of magnetic activity in a  volume-limited sample of systems.</vt:lpstr>
      <vt:lpstr>The completed stage-III OVRO-LWA, in coordination with Evryscope-North…</vt:lpstr>
      <vt:lpstr>Scientific goals of the OVRO-LWA</vt:lpstr>
    </vt:vector>
  </TitlesOfParts>
  <Manager/>
  <Company>University of California, Berkeley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Marin Anderson</dc:creator>
  <cp:keywords/>
  <dc:description/>
  <cp:lastModifiedBy>Marin Anderson</cp:lastModifiedBy>
  <cp:revision>136</cp:revision>
  <dcterms:created xsi:type="dcterms:W3CDTF">2017-05-19T19:04:25Z</dcterms:created>
  <dcterms:modified xsi:type="dcterms:W3CDTF">2017-05-19T19:05:36Z</dcterms:modified>
  <cp:category/>
</cp:coreProperties>
</file>