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2" r:id="rId3"/>
    <p:sldId id="293" r:id="rId4"/>
    <p:sldId id="294" r:id="rId5"/>
    <p:sldId id="295" r:id="rId6"/>
    <p:sldId id="296" r:id="rId7"/>
    <p:sldId id="302" r:id="rId8"/>
    <p:sldId id="313" r:id="rId9"/>
    <p:sldId id="276" r:id="rId10"/>
    <p:sldId id="275" r:id="rId11"/>
    <p:sldId id="279" r:id="rId12"/>
    <p:sldId id="310" r:id="rId13"/>
    <p:sldId id="309" r:id="rId14"/>
    <p:sldId id="311" r:id="rId15"/>
    <p:sldId id="314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6633"/>
    <a:srgbClr val="171435"/>
    <a:srgbClr val="1A1A1A"/>
    <a:srgbClr val="8B1C75"/>
    <a:srgbClr val="C9EFF4"/>
    <a:srgbClr val="03E0B3"/>
    <a:srgbClr val="00000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594" autoAdjust="0"/>
    <p:restoredTop sz="80671" autoAdjust="0"/>
  </p:normalViewPr>
  <p:slideViewPr>
    <p:cSldViewPr snapToGrid="0" snapToObjects="1">
      <p:cViewPr>
        <p:scale>
          <a:sx n="125" d="100"/>
          <a:sy n="125" d="100"/>
        </p:scale>
        <p:origin x="-304" y="-3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45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066AD-D290-5D48-8E66-9840200B5717}" type="datetimeFigureOut">
              <a:rPr lang="en-US" smtClean="0"/>
              <a:pPr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0CA22-05E5-934F-AFB3-28076F675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DD438-472A-F045-85DB-14DB98B45D38}" type="datetimeFigureOut">
              <a:rPr lang="en-US" smtClean="0"/>
              <a:pPr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4F6E4-3B04-2741-9FCE-B9DF638B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17F5F-04DA-E340-9A48-EA07FDAE7352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165D8-E02C-954B-BDA8-232217C4743F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972C6-88B9-4141-B4DD-EF64CB33C45A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1FB7-CC41-DE47-904F-19E1804C0437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0FBB-63B7-5B40-9B76-2D9D4C79C373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BBB-ACEB-4341-8DF7-3A2F47D4895C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5F921-0F15-AD4E-9902-E5CF91610381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4881-92B5-6642-914C-D33A4208673B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219813" y="4691779"/>
            <a:ext cx="654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</a:t>
            </a:r>
            <a:r>
              <a:rPr lang="en-US" sz="1200" dirty="0" smtClean="0"/>
              <a:t>.</a:t>
            </a:r>
            <a:r>
              <a:rPr lang="en-US" sz="1200" baseline="0" dirty="0" smtClean="0"/>
              <a:t> GW follow-up</a:t>
            </a:r>
            <a:r>
              <a:rPr lang="en-US" sz="1200" dirty="0" smtClean="0"/>
              <a:t>    </a:t>
            </a:r>
            <a:r>
              <a:rPr lang="en-US" sz="1200" dirty="0" smtClean="0"/>
              <a:t>II.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Extrasolar space weather    </a:t>
            </a:r>
            <a:r>
              <a:rPr lang="en-US" sz="1200" baseline="0" dirty="0" smtClean="0"/>
              <a:t>III. </a:t>
            </a:r>
            <a:r>
              <a:rPr lang="en-US" sz="1200" baseline="0" dirty="0" smtClean="0"/>
              <a:t>Transient </a:t>
            </a:r>
            <a:r>
              <a:rPr lang="en-US" sz="1200" baseline="0" dirty="0" smtClean="0"/>
              <a:t>search    IV. Current limitations</a:t>
            </a:r>
            <a:endParaRPr lang="en-US" sz="1200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2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1320800" y="4624851"/>
            <a:ext cx="1168399" cy="3777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219813" y="4691779"/>
            <a:ext cx="654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</a:t>
            </a:r>
            <a:r>
              <a:rPr lang="en-US" sz="1200" dirty="0" smtClean="0"/>
              <a:t>.</a:t>
            </a:r>
            <a:r>
              <a:rPr lang="en-US" sz="1200" baseline="0" dirty="0" smtClean="0"/>
              <a:t> GW follow-up</a:t>
            </a:r>
            <a:r>
              <a:rPr lang="en-US" sz="1200" dirty="0" smtClean="0"/>
              <a:t>    </a:t>
            </a:r>
            <a:r>
              <a:rPr lang="en-US" sz="1200" dirty="0" smtClean="0"/>
              <a:t>II.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Extrasolar space weather    </a:t>
            </a:r>
            <a:r>
              <a:rPr lang="en-US" sz="1200" baseline="0" dirty="0" smtClean="0"/>
              <a:t>III. </a:t>
            </a:r>
            <a:r>
              <a:rPr lang="en-US" sz="1200" baseline="0" dirty="0" smtClean="0"/>
              <a:t>Transient </a:t>
            </a:r>
            <a:r>
              <a:rPr lang="en-US" sz="1200" baseline="0" dirty="0" smtClean="0"/>
              <a:t>search    IV. Current limitations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3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2448560" y="4624851"/>
            <a:ext cx="2123440" cy="3777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219813" y="4691779"/>
            <a:ext cx="654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</a:t>
            </a:r>
            <a:r>
              <a:rPr lang="en-US" sz="1200" dirty="0" smtClean="0"/>
              <a:t>.</a:t>
            </a:r>
            <a:r>
              <a:rPr lang="en-US" sz="1200" baseline="0" dirty="0" smtClean="0"/>
              <a:t> GW follow-up</a:t>
            </a:r>
            <a:r>
              <a:rPr lang="en-US" sz="1200" dirty="0" smtClean="0"/>
              <a:t>    </a:t>
            </a:r>
            <a:r>
              <a:rPr lang="en-US" sz="1200" dirty="0" smtClean="0"/>
              <a:t>II.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Extrasolar space weather    </a:t>
            </a:r>
            <a:r>
              <a:rPr lang="en-US" sz="1200" baseline="0" dirty="0" smtClean="0"/>
              <a:t>III. </a:t>
            </a:r>
            <a:r>
              <a:rPr lang="en-US" sz="1200" baseline="0" dirty="0" smtClean="0"/>
              <a:t>Transient </a:t>
            </a:r>
            <a:r>
              <a:rPr lang="en-US" sz="1200" baseline="0" dirty="0" smtClean="0"/>
              <a:t>search    IV. Current limitations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4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4572000" y="4614691"/>
            <a:ext cx="1493520" cy="3777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219813" y="4691779"/>
            <a:ext cx="654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</a:t>
            </a:r>
            <a:r>
              <a:rPr lang="en-US" sz="1200" dirty="0" smtClean="0"/>
              <a:t>.</a:t>
            </a:r>
            <a:r>
              <a:rPr lang="en-US" sz="1200" baseline="0" dirty="0" smtClean="0"/>
              <a:t> GW follow-up</a:t>
            </a:r>
            <a:r>
              <a:rPr lang="en-US" sz="1200" dirty="0" smtClean="0"/>
              <a:t>    </a:t>
            </a:r>
            <a:r>
              <a:rPr lang="en-US" sz="1200" dirty="0" smtClean="0"/>
              <a:t>II.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Extrasolar space weather    </a:t>
            </a:r>
            <a:r>
              <a:rPr lang="en-US" sz="1200" baseline="0" dirty="0" smtClean="0"/>
              <a:t>III. </a:t>
            </a:r>
            <a:r>
              <a:rPr lang="en-US" sz="1200" baseline="0" dirty="0" smtClean="0"/>
              <a:t>Transient </a:t>
            </a:r>
            <a:r>
              <a:rPr lang="en-US" sz="1200" baseline="0" dirty="0" smtClean="0"/>
              <a:t>search    IV. Current limitations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5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6096000" y="4635011"/>
            <a:ext cx="1615440" cy="3777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219813" y="4691779"/>
            <a:ext cx="654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</a:t>
            </a:r>
            <a:r>
              <a:rPr lang="en-US" sz="1200" dirty="0" smtClean="0"/>
              <a:t>.</a:t>
            </a:r>
            <a:r>
              <a:rPr lang="en-US" sz="1200" baseline="0" dirty="0" smtClean="0"/>
              <a:t> GW follow-up</a:t>
            </a:r>
            <a:r>
              <a:rPr lang="en-US" sz="1200" dirty="0" smtClean="0"/>
              <a:t>    </a:t>
            </a:r>
            <a:r>
              <a:rPr lang="en-US" sz="1200" dirty="0" smtClean="0"/>
              <a:t>II.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Extrasolar space weather    </a:t>
            </a:r>
            <a:r>
              <a:rPr lang="en-US" sz="1200" baseline="0" dirty="0" smtClean="0"/>
              <a:t>III. </a:t>
            </a:r>
            <a:r>
              <a:rPr lang="en-US" sz="1200" baseline="0" dirty="0" smtClean="0"/>
              <a:t>Transient </a:t>
            </a:r>
            <a:r>
              <a:rPr lang="en-US" sz="1200" baseline="0" dirty="0" smtClean="0"/>
              <a:t>search    IV. Current limitations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BD4C-3687-C74B-BEDF-57BF33691BEA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6A4C-BBF6-FE4C-9AD8-8768C7D31CFB}" type="datetime1">
              <a:rPr lang="en-US" smtClean="0"/>
              <a:pPr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15888F4B-37E8-7748-B64C-161075A28655}" type="datetime1">
              <a:rPr lang="en-US" smtClean="0"/>
              <a:pPr/>
              <a:t>4/29/19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0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5" Type="http://schemas.openxmlformats.org/officeDocument/2006/relationships/image" Target="../media/image13.jpeg"/><Relationship Id="rId1" Type="http://schemas.openxmlformats.org/officeDocument/2006/relationships/video" Target="file://localhost/Users/Marin/Desktop/media/sGRB_dataset_mask.mp4" TargetMode="Externa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png"/><Relationship Id="rId5" Type="http://schemas.openxmlformats.org/officeDocument/2006/relationships/image" Target="../media/image14.jpeg"/><Relationship Id="rId1" Type="http://schemas.openxmlformats.org/officeDocument/2006/relationships/video" Target="file://localhost/Users/Marin/Desktop/media/galaxysetting_20170112_stokesv.mp4" TargetMode="Externa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1" Type="http://schemas.openxmlformats.org/officeDocument/2006/relationships/video" Target="file://localhost/Users/Marin/Downloads/28hourrun_transientdetections_sequential_sfind_horizontal.mp4" TargetMode="Externa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d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video" Target="file://localhost/Users/Marin/Desktop/media/galaxysetting_20170112_4000objs.mp4" TargetMode="Externa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80" y="1483360"/>
            <a:ext cx="8445500" cy="1102519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with </a:t>
            </a: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OVRO-LWA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8480" y="4526280"/>
            <a:ext cx="3086100" cy="553720"/>
          </a:xfrm>
          <a:noFill/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CD5B5"/>
                </a:solidFill>
              </a:rPr>
              <a:t>Marin </a:t>
            </a:r>
            <a:r>
              <a:rPr lang="en-US" dirty="0" smtClean="0">
                <a:solidFill>
                  <a:srgbClr val="FCD5B5"/>
                </a:solidFill>
              </a:rPr>
              <a:t>M. </a:t>
            </a:r>
            <a:r>
              <a:rPr lang="en-US" dirty="0" smtClean="0">
                <a:solidFill>
                  <a:srgbClr val="FCD5B5"/>
                </a:solidFill>
              </a:rPr>
              <a:t>Anderson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FCD5B5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05363"/>
            <a:ext cx="2895600" cy="273844"/>
          </a:xfrm>
        </p:spPr>
        <p:txBody>
          <a:bodyPr/>
          <a:lstStyle/>
          <a:p>
            <a:r>
              <a:rPr lang="en-US" dirty="0" smtClean="0">
                <a:solidFill>
                  <a:srgbClr val="FCD5B5"/>
                </a:solidFill>
              </a:rPr>
              <a:t>Version as of April 29, 2019</a:t>
            </a:r>
            <a:endParaRPr lang="en-US" dirty="0">
              <a:solidFill>
                <a:srgbClr val="FCD5B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017885">
            <a:off x="174859" y="1986011"/>
            <a:ext cx="879642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b="1" dirty="0" smtClean="0">
                <a:solidFill>
                  <a:srgbClr val="FF0000">
                    <a:alpha val="53000"/>
                  </a:srgbClr>
                </a:solidFill>
              </a:rPr>
              <a:t>VERY </a:t>
            </a:r>
            <a:r>
              <a:rPr lang="en-US" sz="4900" b="1" dirty="0" smtClean="0">
                <a:solidFill>
                  <a:srgbClr val="FF0000">
                    <a:alpha val="53000"/>
                  </a:srgbClr>
                </a:solidFill>
              </a:rPr>
              <a:t>PRELIMINARY</a:t>
            </a:r>
            <a:endParaRPr lang="en-US" sz="4900" b="1" dirty="0">
              <a:solidFill>
                <a:srgbClr val="FF0000">
                  <a:alpha val="53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" y="172720"/>
            <a:ext cx="5160387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chemeClr val="bg1"/>
                </a:solidFill>
              </a:rPr>
              <a:t>- EM-GW</a:t>
            </a:r>
          </a:p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chemeClr val="bg1"/>
                </a:solidFill>
              </a:rPr>
              <a:t>- Extrasolar Space Weather</a:t>
            </a:r>
          </a:p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chemeClr val="bg1"/>
                </a:solidFill>
              </a:rPr>
              <a:t>- Transients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GRB_dataset_mask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5" name="Picture 4" descr="int00001-image_mas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9920" y="4856480"/>
            <a:ext cx="4307840" cy="2870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4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laxysetting_20170112_stokesv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3" name="Picture 2" descr="int00001-image_mas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Sensitivities achieved for all objects in the 28-hour survey.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418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pic>
        <p:nvPicPr>
          <p:cNvPr id="5" name="Picture 4" descr="lcsensitiv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755" y="927100"/>
            <a:ext cx="5480646" cy="3608656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6834157" y="4241751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Anderson et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2019,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 prep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8hourrun_transientdetections_sequential_sfind_horizontal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00588"/>
            <a:ext cx="9144000" cy="3942323"/>
          </a:xfrm>
          <a:prstGeom prst="rect">
            <a:avLst/>
          </a:prstGeom>
        </p:spPr>
      </p:pic>
      <p:pic>
        <p:nvPicPr>
          <p:cNvPr id="7" name="Picture 6" descr="Screen Shot 2018-10-25 at 8.29.5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833"/>
            <a:ext cx="9144000" cy="3969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phasespac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19403" y="71121"/>
            <a:ext cx="6267048" cy="4500880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6874797" y="4272231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Anderson et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2019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limitations for each science case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28700"/>
          <a:ext cx="8229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 case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Limitation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Stage III system design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EM-GW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Timescale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Buffering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raw voltages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Extrasolar space weather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Sensitivity, Stokes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ARX re-design, individual beam mapping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Transient</a:t>
                      </a:r>
                      <a:r>
                        <a:rPr lang="en-US" baseline="0" dirty="0" smtClean="0"/>
                        <a:t> surveys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Sensitivity, Stokes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ARX re-design, individual beam mapping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Pentagon 4"/>
          <p:cNvSpPr>
            <a:spLocks noChangeAspect="1"/>
          </p:cNvSpPr>
          <p:nvPr/>
        </p:nvSpPr>
        <p:spPr>
          <a:xfrm>
            <a:off x="990600" y="984611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237962"/>
            <a:ext cx="257556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Transient science with OVRO-LWA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93160" y="907315"/>
            <a:ext cx="4912360" cy="73866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0" marR="0" lvl="0" indent="-365760" algn="l" defTabSz="457200" rtl="0" eaLnBrk="1" fontAlgn="auto" latinLnBrk="0" hangingPunct="1">
              <a:lnSpc>
                <a:spcPct val="100000"/>
              </a:lnSpc>
              <a:buClrTx/>
              <a:buSzTx/>
              <a:buFont typeface="Arial"/>
              <a:buNone/>
              <a:tabLst/>
              <a:defRPr/>
            </a:pPr>
            <a:r>
              <a:rPr lang="en-US" sz="1400" b="1" dirty="0" smtClean="0">
                <a:latin typeface="Arial"/>
                <a:cs typeface="Arial"/>
              </a:rPr>
              <a:t>EM-GW</a:t>
            </a:r>
          </a:p>
          <a:p>
            <a:pPr marL="548640" marR="0" lvl="0" indent="-365760" algn="l" defTabSz="457200" rtl="0" eaLnBrk="1" fontAlgn="auto" latinLnBrk="0" hangingPunct="1">
              <a:lnSpc>
                <a:spcPct val="100000"/>
              </a:lnSpc>
              <a:buClrTx/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latin typeface="Arial"/>
                <a:cs typeface="Arial"/>
              </a:rPr>
              <a:t>Follow-up of compact object mergers for </a:t>
            </a:r>
            <a:r>
              <a:rPr lang="en-US" sz="1400" i="1" dirty="0" smtClean="0">
                <a:latin typeface="Arial"/>
                <a:cs typeface="Arial"/>
              </a:rPr>
              <a:t>prompt</a:t>
            </a:r>
            <a:r>
              <a:rPr lang="en-US" sz="1400" dirty="0" smtClean="0">
                <a:latin typeface="Arial"/>
                <a:cs typeface="Arial"/>
              </a:rPr>
              <a:t> radio emission</a:t>
            </a:r>
            <a:endParaRPr kumimoji="0" lang="en-US" sz="14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93160" y="1759227"/>
            <a:ext cx="523494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-36576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dirty="0" smtClean="0">
                <a:latin typeface="Arial"/>
                <a:cs typeface="Arial"/>
              </a:rPr>
              <a:t>Extrasolar Space Weather</a:t>
            </a:r>
          </a:p>
          <a:p>
            <a:pPr marL="548640" marR="0" lvl="0" indent="-365760" algn="l" defTabSz="457200" rtl="0" eaLnBrk="1" fontAlgn="auto" latinLnBrk="0" hangingPunct="1">
              <a:lnSpc>
                <a:spcPct val="100000"/>
              </a:lnSpc>
              <a:buClrTx/>
              <a:buSzTx/>
              <a:buFont typeface="Arial"/>
              <a:buChar char="•"/>
              <a:tabLst/>
              <a:defRPr/>
            </a:pPr>
            <a:r>
              <a:rPr lang="en-US" sz="1400" noProof="0" dirty="0" smtClean="0">
                <a:latin typeface="Arial"/>
                <a:cs typeface="Arial"/>
              </a:rPr>
              <a:t>Stellar and </a:t>
            </a:r>
            <a:r>
              <a:rPr lang="en-US" sz="1400" noProof="0" dirty="0" err="1" smtClean="0">
                <a:latin typeface="Arial"/>
                <a:cs typeface="Arial"/>
              </a:rPr>
              <a:t>exoplanetary</a:t>
            </a:r>
            <a:r>
              <a:rPr lang="en-US" sz="1400" noProof="0" dirty="0" smtClean="0">
                <a:latin typeface="Arial"/>
                <a:cs typeface="Arial"/>
              </a:rPr>
              <a:t> radio bursts, in </a:t>
            </a:r>
            <a:r>
              <a:rPr lang="en-US" sz="1400" i="1" noProof="0" dirty="0" smtClean="0">
                <a:latin typeface="Arial"/>
                <a:cs typeface="Arial"/>
              </a:rPr>
              <a:t>Stokes I and V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93160" y="2416015"/>
            <a:ext cx="523494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-365760" algn="l" defTabSz="457200" rtl="0" eaLnBrk="1" fontAlgn="auto" latinLnBrk="0" hangingPunct="1">
              <a:lnSpc>
                <a:spcPct val="100000"/>
              </a:lnSpc>
              <a:buClrTx/>
              <a:buSzTx/>
              <a:buFont typeface="Arial"/>
              <a:buNone/>
              <a:tabLst/>
              <a:defRPr/>
            </a:pPr>
            <a:r>
              <a:rPr lang="en-US" sz="1400" b="1" dirty="0" smtClean="0">
                <a:latin typeface="Arial"/>
                <a:cs typeface="Arial"/>
              </a:rPr>
              <a:t>Transient </a:t>
            </a:r>
            <a:r>
              <a:rPr lang="en-US" sz="1400" b="1" dirty="0" smtClean="0">
                <a:latin typeface="Arial"/>
                <a:cs typeface="Arial"/>
              </a:rPr>
              <a:t>Surveys</a:t>
            </a:r>
            <a:endParaRPr lang="en-US" sz="1400" b="1" dirty="0" smtClean="0">
              <a:latin typeface="Arial"/>
              <a:cs typeface="Arial"/>
            </a:endParaRPr>
          </a:p>
          <a:p>
            <a:pPr marL="548640" marR="0" lvl="0" indent="-365760" algn="l" defTabSz="457200" rtl="0" eaLnBrk="1" fontAlgn="auto" latinLnBrk="0" hangingPunct="1">
              <a:lnSpc>
                <a:spcPct val="100000"/>
              </a:lnSpc>
              <a:buClrTx/>
              <a:buSzTx/>
              <a:buFont typeface="Arial"/>
              <a:buChar char="•"/>
              <a:tabLst/>
              <a:defRPr/>
            </a:pPr>
            <a:r>
              <a:rPr lang="en-US" sz="1400" noProof="0" dirty="0" smtClean="0">
                <a:latin typeface="Arial"/>
                <a:cs typeface="Arial"/>
              </a:rPr>
              <a:t>Serendipitous transient surveys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Pentagon 9"/>
          <p:cNvSpPr>
            <a:spLocks noChangeAspect="1"/>
          </p:cNvSpPr>
          <p:nvPr/>
        </p:nvSpPr>
        <p:spPr>
          <a:xfrm>
            <a:off x="990600" y="3096045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90600" y="3471316"/>
            <a:ext cx="257556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 limitations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93160" y="3406616"/>
            <a:ext cx="4912360" cy="52322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0" marR="0" lvl="0" indent="-365760" algn="l" defTabSz="457200" rtl="0" eaLnBrk="1" fontAlgn="auto" latinLnBrk="0" hangingPunct="1">
              <a:lnSpc>
                <a:spcPct val="100000"/>
              </a:lnSpc>
              <a:buClrTx/>
              <a:buSzTx/>
              <a:buFont typeface="Arial"/>
              <a:buNone/>
              <a:tabLst/>
              <a:defRPr/>
            </a:pPr>
            <a:r>
              <a:rPr lang="en-US" sz="1400" noProof="0" dirty="0" smtClean="0">
                <a:latin typeface="Arial"/>
                <a:cs typeface="Arial"/>
              </a:rPr>
              <a:t>What is limiting each science case in the current array, and </a:t>
            </a:r>
            <a:r>
              <a:rPr lang="en-US" sz="1400" dirty="0" smtClean="0">
                <a:latin typeface="Arial"/>
                <a:cs typeface="Arial"/>
              </a:rPr>
              <a:t>science requirements for Stage III</a:t>
            </a:r>
            <a:endParaRPr kumimoji="0" lang="en-US" sz="1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SGRBs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1645920" y="3563024"/>
            <a:ext cx="266446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~few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ms-duration, seconds before GW emission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2865120" y="3644304"/>
            <a:ext cx="266446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10-100 ms-duration, milliseconds before GRB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83280" y="41430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Pshirkov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&amp;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Postnov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2010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 flipV="1">
            <a:off x="4874608" y="338582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46320" y="3515360"/>
            <a:ext cx="426720" cy="31496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7620000" y="3077973"/>
            <a:ext cx="144272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~100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coincident with and same duration as GRB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83280" y="41430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Pshirkov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&amp;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Postnov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2010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 flipV="1">
            <a:off x="4874608" y="338582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46320" y="3515360"/>
            <a:ext cx="426720" cy="31496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6126480" y="416335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Usov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&amp; Katz 2000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7295054" y="42064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7218680" y="43840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6990254" y="42572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6873240" y="44348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64" name="Content Placeholder 6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7620000" y="3077973"/>
            <a:ext cx="144272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~100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coincident with and same duration as GRB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83280" y="41430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Pshirkov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&amp;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Postnov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2010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 flipV="1">
            <a:off x="4874608" y="338582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46320" y="3515360"/>
            <a:ext cx="426720" cy="31496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6126480" y="416335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Usov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&amp; Katz 2000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7295054" y="42064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7218680" y="43840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6990254" y="42572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6873240" y="44348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23520" y="954542"/>
            <a:ext cx="8717279" cy="357681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6"/>
          <p:cNvSpPr txBox="1">
            <a:spLocks/>
          </p:cNvSpPr>
          <p:nvPr/>
        </p:nvSpPr>
        <p:spPr>
          <a:xfrm>
            <a:off x="223520" y="1982814"/>
            <a:ext cx="8717280" cy="142732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>
            <a:noAutofit/>
          </a:bodyPr>
          <a:lstStyle/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All models predicting coherent, low frequency pulse require… </a:t>
            </a:r>
          </a:p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…for detection.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77520" y="2515213"/>
            <a:ext cx="2664460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 dirty="0" err="1" smtClean="0">
                <a:latin typeface="Arial"/>
                <a:ea typeface="+mj-ea"/>
                <a:cs typeface="Arial"/>
              </a:rPr>
              <a:t>Jy</a:t>
            </a:r>
            <a:r>
              <a:rPr lang="en-US" sz="1600" b="1" noProof="0" dirty="0" smtClean="0">
                <a:latin typeface="Arial"/>
                <a:ea typeface="+mj-ea"/>
                <a:cs typeface="Arial"/>
              </a:rPr>
              <a:t>-level sensitivity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149599" y="2515213"/>
            <a:ext cx="2907703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rial"/>
                <a:ea typeface="+mj-ea"/>
                <a:cs typeface="Arial"/>
              </a:rPr>
              <a:t>at </a:t>
            </a:r>
            <a:r>
              <a:rPr lang="en-US" sz="1600" b="1" dirty="0" err="1" smtClean="0">
                <a:latin typeface="Arial"/>
                <a:ea typeface="+mj-ea"/>
                <a:cs typeface="Arial"/>
              </a:rPr>
              <a:t>s</a:t>
            </a:r>
            <a:r>
              <a:rPr lang="en-US" sz="1600" b="1" noProof="0" dirty="0" smtClean="0">
                <a:latin typeface="Arial"/>
                <a:ea typeface="+mj-ea"/>
                <a:cs typeface="Arial"/>
              </a:rPr>
              <a:t>ub-100 MHz frequencies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6075680" y="2515213"/>
            <a:ext cx="2664460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rial"/>
                <a:ea typeface="+mj-ea"/>
                <a:cs typeface="Arial"/>
              </a:rPr>
              <a:t>Rapid response times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/>
      <p:bldP spid="58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5a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15653" y="914400"/>
            <a:ext cx="4225148" cy="2853033"/>
          </a:xfrm>
          <a:prstGeom prst="rect">
            <a:avLst/>
          </a:prstGeom>
        </p:spPr>
      </p:pic>
      <p:pic>
        <p:nvPicPr>
          <p:cNvPr id="3" name="Picture 2" descr="sGRBint-image_mas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" y="924560"/>
            <a:ext cx="2722880" cy="27228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Deepest search for prompt, coherent emission associated with a short GRB.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6976397" y="389286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Anderson et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2018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f5b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268647" y="853440"/>
            <a:ext cx="2923354" cy="196419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1838960" y="2495972"/>
            <a:ext cx="3190240" cy="6604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7106" y="3367193"/>
            <a:ext cx="3214794" cy="136990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228513" y="3772746"/>
            <a:ext cx="1374141" cy="5715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1559560" y="2528993"/>
            <a:ext cx="701040" cy="54864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GRBint-image_cutou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329" y="2458720"/>
            <a:ext cx="2852113" cy="227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05120" y="2956560"/>
            <a:ext cx="660400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prompt radio emission counterpart search from GW trigger.</a:t>
            </a:r>
            <a:endParaRPr lang="en-US" dirty="0"/>
          </a:p>
        </p:txBody>
      </p:sp>
      <p:pic>
        <p:nvPicPr>
          <p:cNvPr id="5" name="Content Placeholder 4" descr="fig7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7582" r="-47582"/>
              <a:stretch>
                <a:fillRect/>
              </a:stretch>
            </p:blipFill>
          </mc:Choice>
          <mc:Fallback>
            <p:blipFill>
              <a:blip r:embed="rId3"/>
              <a:srcRect l="-47582" r="-47582"/>
              <a:stretch>
                <a:fillRect/>
              </a:stretch>
            </p:blipFill>
          </mc:Fallback>
        </mc:AlternateContent>
        <p:spPr>
          <a:xfrm>
            <a:off x="457200" y="947420"/>
            <a:ext cx="8229600" cy="35659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5934344" y="4197030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Callister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2019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Searching for signatures of magnetic activity in a </a:t>
            </a:r>
            <a:br>
              <a:rPr lang="en-US" dirty="0" smtClean="0"/>
            </a:br>
            <a:r>
              <a:rPr lang="en-US" dirty="0" smtClean="0"/>
              <a:t>volume-limited sample of systems.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25p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87" y="957082"/>
            <a:ext cx="4610426" cy="36883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2900" y="2838450"/>
            <a:ext cx="1847850" cy="155575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96150" y="1320800"/>
            <a:ext cx="361950" cy="30734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77150" y="1733550"/>
            <a:ext cx="361950" cy="2660650"/>
          </a:xfrm>
          <a:prstGeom prst="rect">
            <a:avLst/>
          </a:prstGeom>
          <a:solidFill>
            <a:srgbClr val="996633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alaxysetting_20170112_4000objs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7050" y="956835"/>
            <a:ext cx="3675888" cy="3675888"/>
          </a:xfrm>
          <a:prstGeom prst="rect">
            <a:avLst/>
          </a:prstGeom>
        </p:spPr>
      </p:pic>
      <p:pic>
        <p:nvPicPr>
          <p:cNvPr id="16" name="Picture 15" descr="int00001-image_sourcelabe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50" y="956835"/>
            <a:ext cx="3675888" cy="36758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7051" y="954542"/>
            <a:ext cx="8077362" cy="36781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527050" y="1982814"/>
            <a:ext cx="8077363" cy="150968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>
            <a:noAutofit/>
          </a:bodyPr>
          <a:lstStyle/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Simultaneous monitoring of nearly 4000 objects, out to 25 pc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Equivalent to 5 years of targeted observations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9928</TotalTime>
  <Words>530</Words>
  <Application>Microsoft Macintosh PowerPoint</Application>
  <PresentationFormat>On-screen Show (16:9)</PresentationFormat>
  <Paragraphs>94</Paragraphs>
  <Slides>15</Slides>
  <Notes>8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with the OVRO-LWA</vt:lpstr>
      <vt:lpstr>OUTLINE</vt:lpstr>
      <vt:lpstr>A number of models predict a (highly speculative) counterpart to SGRBs and NS-NS mergers in the form of prompt, low frequency radio emission.</vt:lpstr>
      <vt:lpstr>A number of models predict a (highly speculative) counterpart to GRBs and NS-NS mergers in the form of prompt, low frequency radio emission.</vt:lpstr>
      <vt:lpstr>A number of models predict a (highly speculative) counterpart to GRBs and NS-NS mergers in the form of prompt, low frequency radio emission.</vt:lpstr>
      <vt:lpstr>A number of models predict a (highly speculative) counterpart to GRBs and NS-NS mergers in the form of prompt, low frequency radio emission.</vt:lpstr>
      <vt:lpstr>Deepest search for prompt, coherent emission associated with a short GRB.</vt:lpstr>
      <vt:lpstr>First prompt radio emission counterpart search from GW trigger.</vt:lpstr>
      <vt:lpstr>Searching for signatures of magnetic activity in a  volume-limited sample of systems.</vt:lpstr>
      <vt:lpstr>Slide 9</vt:lpstr>
      <vt:lpstr>Slide 10</vt:lpstr>
      <vt:lpstr>Sensitivities achieved for all objects in the 28-hour survey.</vt:lpstr>
      <vt:lpstr>Slide 12</vt:lpstr>
      <vt:lpstr>Slide 13</vt:lpstr>
      <vt:lpstr>Current limitations for each science case</vt:lpstr>
    </vt:vector>
  </TitlesOfParts>
  <Manager/>
  <Company>University of California, Berkeley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Marin Anderson</dc:creator>
  <cp:keywords/>
  <dc:description/>
  <cp:lastModifiedBy>Marin Anderson</cp:lastModifiedBy>
  <cp:revision>200</cp:revision>
  <dcterms:created xsi:type="dcterms:W3CDTF">2019-04-29T22:51:36Z</dcterms:created>
  <dcterms:modified xsi:type="dcterms:W3CDTF">2019-04-30T00:08:55Z</dcterms:modified>
  <cp:category/>
</cp:coreProperties>
</file>