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ExoPlanetary_MagField9.jpg" descr="ExoPlanetary_MagField9.jpg"/>
          <p:cNvPicPr>
            <a:picLocks noChangeAspect="1"/>
          </p:cNvPicPr>
          <p:nvPr/>
        </p:nvPicPr>
        <p:blipFill>
          <a:blip r:embed="rId2">
            <a:alphaModFix amt="31503"/>
            <a:extLst/>
          </a:blip>
          <a:stretch>
            <a:fillRect/>
          </a:stretch>
        </p:blipFill>
        <p:spPr>
          <a:xfrm>
            <a:off x="-5287920" y="0"/>
            <a:ext cx="21692522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Extrasolar space weather and impact on habitability"/>
          <p:cNvSpPr txBox="1"/>
          <p:nvPr/>
        </p:nvSpPr>
        <p:spPr>
          <a:xfrm>
            <a:off x="151283" y="144324"/>
            <a:ext cx="11933636" cy="1209952"/>
          </a:xfrm>
          <a:prstGeom prst="rect">
            <a:avLst/>
          </a:prstGeom>
          <a:solidFill>
            <a:srgbClr val="FFFFFF">
              <a:alpha val="81023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0" sz="4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Extrasolar space weather and impact on habitability</a:t>
            </a:r>
          </a:p>
        </p:txBody>
      </p:sp>
      <p:sp>
        <p:nvSpPr>
          <p:cNvPr id="121" name="Marin Anderson mmanders@astro.caltech.edu"/>
          <p:cNvSpPr txBox="1"/>
          <p:nvPr/>
        </p:nvSpPr>
        <p:spPr>
          <a:xfrm>
            <a:off x="148208" y="1528449"/>
            <a:ext cx="5522350" cy="1034033"/>
          </a:xfrm>
          <a:prstGeom prst="rect">
            <a:avLst/>
          </a:prstGeom>
          <a:solidFill>
            <a:srgbClr val="FFFFFF">
              <a:alpha val="81000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600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4000"/>
              <a:t>Marin Anderson</a:t>
            </a:r>
            <a:r>
              <a:rPr sz="2000"/>
              <a:t> mmanders@astro.caltech.edu</a:t>
            </a:r>
          </a:p>
        </p:txBody>
      </p:sp>
      <p:sp>
        <p:nvSpPr>
          <p:cNvPr id="122" name="Line"/>
          <p:cNvSpPr/>
          <p:nvPr/>
        </p:nvSpPr>
        <p:spPr>
          <a:xfrm>
            <a:off x="25400" y="1460500"/>
            <a:ext cx="4880193" cy="1"/>
          </a:xfrm>
          <a:prstGeom prst="line">
            <a:avLst/>
          </a:prstGeom>
          <a:ln w="25400">
            <a:solidFill>
              <a:srgbClr val="7F521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23" name="lwadaytime.jpg" descr="lwadaytime.jpg"/>
          <p:cNvPicPr>
            <a:picLocks noChangeAspect="1"/>
          </p:cNvPicPr>
          <p:nvPr/>
        </p:nvPicPr>
        <p:blipFill>
          <a:blip r:embed="rId3">
            <a:extLst/>
          </a:blip>
          <a:srcRect l="0" t="24405" r="0" b="11024"/>
          <a:stretch>
            <a:fillRect/>
          </a:stretch>
        </p:blipFill>
        <p:spPr>
          <a:xfrm flipH="1">
            <a:off x="190963" y="6178662"/>
            <a:ext cx="12433679" cy="34520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4" name="Owens Valley Radio Observatory Long Wavelength Array (OVRO-LWA)"/>
          <p:cNvSpPr txBox="1"/>
          <p:nvPr/>
        </p:nvSpPr>
        <p:spPr>
          <a:xfrm>
            <a:off x="294048" y="6293363"/>
            <a:ext cx="5036870" cy="729233"/>
          </a:xfrm>
          <a:prstGeom prst="rect">
            <a:avLst/>
          </a:prstGeom>
          <a:solidFill>
            <a:srgbClr val="FFFFFF">
              <a:alpha val="81000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4200"/>
              </a:spcBef>
              <a:defRPr sz="2000"/>
            </a:pPr>
            <a:r>
              <a:t>Owens Valley Radio Observatory Long Wavelength Array (</a:t>
            </a:r>
            <a:r>
              <a:rPr>
                <a:solidFill>
                  <a:srgbClr val="7E521D"/>
                </a:solidFill>
              </a:rPr>
              <a:t>OVRO-LWA</a:t>
            </a:r>
            <a:r>
              <a:t>)</a:t>
            </a:r>
          </a:p>
        </p:txBody>
      </p:sp>
      <p:sp>
        <p:nvSpPr>
          <p:cNvPr id="125" name="Targeting CMEs and SEPs from nearby stars……"/>
          <p:cNvSpPr txBox="1"/>
          <p:nvPr/>
        </p:nvSpPr>
        <p:spPr>
          <a:xfrm>
            <a:off x="161328" y="2797087"/>
            <a:ext cx="5496111" cy="3185471"/>
          </a:xfrm>
          <a:prstGeom prst="rect">
            <a:avLst/>
          </a:prstGeom>
          <a:solidFill>
            <a:srgbClr val="FFFFFF">
              <a:alpha val="81000"/>
            </a:srgb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4000" indent="-254000" algn="l">
              <a:buSzPct val="145000"/>
              <a:buChar char="•"/>
              <a:defRPr b="0" sz="2200"/>
            </a:pPr>
            <a:r>
              <a:t>Targeting </a:t>
            </a:r>
            <a:r>
              <a:rPr b="1">
                <a:solidFill>
                  <a:srgbClr val="7F521D"/>
                </a:solidFill>
              </a:rPr>
              <a:t>CMEs and SEPs </a:t>
            </a:r>
            <a:r>
              <a:t>from </a:t>
            </a:r>
            <a:r>
              <a:rPr b="1">
                <a:solidFill>
                  <a:srgbClr val="815D31"/>
                </a:solidFill>
              </a:rPr>
              <a:t>nearby stars</a:t>
            </a:r>
            <a:r>
              <a:t>…</a:t>
            </a:r>
          </a:p>
          <a:p>
            <a:pPr marL="254000" indent="-254000" algn="l">
              <a:buSzPct val="145000"/>
              <a:buChar char="•"/>
              <a:defRPr b="0" sz="2200"/>
            </a:pPr>
            <a:r>
              <a:t>and </a:t>
            </a:r>
            <a:r>
              <a:rPr b="1">
                <a:solidFill>
                  <a:srgbClr val="815C32"/>
                </a:solidFill>
              </a:rPr>
              <a:t>auroral emission</a:t>
            </a:r>
            <a:r>
              <a:t> from their </a:t>
            </a:r>
            <a:r>
              <a:rPr b="1">
                <a:solidFill>
                  <a:srgbClr val="7F511D"/>
                </a:solidFill>
              </a:rPr>
              <a:t>planets</a:t>
            </a:r>
          </a:p>
          <a:p>
            <a:pPr marL="254000" indent="-254000" algn="l">
              <a:buSzPct val="145000"/>
              <a:buChar char="•"/>
              <a:defRPr b="0" sz="2200"/>
            </a:pPr>
            <a:r>
              <a:t>…at low radio frequencies (</a:t>
            </a:r>
            <a:r>
              <a:rPr b="1">
                <a:solidFill>
                  <a:srgbClr val="CD832F"/>
                </a:solidFill>
              </a:rPr>
              <a:t>&lt;100 MHz</a:t>
            </a:r>
            <a:r>
              <a:t>)</a:t>
            </a:r>
          </a:p>
          <a:p>
            <a:pPr algn="l">
              <a:defRPr b="0" sz="2200"/>
            </a:pPr>
          </a:p>
          <a:p>
            <a:pPr algn="l">
              <a:defRPr b="0" sz="2200"/>
            </a:pPr>
            <a:r>
              <a:t>…in order to probe space weather environments of other stars and understand the influence of exoplanet magnetospheres on potential biospheres.</a:t>
            </a:r>
          </a:p>
        </p:txBody>
      </p:sp>
      <p:pic>
        <p:nvPicPr>
          <p:cNvPr id="126" name="sGRB_dataset_mask.mp4" descr="sGRB_dataset_mask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829299" y="1391739"/>
            <a:ext cx="7027280" cy="70272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00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